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1.xml" ContentType="application/vnd.openxmlformats-officedocument.drawingml.chart+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harts/chart2.xml" ContentType="application/vnd.openxmlformats-officedocument.drawingml.chart+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82"/>
  </p:notesMasterIdLst>
  <p:handoutMasterIdLst>
    <p:handoutMasterId r:id="rId83"/>
  </p:handoutMasterIdLst>
  <p:sldIdLst>
    <p:sldId id="256" r:id="rId2"/>
    <p:sldId id="315" r:id="rId3"/>
    <p:sldId id="318" r:id="rId4"/>
    <p:sldId id="316" r:id="rId5"/>
    <p:sldId id="258" r:id="rId6"/>
    <p:sldId id="259" r:id="rId7"/>
    <p:sldId id="261" r:id="rId8"/>
    <p:sldId id="317" r:id="rId9"/>
    <p:sldId id="335" r:id="rId10"/>
    <p:sldId id="336" r:id="rId11"/>
    <p:sldId id="337" r:id="rId12"/>
    <p:sldId id="338" r:id="rId13"/>
    <p:sldId id="334" r:id="rId14"/>
    <p:sldId id="333" r:id="rId15"/>
    <p:sldId id="262" r:id="rId16"/>
    <p:sldId id="263" r:id="rId17"/>
    <p:sldId id="264" r:id="rId18"/>
    <p:sldId id="267" r:id="rId19"/>
    <p:sldId id="268" r:id="rId20"/>
    <p:sldId id="339" r:id="rId21"/>
    <p:sldId id="340" r:id="rId22"/>
    <p:sldId id="341" r:id="rId23"/>
    <p:sldId id="260" r:id="rId24"/>
    <p:sldId id="269" r:id="rId25"/>
    <p:sldId id="343" r:id="rId26"/>
    <p:sldId id="342" r:id="rId27"/>
    <p:sldId id="270" r:id="rId28"/>
    <p:sldId id="257" r:id="rId29"/>
    <p:sldId id="271" r:id="rId30"/>
    <p:sldId id="272" r:id="rId31"/>
    <p:sldId id="274" r:id="rId32"/>
    <p:sldId id="344" r:id="rId33"/>
    <p:sldId id="273" r:id="rId34"/>
    <p:sldId id="276" r:id="rId35"/>
    <p:sldId id="345" r:id="rId36"/>
    <p:sldId id="277" r:id="rId37"/>
    <p:sldId id="346" r:id="rId38"/>
    <p:sldId id="347" r:id="rId39"/>
    <p:sldId id="383" r:id="rId40"/>
    <p:sldId id="385" r:id="rId41"/>
    <p:sldId id="387" r:id="rId42"/>
    <p:sldId id="282" r:id="rId43"/>
    <p:sldId id="283" r:id="rId44"/>
    <p:sldId id="285" r:id="rId45"/>
    <p:sldId id="348" r:id="rId46"/>
    <p:sldId id="286" r:id="rId47"/>
    <p:sldId id="349" r:id="rId48"/>
    <p:sldId id="287" r:id="rId49"/>
    <p:sldId id="288" r:id="rId50"/>
    <p:sldId id="289" r:id="rId51"/>
    <p:sldId id="290" r:id="rId52"/>
    <p:sldId id="291" r:id="rId53"/>
    <p:sldId id="350" r:id="rId54"/>
    <p:sldId id="351" r:id="rId55"/>
    <p:sldId id="352" r:id="rId56"/>
    <p:sldId id="353" r:id="rId57"/>
    <p:sldId id="354" r:id="rId58"/>
    <p:sldId id="355" r:id="rId59"/>
    <p:sldId id="356" r:id="rId60"/>
    <p:sldId id="294" r:id="rId61"/>
    <p:sldId id="295" r:id="rId62"/>
    <p:sldId id="332" r:id="rId63"/>
    <p:sldId id="296" r:id="rId64"/>
    <p:sldId id="297" r:id="rId65"/>
    <p:sldId id="298" r:id="rId66"/>
    <p:sldId id="299" r:id="rId67"/>
    <p:sldId id="304" r:id="rId68"/>
    <p:sldId id="320" r:id="rId69"/>
    <p:sldId id="321" r:id="rId70"/>
    <p:sldId id="322" r:id="rId71"/>
    <p:sldId id="323" r:id="rId72"/>
    <p:sldId id="324" r:id="rId73"/>
    <p:sldId id="326" r:id="rId74"/>
    <p:sldId id="327" r:id="rId75"/>
    <p:sldId id="328" r:id="rId76"/>
    <p:sldId id="301" r:id="rId77"/>
    <p:sldId id="329" r:id="rId78"/>
    <p:sldId id="330" r:id="rId79"/>
    <p:sldId id="331" r:id="rId80"/>
    <p:sldId id="302" r:id="rId8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1149" autoAdjust="0"/>
  </p:normalViewPr>
  <p:slideViewPr>
    <p:cSldViewPr snapToGrid="0">
      <p:cViewPr varScale="1">
        <p:scale>
          <a:sx n="83" d="100"/>
          <a:sy n="83" d="100"/>
        </p:scale>
        <p:origin x="288" y="90"/>
      </p:cViewPr>
      <p:guideLst/>
    </p:cSldViewPr>
  </p:slideViewPr>
  <p:notesTextViewPr>
    <p:cViewPr>
      <p:scale>
        <a:sx n="1" d="1"/>
        <a:sy n="1" d="1"/>
      </p:scale>
      <p:origin x="0" y="0"/>
    </p:cViewPr>
  </p:notesTextViewPr>
  <p:sorterViewPr>
    <p:cViewPr>
      <p:scale>
        <a:sx n="150" d="100"/>
        <a:sy n="150" d="100"/>
      </p:scale>
      <p:origin x="0" y="-28266"/>
    </p:cViewPr>
  </p:sorterViewPr>
  <p:notesViewPr>
    <p:cSldViewPr snapToGrid="0">
      <p:cViewPr varScale="1">
        <p:scale>
          <a:sx n="80" d="100"/>
          <a:sy n="80" d="100"/>
        </p:scale>
        <p:origin x="3066" y="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notesMaster" Target="notesMasters/notesMaster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0"/>
          <c:y val="0"/>
          <c:w val="1"/>
          <c:h val="1"/>
        </c:manualLayout>
      </c:layout>
      <c:scatterChart>
        <c:scatterStyle val="lineMarker"/>
        <c:varyColors val="0"/>
        <c:ser>
          <c:idx val="0"/>
          <c:order val="0"/>
          <c:tx>
            <c:v>Gridlines</c:v>
          </c:tx>
          <c:spPr>
            <a:ln w="9525" cap="rnd">
              <a:solidFill>
                <a:srgbClr val="3E3E3E"/>
              </a:solidFill>
              <a:round/>
            </a:ln>
          </c:spPr>
          <c:marker>
            <c:symbol val="none"/>
          </c:marker>
          <c:xVal>
            <c:numLit>
              <c:formatCode>General</c:formatCode>
              <c:ptCount val="30"/>
              <c:pt idx="0">
                <c:v>0.4</c:v>
              </c:pt>
              <c:pt idx="1">
                <c:v>3</c:v>
              </c:pt>
              <c:pt idx="3">
                <c:v>0.4</c:v>
              </c:pt>
              <c:pt idx="4">
                <c:v>3</c:v>
              </c:pt>
              <c:pt idx="6">
                <c:v>0.4</c:v>
              </c:pt>
              <c:pt idx="7">
                <c:v>3</c:v>
              </c:pt>
              <c:pt idx="9">
                <c:v>0.4</c:v>
              </c:pt>
              <c:pt idx="10">
                <c:v>3</c:v>
              </c:pt>
              <c:pt idx="12">
                <c:v>0.4</c:v>
              </c:pt>
              <c:pt idx="13">
                <c:v>3</c:v>
              </c:pt>
              <c:pt idx="15">
                <c:v>0.5</c:v>
              </c:pt>
              <c:pt idx="16">
                <c:v>0.5</c:v>
              </c:pt>
              <c:pt idx="18">
                <c:v>1</c:v>
              </c:pt>
              <c:pt idx="19">
                <c:v>1</c:v>
              </c:pt>
              <c:pt idx="21">
                <c:v>1.5</c:v>
              </c:pt>
              <c:pt idx="22">
                <c:v>1.5</c:v>
              </c:pt>
              <c:pt idx="24">
                <c:v>2</c:v>
              </c:pt>
              <c:pt idx="25">
                <c:v>2</c:v>
              </c:pt>
              <c:pt idx="27">
                <c:v>2.5</c:v>
              </c:pt>
              <c:pt idx="28">
                <c:v>2.5</c:v>
              </c:pt>
            </c:numLit>
          </c:xVal>
          <c:yVal>
            <c:numLit>
              <c:formatCode>General</c:formatCode>
              <c:ptCount val="30"/>
              <c:pt idx="0">
                <c:v>0.2</c:v>
              </c:pt>
              <c:pt idx="1">
                <c:v>0.2</c:v>
              </c:pt>
              <c:pt idx="3">
                <c:v>0.4</c:v>
              </c:pt>
              <c:pt idx="4">
                <c:v>0.4</c:v>
              </c:pt>
              <c:pt idx="6">
                <c:v>0.6</c:v>
              </c:pt>
              <c:pt idx="7">
                <c:v>0.6</c:v>
              </c:pt>
              <c:pt idx="9">
                <c:v>0.8</c:v>
              </c:pt>
              <c:pt idx="10">
                <c:v>0.8</c:v>
              </c:pt>
              <c:pt idx="12">
                <c:v>1</c:v>
              </c:pt>
              <c:pt idx="13">
                <c:v>1</c:v>
              </c:pt>
              <c:pt idx="15">
                <c:v>0</c:v>
              </c:pt>
              <c:pt idx="16">
                <c:v>1.02</c:v>
              </c:pt>
              <c:pt idx="18">
                <c:v>0</c:v>
              </c:pt>
              <c:pt idx="19">
                <c:v>1.02</c:v>
              </c:pt>
              <c:pt idx="21">
                <c:v>0</c:v>
              </c:pt>
              <c:pt idx="22">
                <c:v>1.02</c:v>
              </c:pt>
              <c:pt idx="24">
                <c:v>0</c:v>
              </c:pt>
              <c:pt idx="25">
                <c:v>1.02</c:v>
              </c:pt>
              <c:pt idx="27">
                <c:v>0</c:v>
              </c:pt>
              <c:pt idx="28">
                <c:v>1.02</c:v>
              </c:pt>
            </c:numLit>
          </c:yVal>
          <c:smooth val="0"/>
          <c:extLst>
            <c:ext xmlns:c16="http://schemas.microsoft.com/office/drawing/2014/chart" uri="{C3380CC4-5D6E-409C-BE32-E72D297353CC}">
              <c16:uniqueId val="{00000000-9C6A-4F04-92A9-9C5359755127}"/>
            </c:ext>
          </c:extLst>
        </c:ser>
        <c:ser>
          <c:idx val="1"/>
          <c:order val="1"/>
          <c:tx>
            <c:v>Critical envelope</c:v>
          </c:tx>
          <c:spPr>
            <a:ln w="57150" cap="rnd">
              <a:solidFill>
                <a:srgbClr val="FFFFFF"/>
              </a:solidFill>
              <a:round/>
            </a:ln>
          </c:spPr>
          <c:marker>
            <c:symbol val="none"/>
          </c:marker>
          <c:xVal>
            <c:numLit>
              <c:formatCode>General</c:formatCode>
              <c:ptCount val="326"/>
              <c:pt idx="0">
                <c:v>0.42534</c:v>
              </c:pt>
              <c:pt idx="1">
                <c:v>0.43337999999999999</c:v>
              </c:pt>
              <c:pt idx="2">
                <c:v>0.44142999999999999</c:v>
              </c:pt>
              <c:pt idx="3">
                <c:v>0.44947999999999999</c:v>
              </c:pt>
              <c:pt idx="4">
                <c:v>0.45751999999999998</c:v>
              </c:pt>
              <c:pt idx="5">
                <c:v>0.46556999999999998</c:v>
              </c:pt>
              <c:pt idx="6">
                <c:v>0.47360999999999998</c:v>
              </c:pt>
              <c:pt idx="7">
                <c:v>0.48165999999999998</c:v>
              </c:pt>
              <c:pt idx="8">
                <c:v>0.48970000000000002</c:v>
              </c:pt>
              <c:pt idx="9">
                <c:v>0.49775000000000003</c:v>
              </c:pt>
              <c:pt idx="10">
                <c:v>0.50580000000000003</c:v>
              </c:pt>
              <c:pt idx="11">
                <c:v>0.51383999999999996</c:v>
              </c:pt>
              <c:pt idx="12">
                <c:v>0.52188999999999997</c:v>
              </c:pt>
              <c:pt idx="13">
                <c:v>0.52993000000000001</c:v>
              </c:pt>
              <c:pt idx="14">
                <c:v>0.53798000000000001</c:v>
              </c:pt>
              <c:pt idx="15">
                <c:v>0.54603000000000002</c:v>
              </c:pt>
              <c:pt idx="16">
                <c:v>0.55406999999999995</c:v>
              </c:pt>
              <c:pt idx="17">
                <c:v>0.56211999999999995</c:v>
              </c:pt>
              <c:pt idx="18">
                <c:v>0.57016</c:v>
              </c:pt>
              <c:pt idx="19">
                <c:v>0.57821</c:v>
              </c:pt>
              <c:pt idx="20">
                <c:v>0.58625000000000005</c:v>
              </c:pt>
              <c:pt idx="21">
                <c:v>0.59430000000000005</c:v>
              </c:pt>
              <c:pt idx="22">
                <c:v>0.60235000000000005</c:v>
              </c:pt>
              <c:pt idx="23">
                <c:v>0.61038999999999999</c:v>
              </c:pt>
              <c:pt idx="24">
                <c:v>0.61843999999999999</c:v>
              </c:pt>
              <c:pt idx="25">
                <c:v>0.62648000000000004</c:v>
              </c:pt>
              <c:pt idx="26">
                <c:v>0.63453000000000004</c:v>
              </c:pt>
              <c:pt idx="27">
                <c:v>0.64258000000000004</c:v>
              </c:pt>
              <c:pt idx="28">
                <c:v>0.65061999999999998</c:v>
              </c:pt>
              <c:pt idx="29">
                <c:v>0.65866999999999998</c:v>
              </c:pt>
              <c:pt idx="30">
                <c:v>0.66671000000000002</c:v>
              </c:pt>
              <c:pt idx="31">
                <c:v>0.67476000000000003</c:v>
              </c:pt>
              <c:pt idx="32">
                <c:v>0.68279999999999996</c:v>
              </c:pt>
              <c:pt idx="33">
                <c:v>0.69084999999999996</c:v>
              </c:pt>
              <c:pt idx="34">
                <c:v>0.69889999999999997</c:v>
              </c:pt>
              <c:pt idx="35">
                <c:v>0.70694000000000001</c:v>
              </c:pt>
              <c:pt idx="36">
                <c:v>0.71499000000000001</c:v>
              </c:pt>
              <c:pt idx="37">
                <c:v>0.72302999999999995</c:v>
              </c:pt>
              <c:pt idx="38">
                <c:v>0.73107999999999995</c:v>
              </c:pt>
              <c:pt idx="39">
                <c:v>0.73912999999999995</c:v>
              </c:pt>
              <c:pt idx="40">
                <c:v>0.74717</c:v>
              </c:pt>
              <c:pt idx="41">
                <c:v>0.75522</c:v>
              </c:pt>
              <c:pt idx="42">
                <c:v>0.76326000000000005</c:v>
              </c:pt>
              <c:pt idx="43">
                <c:v>0.77131000000000005</c:v>
              </c:pt>
              <c:pt idx="44">
                <c:v>0.77934999999999999</c:v>
              </c:pt>
              <c:pt idx="45">
                <c:v>0.78739999999999999</c:v>
              </c:pt>
              <c:pt idx="46">
                <c:v>0.79544999999999999</c:v>
              </c:pt>
              <c:pt idx="47">
                <c:v>0.80349000000000004</c:v>
              </c:pt>
              <c:pt idx="48">
                <c:v>0.81154000000000004</c:v>
              </c:pt>
              <c:pt idx="49">
                <c:v>0.81957999999999998</c:v>
              </c:pt>
              <c:pt idx="50">
                <c:v>0.82762999999999998</c:v>
              </c:pt>
              <c:pt idx="51">
                <c:v>0.83567000000000002</c:v>
              </c:pt>
              <c:pt idx="52">
                <c:v>0.84372000000000003</c:v>
              </c:pt>
              <c:pt idx="53">
                <c:v>0.85177000000000003</c:v>
              </c:pt>
              <c:pt idx="54">
                <c:v>0.85980999999999996</c:v>
              </c:pt>
              <c:pt idx="55">
                <c:v>0.86785999999999996</c:v>
              </c:pt>
              <c:pt idx="56">
                <c:v>0.87590000000000001</c:v>
              </c:pt>
              <c:pt idx="57">
                <c:v>0.88395000000000001</c:v>
              </c:pt>
              <c:pt idx="58">
                <c:v>0.89200000000000002</c:v>
              </c:pt>
              <c:pt idx="59">
                <c:v>0.90003999999999995</c:v>
              </c:pt>
              <c:pt idx="60">
                <c:v>0.90808999999999995</c:v>
              </c:pt>
              <c:pt idx="61">
                <c:v>0.91613</c:v>
              </c:pt>
              <c:pt idx="62">
                <c:v>0.92418</c:v>
              </c:pt>
              <c:pt idx="63">
                <c:v>0.93222000000000005</c:v>
              </c:pt>
              <c:pt idx="64">
                <c:v>0.94027000000000005</c:v>
              </c:pt>
              <c:pt idx="65">
                <c:v>0.94832000000000005</c:v>
              </c:pt>
              <c:pt idx="66">
                <c:v>0.95635999999999999</c:v>
              </c:pt>
              <c:pt idx="67">
                <c:v>0.96440999999999999</c:v>
              </c:pt>
              <c:pt idx="68">
                <c:v>0.97245000000000004</c:v>
              </c:pt>
              <c:pt idx="69">
                <c:v>0.98050000000000004</c:v>
              </c:pt>
              <c:pt idx="70">
                <c:v>0.98855000000000004</c:v>
              </c:pt>
              <c:pt idx="71">
                <c:v>0.99658999999999998</c:v>
              </c:pt>
              <c:pt idx="72">
                <c:v>1</c:v>
              </c:pt>
              <c:pt idx="73">
                <c:v>1.00464</c:v>
              </c:pt>
              <c:pt idx="74">
                <c:v>1.01268</c:v>
              </c:pt>
              <c:pt idx="75">
                <c:v>1.0207299999999999</c:v>
              </c:pt>
              <c:pt idx="76">
                <c:v>1.02877</c:v>
              </c:pt>
              <c:pt idx="77">
                <c:v>1.0368200000000001</c:v>
              </c:pt>
              <c:pt idx="78">
                <c:v>1.04487</c:v>
              </c:pt>
              <c:pt idx="79">
                <c:v>1.05291</c:v>
              </c:pt>
              <c:pt idx="80">
                <c:v>1.0609599999999999</c:v>
              </c:pt>
              <c:pt idx="81">
                <c:v>1.069</c:v>
              </c:pt>
              <c:pt idx="82">
                <c:v>1.0770500000000001</c:v>
              </c:pt>
              <c:pt idx="83">
                <c:v>1.0851</c:v>
              </c:pt>
              <c:pt idx="84">
                <c:v>1.09314</c:v>
              </c:pt>
              <c:pt idx="85">
                <c:v>1.1011899999999999</c:v>
              </c:pt>
              <c:pt idx="86">
                <c:v>1.1092299999999999</c:v>
              </c:pt>
              <c:pt idx="87">
                <c:v>1.1172800000000001</c:v>
              </c:pt>
              <c:pt idx="88">
                <c:v>1.1253200000000001</c:v>
              </c:pt>
              <c:pt idx="89">
                <c:v>1.13337</c:v>
              </c:pt>
              <c:pt idx="90">
                <c:v>1.1414200000000001</c:v>
              </c:pt>
              <c:pt idx="91">
                <c:v>1.1494599999999999</c:v>
              </c:pt>
              <c:pt idx="92">
                <c:v>1.15751</c:v>
              </c:pt>
              <c:pt idx="93">
                <c:v>1.1655500000000001</c:v>
              </c:pt>
              <c:pt idx="94">
                <c:v>1.1736</c:v>
              </c:pt>
              <c:pt idx="95">
                <c:v>1.1816500000000001</c:v>
              </c:pt>
              <c:pt idx="96">
                <c:v>1.1896899999999999</c:v>
              </c:pt>
              <c:pt idx="97">
                <c:v>1.19774</c:v>
              </c:pt>
              <c:pt idx="98">
                <c:v>1.2057800000000001</c:v>
              </c:pt>
              <c:pt idx="99">
                <c:v>1.21383</c:v>
              </c:pt>
              <c:pt idx="100">
                <c:v>1.22187</c:v>
              </c:pt>
              <c:pt idx="101">
                <c:v>1.2299199999999999</c:v>
              </c:pt>
              <c:pt idx="102">
                <c:v>1.23797</c:v>
              </c:pt>
              <c:pt idx="103">
                <c:v>1.2460100000000001</c:v>
              </c:pt>
              <c:pt idx="104">
                <c:v>1.25406</c:v>
              </c:pt>
              <c:pt idx="105">
                <c:v>1.2621</c:v>
              </c:pt>
              <c:pt idx="106">
                <c:v>1.2701499999999999</c:v>
              </c:pt>
              <c:pt idx="107">
                <c:v>1.2781899999999999</c:v>
              </c:pt>
              <c:pt idx="108">
                <c:v>1.28624</c:v>
              </c:pt>
              <c:pt idx="109">
                <c:v>1.2942899999999999</c:v>
              </c:pt>
              <c:pt idx="110">
                <c:v>1.30233</c:v>
              </c:pt>
              <c:pt idx="111">
                <c:v>1.3103800000000001</c:v>
              </c:pt>
              <c:pt idx="112">
                <c:v>1.3184199999999999</c:v>
              </c:pt>
              <c:pt idx="113">
                <c:v>1.32647</c:v>
              </c:pt>
              <c:pt idx="114">
                <c:v>1.3345199999999999</c:v>
              </c:pt>
              <c:pt idx="115">
                <c:v>1.34256</c:v>
              </c:pt>
              <c:pt idx="116">
                <c:v>1.3506100000000001</c:v>
              </c:pt>
              <c:pt idx="117">
                <c:v>1.3586499999999999</c:v>
              </c:pt>
              <c:pt idx="118">
                <c:v>1.3667</c:v>
              </c:pt>
              <c:pt idx="119">
                <c:v>1.3747400000000001</c:v>
              </c:pt>
              <c:pt idx="120">
                <c:v>1.38279</c:v>
              </c:pt>
              <c:pt idx="121">
                <c:v>1.3908400000000001</c:v>
              </c:pt>
              <c:pt idx="122">
                <c:v>1.3988799999999999</c:v>
              </c:pt>
              <c:pt idx="123">
                <c:v>1.40693</c:v>
              </c:pt>
              <c:pt idx="124">
                <c:v>1.41421</c:v>
              </c:pt>
              <c:pt idx="125">
                <c:v>1.4149700000000001</c:v>
              </c:pt>
              <c:pt idx="126">
                <c:v>1.42302</c:v>
              </c:pt>
              <c:pt idx="127">
                <c:v>1.4310700000000001</c:v>
              </c:pt>
              <c:pt idx="128">
                <c:v>1.4391099999999999</c:v>
              </c:pt>
              <c:pt idx="129">
                <c:v>1.44716</c:v>
              </c:pt>
              <c:pt idx="130">
                <c:v>1.4552</c:v>
              </c:pt>
              <c:pt idx="131">
                <c:v>1.4632499999999999</c:v>
              </c:pt>
              <c:pt idx="132">
                <c:v>1.47129</c:v>
              </c:pt>
              <c:pt idx="133">
                <c:v>1.4793400000000001</c:v>
              </c:pt>
              <c:pt idx="134">
                <c:v>1.48739</c:v>
              </c:pt>
              <c:pt idx="135">
                <c:v>1.49543</c:v>
              </c:pt>
              <c:pt idx="136">
                <c:v>1.5034799999999999</c:v>
              </c:pt>
              <c:pt idx="137">
                <c:v>1.51152</c:v>
              </c:pt>
              <c:pt idx="138">
                <c:v>1.5195700000000001</c:v>
              </c:pt>
              <c:pt idx="139">
                <c:v>1.52762</c:v>
              </c:pt>
              <c:pt idx="140">
                <c:v>1.53566</c:v>
              </c:pt>
              <c:pt idx="141">
                <c:v>1.5437099999999999</c:v>
              </c:pt>
              <c:pt idx="142">
                <c:v>1.55175</c:v>
              </c:pt>
              <c:pt idx="143">
                <c:v>1.5598000000000001</c:v>
              </c:pt>
              <c:pt idx="144">
                <c:v>1.5678399999999999</c:v>
              </c:pt>
              <c:pt idx="145">
                <c:v>1.57589</c:v>
              </c:pt>
              <c:pt idx="146">
                <c:v>1.5839399999999999</c:v>
              </c:pt>
              <c:pt idx="147">
                <c:v>1.59198</c:v>
              </c:pt>
              <c:pt idx="148">
                <c:v>1.6000300000000001</c:v>
              </c:pt>
              <c:pt idx="149">
                <c:v>1.6080700000000001</c:v>
              </c:pt>
              <c:pt idx="150">
                <c:v>1.61612</c:v>
              </c:pt>
              <c:pt idx="151">
                <c:v>1.6241699999999999</c:v>
              </c:pt>
              <c:pt idx="152">
                <c:v>1.6322099999999999</c:v>
              </c:pt>
              <c:pt idx="153">
                <c:v>1.6402600000000001</c:v>
              </c:pt>
              <c:pt idx="154">
                <c:v>1.6483000000000001</c:v>
              </c:pt>
              <c:pt idx="155">
                <c:v>1.65635</c:v>
              </c:pt>
              <c:pt idx="156">
                <c:v>1.66439</c:v>
              </c:pt>
              <c:pt idx="157">
                <c:v>1.6724399999999999</c:v>
              </c:pt>
              <c:pt idx="158">
                <c:v>1.68049</c:v>
              </c:pt>
              <c:pt idx="159">
                <c:v>1.6885300000000001</c:v>
              </c:pt>
              <c:pt idx="160">
                <c:v>1.69658</c:v>
              </c:pt>
              <c:pt idx="161">
                <c:v>1.70462</c:v>
              </c:pt>
              <c:pt idx="162">
                <c:v>1.7126699999999999</c:v>
              </c:pt>
              <c:pt idx="163">
                <c:v>1.72071</c:v>
              </c:pt>
              <c:pt idx="164">
                <c:v>1.7287600000000001</c:v>
              </c:pt>
              <c:pt idx="165">
                <c:v>1.73681</c:v>
              </c:pt>
              <c:pt idx="166">
                <c:v>1.74485</c:v>
              </c:pt>
              <c:pt idx="167">
                <c:v>1.7528999999999999</c:v>
              </c:pt>
              <c:pt idx="168">
                <c:v>1.7609399999999999</c:v>
              </c:pt>
              <c:pt idx="169">
                <c:v>1.7689900000000001</c:v>
              </c:pt>
              <c:pt idx="170">
                <c:v>1.77704</c:v>
              </c:pt>
              <c:pt idx="171">
                <c:v>1.78508</c:v>
              </c:pt>
              <c:pt idx="172">
                <c:v>1.7931299999999999</c:v>
              </c:pt>
              <c:pt idx="173">
                <c:v>1.8011699999999999</c:v>
              </c:pt>
              <c:pt idx="174">
                <c:v>1.8092200000000001</c:v>
              </c:pt>
              <c:pt idx="175">
                <c:v>1.8172600000000001</c:v>
              </c:pt>
              <c:pt idx="176">
                <c:v>1.82531</c:v>
              </c:pt>
              <c:pt idx="177">
                <c:v>1.8333600000000001</c:v>
              </c:pt>
              <c:pt idx="178">
                <c:v>1.8413999999999999</c:v>
              </c:pt>
              <c:pt idx="179">
                <c:v>1.84945</c:v>
              </c:pt>
              <c:pt idx="180">
                <c:v>1.8574900000000001</c:v>
              </c:pt>
              <c:pt idx="181">
                <c:v>1.86554</c:v>
              </c:pt>
              <c:pt idx="182">
                <c:v>1.8735900000000001</c:v>
              </c:pt>
              <c:pt idx="183">
                <c:v>1.8816299999999999</c:v>
              </c:pt>
              <c:pt idx="184">
                <c:v>1.88968</c:v>
              </c:pt>
              <c:pt idx="185">
                <c:v>1.8977200000000001</c:v>
              </c:pt>
              <c:pt idx="186">
                <c:v>1.90577</c:v>
              </c:pt>
              <c:pt idx="187">
                <c:v>1.91381</c:v>
              </c:pt>
              <c:pt idx="188">
                <c:v>1.9218599999999999</c:v>
              </c:pt>
              <c:pt idx="189">
                <c:v>1.92991</c:v>
              </c:pt>
              <c:pt idx="190">
                <c:v>1.9379500000000001</c:v>
              </c:pt>
              <c:pt idx="191">
                <c:v>1.946</c:v>
              </c:pt>
              <c:pt idx="192">
                <c:v>1.95404</c:v>
              </c:pt>
              <c:pt idx="193">
                <c:v>1.9620899999999999</c:v>
              </c:pt>
              <c:pt idx="194">
                <c:v>1.97014</c:v>
              </c:pt>
              <c:pt idx="195">
                <c:v>1.97818</c:v>
              </c:pt>
              <c:pt idx="196">
                <c:v>1.9862299999999999</c:v>
              </c:pt>
              <c:pt idx="197">
                <c:v>1.99427</c:v>
              </c:pt>
              <c:pt idx="198">
                <c:v>2</c:v>
              </c:pt>
              <c:pt idx="199">
                <c:v>2.0023200000000001</c:v>
              </c:pt>
              <c:pt idx="200">
                <c:v>2.0103599999999999</c:v>
              </c:pt>
              <c:pt idx="201">
                <c:v>2.0184099999999998</c:v>
              </c:pt>
              <c:pt idx="202">
                <c:v>2.0264600000000002</c:v>
              </c:pt>
              <c:pt idx="203">
                <c:v>2.0345</c:v>
              </c:pt>
              <c:pt idx="204">
                <c:v>2.0425499999999999</c:v>
              </c:pt>
              <c:pt idx="205">
                <c:v>2.0505900000000001</c:v>
              </c:pt>
              <c:pt idx="206">
                <c:v>2.05864</c:v>
              </c:pt>
              <c:pt idx="207">
                <c:v>2.0666899999999999</c:v>
              </c:pt>
              <c:pt idx="208">
                <c:v>2.0747300000000002</c:v>
              </c:pt>
              <c:pt idx="209">
                <c:v>2.0827800000000001</c:v>
              </c:pt>
              <c:pt idx="210">
                <c:v>2.0908199999999999</c:v>
              </c:pt>
              <c:pt idx="211">
                <c:v>2.0988699999999998</c:v>
              </c:pt>
              <c:pt idx="212">
                <c:v>2.1069100000000001</c:v>
              </c:pt>
              <c:pt idx="213">
                <c:v>2.11496</c:v>
              </c:pt>
              <c:pt idx="214">
                <c:v>2.1230099999999998</c:v>
              </c:pt>
              <c:pt idx="215">
                <c:v>2.1310500000000001</c:v>
              </c:pt>
              <c:pt idx="216">
                <c:v>2.1391</c:v>
              </c:pt>
              <c:pt idx="217">
                <c:v>2.1471399999999998</c:v>
              </c:pt>
              <c:pt idx="218">
                <c:v>2.1551900000000002</c:v>
              </c:pt>
              <c:pt idx="219">
                <c:v>2.16323</c:v>
              </c:pt>
              <c:pt idx="220">
                <c:v>2.1712799999999999</c:v>
              </c:pt>
              <c:pt idx="221">
                <c:v>2.1793300000000002</c:v>
              </c:pt>
              <c:pt idx="222">
                <c:v>2.18737</c:v>
              </c:pt>
              <c:pt idx="223">
                <c:v>2.1954199999999999</c:v>
              </c:pt>
              <c:pt idx="224">
                <c:v>2.2034600000000002</c:v>
              </c:pt>
              <c:pt idx="225">
                <c:v>2.2115100000000001</c:v>
              </c:pt>
              <c:pt idx="226">
                <c:v>2.21956</c:v>
              </c:pt>
              <c:pt idx="227">
                <c:v>2.2275999999999998</c:v>
              </c:pt>
              <c:pt idx="228">
                <c:v>2.2356500000000001</c:v>
              </c:pt>
              <c:pt idx="229">
                <c:v>2.24369</c:v>
              </c:pt>
              <c:pt idx="230">
                <c:v>2.2517399999999999</c:v>
              </c:pt>
              <c:pt idx="231">
                <c:v>2.2597800000000001</c:v>
              </c:pt>
              <c:pt idx="232">
                <c:v>2.26783</c:v>
              </c:pt>
              <c:pt idx="233">
                <c:v>2.2758799999999999</c:v>
              </c:pt>
              <c:pt idx="234">
                <c:v>2.2839200000000002</c:v>
              </c:pt>
              <c:pt idx="235">
                <c:v>2.2919700000000001</c:v>
              </c:pt>
              <c:pt idx="236">
                <c:v>2.3000099999999999</c:v>
              </c:pt>
              <c:pt idx="237">
                <c:v>2.3080599999999998</c:v>
              </c:pt>
              <c:pt idx="238">
                <c:v>2.3161100000000001</c:v>
              </c:pt>
              <c:pt idx="239">
                <c:v>2.3241499999999999</c:v>
              </c:pt>
              <c:pt idx="240">
                <c:v>2.3321999999999998</c:v>
              </c:pt>
              <c:pt idx="241">
                <c:v>2.3402400000000001</c:v>
              </c:pt>
              <c:pt idx="242">
                <c:v>2.34829</c:v>
              </c:pt>
              <c:pt idx="243">
                <c:v>2.3563299999999998</c:v>
              </c:pt>
              <c:pt idx="244">
                <c:v>2.3643800000000001</c:v>
              </c:pt>
              <c:pt idx="245">
                <c:v>2.37243</c:v>
              </c:pt>
              <c:pt idx="246">
                <c:v>2.3804699999999999</c:v>
              </c:pt>
              <c:pt idx="247">
                <c:v>2.3885200000000002</c:v>
              </c:pt>
              <c:pt idx="248">
                <c:v>2.39656</c:v>
              </c:pt>
              <c:pt idx="249">
                <c:v>2.4046099999999999</c:v>
              </c:pt>
              <c:pt idx="250">
                <c:v>2.4126599999999998</c:v>
              </c:pt>
              <c:pt idx="251">
                <c:v>2.4207000000000001</c:v>
              </c:pt>
              <c:pt idx="252">
                <c:v>2.42875</c:v>
              </c:pt>
              <c:pt idx="253">
                <c:v>2.4367899999999998</c:v>
              </c:pt>
              <c:pt idx="254">
                <c:v>2.4448400000000001</c:v>
              </c:pt>
              <c:pt idx="255">
                <c:v>2.4494899999999999</c:v>
              </c:pt>
              <c:pt idx="256">
                <c:v>2.4528799999999999</c:v>
              </c:pt>
              <c:pt idx="257">
                <c:v>2.4609299999999998</c:v>
              </c:pt>
              <c:pt idx="258">
                <c:v>2.4689800000000002</c:v>
              </c:pt>
              <c:pt idx="259">
                <c:v>2.47702</c:v>
              </c:pt>
              <c:pt idx="260">
                <c:v>2.4850699999999999</c:v>
              </c:pt>
              <c:pt idx="261">
                <c:v>2.4931100000000002</c:v>
              </c:pt>
              <c:pt idx="262">
                <c:v>2.50116</c:v>
              </c:pt>
              <c:pt idx="263">
                <c:v>2.5092099999999999</c:v>
              </c:pt>
              <c:pt idx="264">
                <c:v>2.5172500000000002</c:v>
              </c:pt>
              <c:pt idx="265">
                <c:v>2.5253000000000001</c:v>
              </c:pt>
              <c:pt idx="266">
                <c:v>2.5333399999999999</c:v>
              </c:pt>
              <c:pt idx="267">
                <c:v>2.5413899999999998</c:v>
              </c:pt>
              <c:pt idx="268">
                <c:v>2.5494300000000001</c:v>
              </c:pt>
              <c:pt idx="269">
                <c:v>2.55748</c:v>
              </c:pt>
              <c:pt idx="270">
                <c:v>2.5655299999999999</c:v>
              </c:pt>
              <c:pt idx="271">
                <c:v>2.5735700000000001</c:v>
              </c:pt>
              <c:pt idx="272">
                <c:v>2.58162</c:v>
              </c:pt>
              <c:pt idx="273">
                <c:v>2.5896599999999999</c:v>
              </c:pt>
              <c:pt idx="274">
                <c:v>2.5977100000000002</c:v>
              </c:pt>
              <c:pt idx="275">
                <c:v>2.60575</c:v>
              </c:pt>
              <c:pt idx="276">
                <c:v>2.6137999999999999</c:v>
              </c:pt>
              <c:pt idx="277">
                <c:v>2.6218499999999998</c:v>
              </c:pt>
              <c:pt idx="278">
                <c:v>2.6298900000000001</c:v>
              </c:pt>
              <c:pt idx="279">
                <c:v>2.63794</c:v>
              </c:pt>
              <c:pt idx="280">
                <c:v>2.6459800000000002</c:v>
              </c:pt>
              <c:pt idx="281">
                <c:v>2.6540300000000001</c:v>
              </c:pt>
              <c:pt idx="282">
                <c:v>2.66208</c:v>
              </c:pt>
              <c:pt idx="283">
                <c:v>2.6701199999999998</c:v>
              </c:pt>
              <c:pt idx="284">
                <c:v>2.6781700000000002</c:v>
              </c:pt>
              <c:pt idx="285">
                <c:v>2.68621</c:v>
              </c:pt>
              <c:pt idx="286">
                <c:v>2.6942599999999999</c:v>
              </c:pt>
              <c:pt idx="287">
                <c:v>2.7023000000000001</c:v>
              </c:pt>
              <c:pt idx="288">
                <c:v>2.71035</c:v>
              </c:pt>
              <c:pt idx="289">
                <c:v>2.7183999999999999</c:v>
              </c:pt>
              <c:pt idx="290">
                <c:v>2.7264400000000002</c:v>
              </c:pt>
              <c:pt idx="291">
                <c:v>2.7344900000000001</c:v>
              </c:pt>
              <c:pt idx="292">
                <c:v>2.7425299999999999</c:v>
              </c:pt>
              <c:pt idx="293">
                <c:v>2.7505799999999998</c:v>
              </c:pt>
              <c:pt idx="294">
                <c:v>2.7586300000000001</c:v>
              </c:pt>
              <c:pt idx="295">
                <c:v>2.76667</c:v>
              </c:pt>
              <c:pt idx="296">
                <c:v>2.7747199999999999</c:v>
              </c:pt>
              <c:pt idx="297">
                <c:v>2.7827600000000001</c:v>
              </c:pt>
              <c:pt idx="298">
                <c:v>2.79081</c:v>
              </c:pt>
              <c:pt idx="299">
                <c:v>2.7988499999999998</c:v>
              </c:pt>
              <c:pt idx="300">
                <c:v>2.8069000000000002</c:v>
              </c:pt>
              <c:pt idx="301">
                <c:v>2.8149500000000001</c:v>
              </c:pt>
              <c:pt idx="302">
                <c:v>2.8229899999999999</c:v>
              </c:pt>
              <c:pt idx="303">
                <c:v>2.8310399999999998</c:v>
              </c:pt>
              <c:pt idx="304">
                <c:v>2.83908</c:v>
              </c:pt>
              <c:pt idx="305">
                <c:v>2.8471299999999999</c:v>
              </c:pt>
              <c:pt idx="306">
                <c:v>2.8551799999999998</c:v>
              </c:pt>
              <c:pt idx="307">
                <c:v>2.8632200000000001</c:v>
              </c:pt>
              <c:pt idx="308">
                <c:v>2.87127</c:v>
              </c:pt>
              <c:pt idx="309">
                <c:v>2.8793099999999998</c:v>
              </c:pt>
              <c:pt idx="310">
                <c:v>2.8873600000000001</c:v>
              </c:pt>
              <c:pt idx="311">
                <c:v>2.8954</c:v>
              </c:pt>
              <c:pt idx="312">
                <c:v>2.9034499999999999</c:v>
              </c:pt>
              <c:pt idx="313">
                <c:v>2.9115000000000002</c:v>
              </c:pt>
              <c:pt idx="314">
                <c:v>2.91954</c:v>
              </c:pt>
              <c:pt idx="315">
                <c:v>2.9275899999999999</c:v>
              </c:pt>
              <c:pt idx="316">
                <c:v>2.9356300000000002</c:v>
              </c:pt>
              <c:pt idx="317">
                <c:v>2.9436800000000001</c:v>
              </c:pt>
              <c:pt idx="318">
                <c:v>2.95173</c:v>
              </c:pt>
              <c:pt idx="319">
                <c:v>2.9597699999999998</c:v>
              </c:pt>
              <c:pt idx="320">
                <c:v>2.9678200000000001</c:v>
              </c:pt>
              <c:pt idx="321">
                <c:v>2.9758599999999999</c:v>
              </c:pt>
              <c:pt idx="322">
                <c:v>2.9839099999999998</c:v>
              </c:pt>
              <c:pt idx="323">
                <c:v>2.9919500000000001</c:v>
              </c:pt>
              <c:pt idx="324">
                <c:v>3</c:v>
              </c:pt>
              <c:pt idx="325">
                <c:v>3</c:v>
              </c:pt>
            </c:numLit>
          </c:xVal>
          <c:yVal>
            <c:numLit>
              <c:formatCode>General</c:formatCode>
              <c:ptCount val="326"/>
              <c:pt idx="0">
                <c:v>1.02</c:v>
              </c:pt>
              <c:pt idx="1">
                <c:v>1.00017</c:v>
              </c:pt>
              <c:pt idx="2">
                <c:v>0.98146</c:v>
              </c:pt>
              <c:pt idx="3">
                <c:v>0.96379999999999999</c:v>
              </c:pt>
              <c:pt idx="4">
                <c:v>0.94711000000000001</c:v>
              </c:pt>
              <c:pt idx="5">
                <c:v>0.93133999999999995</c:v>
              </c:pt>
              <c:pt idx="6">
                <c:v>0.91640999999999995</c:v>
              </c:pt>
              <c:pt idx="7">
                <c:v>0.90227000000000002</c:v>
              </c:pt>
              <c:pt idx="8">
                <c:v>0.88888</c:v>
              </c:pt>
              <c:pt idx="9">
                <c:v>0.87617999999999996</c:v>
              </c:pt>
              <c:pt idx="10">
                <c:v>0.86412999999999995</c:v>
              </c:pt>
              <c:pt idx="11">
                <c:v>0.85270000000000001</c:v>
              </c:pt>
              <c:pt idx="12">
                <c:v>0.84184000000000003</c:v>
              </c:pt>
              <c:pt idx="13">
                <c:v>0.83152000000000004</c:v>
              </c:pt>
              <c:pt idx="14">
                <c:v>0.82172000000000001</c:v>
              </c:pt>
              <c:pt idx="15">
                <c:v>0.81238999999999995</c:v>
              </c:pt>
              <c:pt idx="16">
                <c:v>0.80352000000000001</c:v>
              </c:pt>
              <c:pt idx="17">
                <c:v>0.79508000000000001</c:v>
              </c:pt>
              <c:pt idx="18">
                <c:v>0.78705000000000003</c:v>
              </c:pt>
              <c:pt idx="19">
                <c:v>0.77939999999999998</c:v>
              </c:pt>
              <c:pt idx="20">
                <c:v>0.77210999999999996</c:v>
              </c:pt>
              <c:pt idx="21">
                <c:v>0.76517000000000002</c:v>
              </c:pt>
              <c:pt idx="22">
                <c:v>0.75854999999999995</c:v>
              </c:pt>
              <c:pt idx="23">
                <c:v>0.75224999999999997</c:v>
              </c:pt>
              <c:pt idx="24">
                <c:v>0.74624000000000001</c:v>
              </c:pt>
              <c:pt idx="25">
                <c:v>0.74051999999999996</c:v>
              </c:pt>
              <c:pt idx="26">
                <c:v>0.73506000000000005</c:v>
              </c:pt>
              <c:pt idx="27">
                <c:v>0.72985999999999995</c:v>
              </c:pt>
              <c:pt idx="28">
                <c:v>0.72489999999999999</c:v>
              </c:pt>
              <c:pt idx="29">
                <c:v>0.72016999999999998</c:v>
              </c:pt>
              <c:pt idx="30">
                <c:v>0.71565999999999996</c:v>
              </c:pt>
              <c:pt idx="31">
                <c:v>0.71136999999999995</c:v>
              </c:pt>
              <c:pt idx="32">
                <c:v>0.70728000000000002</c:v>
              </c:pt>
              <c:pt idx="33">
                <c:v>0.70338000000000001</c:v>
              </c:pt>
              <c:pt idx="34">
                <c:v>0.69965999999999995</c:v>
              </c:pt>
              <c:pt idx="35">
                <c:v>0.69613000000000003</c:v>
              </c:pt>
              <c:pt idx="36">
                <c:v>0.69276000000000004</c:v>
              </c:pt>
              <c:pt idx="37">
                <c:v>0.68955999999999995</c:v>
              </c:pt>
              <c:pt idx="38">
                <c:v>0.68650999999999995</c:v>
              </c:pt>
              <c:pt idx="39">
                <c:v>0.68361000000000005</c:v>
              </c:pt>
              <c:pt idx="40">
                <c:v>0.68086000000000002</c:v>
              </c:pt>
              <c:pt idx="41">
                <c:v>0.67825000000000002</c:v>
              </c:pt>
              <c:pt idx="42">
                <c:v>0.67576999999999998</c:v>
              </c:pt>
              <c:pt idx="43">
                <c:v>0.67342000000000002</c:v>
              </c:pt>
              <c:pt idx="44">
                <c:v>0.67118999999999995</c:v>
              </c:pt>
              <c:pt idx="45">
                <c:v>0.66908999999999996</c:v>
              </c:pt>
              <c:pt idx="46">
                <c:v>0.66710000000000003</c:v>
              </c:pt>
              <c:pt idx="47">
                <c:v>0.66520999999999997</c:v>
              </c:pt>
              <c:pt idx="48">
                <c:v>0.66344000000000003</c:v>
              </c:pt>
              <c:pt idx="49">
                <c:v>0.66176999999999997</c:v>
              </c:pt>
              <c:pt idx="50">
                <c:v>0.66020000000000001</c:v>
              </c:pt>
              <c:pt idx="51">
                <c:v>0.65873000000000004</c:v>
              </c:pt>
              <c:pt idx="52">
                <c:v>0.65734999999999999</c:v>
              </c:pt>
              <c:pt idx="53">
                <c:v>0.65605999999999998</c:v>
              </c:pt>
              <c:pt idx="54">
                <c:v>0.65486</c:v>
              </c:pt>
              <c:pt idx="55">
                <c:v>0.65373999999999999</c:v>
              </c:pt>
              <c:pt idx="56">
                <c:v>0.65269999999999995</c:v>
              </c:pt>
              <c:pt idx="57">
                <c:v>0.65175000000000005</c:v>
              </c:pt>
              <c:pt idx="58">
                <c:v>0.65086999999999995</c:v>
              </c:pt>
              <c:pt idx="59">
                <c:v>0.65007000000000004</c:v>
              </c:pt>
              <c:pt idx="60">
                <c:v>0.64934000000000003</c:v>
              </c:pt>
              <c:pt idx="61">
                <c:v>0.64868000000000003</c:v>
              </c:pt>
              <c:pt idx="62">
                <c:v>0.64809000000000005</c:v>
              </c:pt>
              <c:pt idx="63">
                <c:v>0.64756000000000002</c:v>
              </c:pt>
              <c:pt idx="64">
                <c:v>0.64710999999999996</c:v>
              </c:pt>
              <c:pt idx="65">
                <c:v>0.64671000000000001</c:v>
              </c:pt>
              <c:pt idx="66">
                <c:v>0.64637999999999995</c:v>
              </c:pt>
              <c:pt idx="67">
                <c:v>0.64610000000000001</c:v>
              </c:pt>
              <c:pt idx="68">
                <c:v>0.64588999999999996</c:v>
              </c:pt>
              <c:pt idx="69">
                <c:v>0.64573000000000003</c:v>
              </c:pt>
              <c:pt idx="70">
                <c:v>0.64563000000000004</c:v>
              </c:pt>
              <c:pt idx="71">
                <c:v>0.64558000000000004</c:v>
              </c:pt>
              <c:pt idx="72">
                <c:v>0.64556999999999998</c:v>
              </c:pt>
              <c:pt idx="73">
                <c:v>0.64558000000000004</c:v>
              </c:pt>
              <c:pt idx="74">
                <c:v>0.64563999999999999</c:v>
              </c:pt>
              <c:pt idx="75">
                <c:v>0.64573999999999998</c:v>
              </c:pt>
              <c:pt idx="76">
                <c:v>0.64590000000000003</c:v>
              </c:pt>
              <c:pt idx="77">
                <c:v>0.64610000000000001</c:v>
              </c:pt>
              <c:pt idx="78">
                <c:v>0.64634999999999998</c:v>
              </c:pt>
              <c:pt idx="79">
                <c:v>0.64664999999999995</c:v>
              </c:pt>
              <c:pt idx="80">
                <c:v>0.64698999999999995</c:v>
              </c:pt>
              <c:pt idx="81">
                <c:v>0.64737</c:v>
              </c:pt>
              <c:pt idx="82">
                <c:v>0.64780000000000004</c:v>
              </c:pt>
              <c:pt idx="83">
                <c:v>0.64827000000000001</c:v>
              </c:pt>
              <c:pt idx="84">
                <c:v>0.64878000000000002</c:v>
              </c:pt>
              <c:pt idx="85">
                <c:v>0.64934000000000003</c:v>
              </c:pt>
              <c:pt idx="86">
                <c:v>0.64993000000000001</c:v>
              </c:pt>
              <c:pt idx="87">
                <c:v>0.65056000000000003</c:v>
              </c:pt>
              <c:pt idx="88">
                <c:v>0.65122999999999998</c:v>
              </c:pt>
              <c:pt idx="89">
                <c:v>0.65193999999999996</c:v>
              </c:pt>
              <c:pt idx="90">
                <c:v>0.65268000000000004</c:v>
              </c:pt>
              <c:pt idx="91">
                <c:v>0.65346000000000004</c:v>
              </c:pt>
              <c:pt idx="92">
                <c:v>0.65427000000000002</c:v>
              </c:pt>
              <c:pt idx="93">
                <c:v>0.65512000000000004</c:v>
              </c:pt>
              <c:pt idx="94">
                <c:v>0.65600999999999998</c:v>
              </c:pt>
              <c:pt idx="95">
                <c:v>0.65693000000000001</c:v>
              </c:pt>
              <c:pt idx="96">
                <c:v>0.65788000000000002</c:v>
              </c:pt>
              <c:pt idx="97">
                <c:v>0.65886</c:v>
              </c:pt>
              <c:pt idx="98">
                <c:v>0.65988000000000002</c:v>
              </c:pt>
              <c:pt idx="99">
                <c:v>0.66093000000000002</c:v>
              </c:pt>
              <c:pt idx="100">
                <c:v>0.66200999999999999</c:v>
              </c:pt>
              <c:pt idx="101">
                <c:v>0.66312000000000004</c:v>
              </c:pt>
              <c:pt idx="102">
                <c:v>0.66425999999999996</c:v>
              </c:pt>
              <c:pt idx="103">
                <c:v>0.66542999999999997</c:v>
              </c:pt>
              <c:pt idx="104">
                <c:v>0.66662999999999994</c:v>
              </c:pt>
              <c:pt idx="105">
                <c:v>0.66785000000000005</c:v>
              </c:pt>
              <c:pt idx="106">
                <c:v>0.66910999999999998</c:v>
              </c:pt>
              <c:pt idx="107">
                <c:v>0.6704</c:v>
              </c:pt>
              <c:pt idx="108">
                <c:v>0.67171000000000003</c:v>
              </c:pt>
              <c:pt idx="109">
                <c:v>0.67305000000000004</c:v>
              </c:pt>
              <c:pt idx="110">
                <c:v>0.67440999999999995</c:v>
              </c:pt>
              <c:pt idx="111">
                <c:v>0.67581000000000002</c:v>
              </c:pt>
              <c:pt idx="112">
                <c:v>0.67723</c:v>
              </c:pt>
              <c:pt idx="113">
                <c:v>0.67867</c:v>
              </c:pt>
              <c:pt idx="114">
                <c:v>0.68015000000000003</c:v>
              </c:pt>
              <c:pt idx="115">
                <c:v>0.68164000000000002</c:v>
              </c:pt>
              <c:pt idx="116">
                <c:v>0.68317000000000005</c:v>
              </c:pt>
              <c:pt idx="117">
                <c:v>0.68471000000000004</c:v>
              </c:pt>
              <c:pt idx="118">
                <c:v>0.68628999999999996</c:v>
              </c:pt>
              <c:pt idx="119">
                <c:v>0.68788000000000005</c:v>
              </c:pt>
              <c:pt idx="120">
                <c:v>0.6895</c:v>
              </c:pt>
              <c:pt idx="121">
                <c:v>0.69115000000000004</c:v>
              </c:pt>
              <c:pt idx="122">
                <c:v>0.69281000000000004</c:v>
              </c:pt>
              <c:pt idx="123">
                <c:v>0.69450000000000001</c:v>
              </c:pt>
              <c:pt idx="124">
                <c:v>0.69606000000000001</c:v>
              </c:pt>
              <c:pt idx="125">
                <c:v>0.69589000000000001</c:v>
              </c:pt>
              <c:pt idx="126">
                <c:v>0.69418999999999997</c:v>
              </c:pt>
              <c:pt idx="127">
                <c:v>0.69254000000000004</c:v>
              </c:pt>
              <c:pt idx="128">
                <c:v>0.69091999999999998</c:v>
              </c:pt>
              <c:pt idx="129">
                <c:v>0.68935000000000002</c:v>
              </c:pt>
              <c:pt idx="130">
                <c:v>0.68781000000000003</c:v>
              </c:pt>
              <c:pt idx="131">
                <c:v>0.68630999999999998</c:v>
              </c:pt>
              <c:pt idx="132">
                <c:v>0.68484999999999996</c:v>
              </c:pt>
              <c:pt idx="133">
                <c:v>0.68342000000000003</c:v>
              </c:pt>
              <c:pt idx="134">
                <c:v>0.68203000000000003</c:v>
              </c:pt>
              <c:pt idx="135">
                <c:v>0.68067999999999995</c:v>
              </c:pt>
              <c:pt idx="136">
                <c:v>0.67935999999999996</c:v>
              </c:pt>
              <c:pt idx="137">
                <c:v>0.67808000000000002</c:v>
              </c:pt>
              <c:pt idx="138">
                <c:v>0.67683000000000004</c:v>
              </c:pt>
              <c:pt idx="139">
                <c:v>0.67561000000000004</c:v>
              </c:pt>
              <c:pt idx="140">
                <c:v>0.67442000000000002</c:v>
              </c:pt>
              <c:pt idx="141">
                <c:v>0.67327000000000004</c:v>
              </c:pt>
              <c:pt idx="142">
                <c:v>0.67213999999999996</c:v>
              </c:pt>
              <c:pt idx="143">
                <c:v>0.67105000000000004</c:v>
              </c:pt>
              <c:pt idx="144">
                <c:v>0.66998000000000002</c:v>
              </c:pt>
              <c:pt idx="145">
                <c:v>0.66895000000000004</c:v>
              </c:pt>
              <c:pt idx="146">
                <c:v>0.66793999999999998</c:v>
              </c:pt>
              <c:pt idx="147">
                <c:v>0.66696</c:v>
              </c:pt>
              <c:pt idx="148">
                <c:v>0.66600999999999999</c:v>
              </c:pt>
              <c:pt idx="149">
                <c:v>0.66508999999999996</c:v>
              </c:pt>
              <c:pt idx="150">
                <c:v>0.66420000000000001</c:v>
              </c:pt>
              <c:pt idx="151">
                <c:v>0.66332000000000002</c:v>
              </c:pt>
              <c:pt idx="152">
                <c:v>0.66247999999999996</c:v>
              </c:pt>
              <c:pt idx="153">
                <c:v>0.66166000000000003</c:v>
              </c:pt>
              <c:pt idx="154">
                <c:v>0.66086999999999996</c:v>
              </c:pt>
              <c:pt idx="155">
                <c:v>0.66010000000000002</c:v>
              </c:pt>
              <c:pt idx="156">
                <c:v>0.65934999999999999</c:v>
              </c:pt>
              <c:pt idx="157">
                <c:v>0.65863000000000005</c:v>
              </c:pt>
              <c:pt idx="158">
                <c:v>0.65793000000000001</c:v>
              </c:pt>
              <c:pt idx="159">
                <c:v>0.65725999999999996</c:v>
              </c:pt>
              <c:pt idx="160">
                <c:v>0.65659999999999996</c:v>
              </c:pt>
              <c:pt idx="161">
                <c:v>0.65597000000000005</c:v>
              </c:pt>
              <c:pt idx="162">
                <c:v>0.65536000000000005</c:v>
              </c:pt>
              <c:pt idx="163">
                <c:v>0.65478000000000003</c:v>
              </c:pt>
              <c:pt idx="164">
                <c:v>0.65420999999999996</c:v>
              </c:pt>
              <c:pt idx="165">
                <c:v>0.65366999999999997</c:v>
              </c:pt>
              <c:pt idx="166">
                <c:v>0.65314000000000005</c:v>
              </c:pt>
              <c:pt idx="167">
                <c:v>0.65264</c:v>
              </c:pt>
              <c:pt idx="168">
                <c:v>0.65215000000000001</c:v>
              </c:pt>
              <c:pt idx="169">
                <c:v>0.65168999999999999</c:v>
              </c:pt>
              <c:pt idx="170">
                <c:v>0.65124000000000004</c:v>
              </c:pt>
              <c:pt idx="171">
                <c:v>0.65081</c:v>
              </c:pt>
              <c:pt idx="172">
                <c:v>0.65041000000000004</c:v>
              </c:pt>
              <c:pt idx="173">
                <c:v>0.65002000000000004</c:v>
              </c:pt>
              <c:pt idx="174">
                <c:v>0.64964</c:v>
              </c:pt>
              <c:pt idx="175">
                <c:v>0.64929000000000003</c:v>
              </c:pt>
              <c:pt idx="176">
                <c:v>0.64895999999999998</c:v>
              </c:pt>
              <c:pt idx="177">
                <c:v>0.64863999999999999</c:v>
              </c:pt>
              <c:pt idx="178">
                <c:v>0.64834000000000003</c:v>
              </c:pt>
              <c:pt idx="179">
                <c:v>0.64805000000000001</c:v>
              </c:pt>
              <c:pt idx="180">
                <c:v>0.64778000000000002</c:v>
              </c:pt>
              <c:pt idx="181">
                <c:v>0.64753000000000005</c:v>
              </c:pt>
              <c:pt idx="182">
                <c:v>0.64729999999999999</c:v>
              </c:pt>
              <c:pt idx="183">
                <c:v>0.64707999999999999</c:v>
              </c:pt>
              <c:pt idx="184">
                <c:v>0.64686999999999995</c:v>
              </c:pt>
              <c:pt idx="185">
                <c:v>0.64668999999999999</c:v>
              </c:pt>
              <c:pt idx="186">
                <c:v>0.64651000000000003</c:v>
              </c:pt>
              <c:pt idx="187">
                <c:v>0.64636000000000005</c:v>
              </c:pt>
              <c:pt idx="188">
                <c:v>0.64620999999999995</c:v>
              </c:pt>
              <c:pt idx="189">
                <c:v>0.64609000000000005</c:v>
              </c:pt>
              <c:pt idx="190">
                <c:v>0.64597000000000004</c:v>
              </c:pt>
              <c:pt idx="191">
                <c:v>0.64587000000000006</c:v>
              </c:pt>
              <c:pt idx="192">
                <c:v>0.64578999999999998</c:v>
              </c:pt>
              <c:pt idx="193">
                <c:v>0.64571999999999996</c:v>
              </c:pt>
              <c:pt idx="194">
                <c:v>0.64566000000000001</c:v>
              </c:pt>
              <c:pt idx="195">
                <c:v>0.64561999999999997</c:v>
              </c:pt>
              <c:pt idx="196">
                <c:v>0.64559</c:v>
              </c:pt>
              <c:pt idx="197">
                <c:v>0.64558000000000004</c:v>
              </c:pt>
              <c:pt idx="198">
                <c:v>0.64556999999999998</c:v>
              </c:pt>
              <c:pt idx="199">
                <c:v>0.64556999999999998</c:v>
              </c:pt>
              <c:pt idx="200">
                <c:v>0.64558000000000004</c:v>
              </c:pt>
              <c:pt idx="201">
                <c:v>0.64561000000000002</c:v>
              </c:pt>
              <c:pt idx="202">
                <c:v>0.64563999999999999</c:v>
              </c:pt>
              <c:pt idx="203">
                <c:v>0.64568999999999999</c:v>
              </c:pt>
              <c:pt idx="204">
                <c:v>0.64575000000000005</c:v>
              </c:pt>
              <c:pt idx="205">
                <c:v>0.64581999999999995</c:v>
              </c:pt>
              <c:pt idx="206">
                <c:v>0.64590999999999998</c:v>
              </c:pt>
              <c:pt idx="207">
                <c:v>0.64600999999999997</c:v>
              </c:pt>
              <c:pt idx="208">
                <c:v>0.64612000000000003</c:v>
              </c:pt>
              <c:pt idx="209">
                <c:v>0.64624000000000004</c:v>
              </c:pt>
              <c:pt idx="210">
                <c:v>0.64637</c:v>
              </c:pt>
              <c:pt idx="211">
                <c:v>0.64651000000000003</c:v>
              </c:pt>
              <c:pt idx="212">
                <c:v>0.64666999999999997</c:v>
              </c:pt>
              <c:pt idx="213">
                <c:v>0.64683000000000002</c:v>
              </c:pt>
              <c:pt idx="214">
                <c:v>0.64700999999999997</c:v>
              </c:pt>
              <c:pt idx="215">
                <c:v>0.6472</c:v>
              </c:pt>
              <c:pt idx="216">
                <c:v>0.64739999999999998</c:v>
              </c:pt>
              <c:pt idx="217">
                <c:v>0.64761000000000002</c:v>
              </c:pt>
              <c:pt idx="218">
                <c:v>0.64783000000000002</c:v>
              </c:pt>
              <c:pt idx="219">
                <c:v>0.64805999999999997</c:v>
              </c:pt>
              <c:pt idx="220">
                <c:v>0.64831000000000005</c:v>
              </c:pt>
              <c:pt idx="221">
                <c:v>0.64856000000000003</c:v>
              </c:pt>
              <c:pt idx="222">
                <c:v>0.64881999999999995</c:v>
              </c:pt>
              <c:pt idx="223">
                <c:v>0.64908999999999994</c:v>
              </c:pt>
              <c:pt idx="224">
                <c:v>0.64937</c:v>
              </c:pt>
              <c:pt idx="225">
                <c:v>0.64966999999999997</c:v>
              </c:pt>
              <c:pt idx="226">
                <c:v>0.64997000000000005</c:v>
              </c:pt>
              <c:pt idx="227">
                <c:v>0.65027999999999997</c:v>
              </c:pt>
              <c:pt idx="228">
                <c:v>0.65059999999999996</c:v>
              </c:pt>
              <c:pt idx="229">
                <c:v>0.65093000000000001</c:v>
              </c:pt>
              <c:pt idx="230">
                <c:v>0.65127999999999997</c:v>
              </c:pt>
              <c:pt idx="231">
                <c:v>0.65163000000000004</c:v>
              </c:pt>
              <c:pt idx="232">
                <c:v>0.65198</c:v>
              </c:pt>
              <c:pt idx="233">
                <c:v>0.65234999999999999</c:v>
              </c:pt>
              <c:pt idx="234">
                <c:v>0.65273000000000003</c:v>
              </c:pt>
              <c:pt idx="235">
                <c:v>0.65312000000000003</c:v>
              </c:pt>
              <c:pt idx="236">
                <c:v>0.65351000000000004</c:v>
              </c:pt>
              <c:pt idx="237">
                <c:v>0.65391999999999995</c:v>
              </c:pt>
              <c:pt idx="238">
                <c:v>0.65432999999999997</c:v>
              </c:pt>
              <c:pt idx="239">
                <c:v>0.65475000000000005</c:v>
              </c:pt>
              <c:pt idx="240">
                <c:v>0.65517999999999998</c:v>
              </c:pt>
              <c:pt idx="241">
                <c:v>0.65561999999999998</c:v>
              </c:pt>
              <c:pt idx="242">
                <c:v>0.65607000000000004</c:v>
              </c:pt>
              <c:pt idx="243">
                <c:v>0.65652999999999995</c:v>
              </c:pt>
              <c:pt idx="244">
                <c:v>0.65698999999999996</c:v>
              </c:pt>
              <c:pt idx="245">
                <c:v>0.65746000000000004</c:v>
              </c:pt>
              <c:pt idx="246">
                <c:v>0.65795000000000003</c:v>
              </c:pt>
              <c:pt idx="247">
                <c:v>0.65842999999999996</c:v>
              </c:pt>
              <c:pt idx="248">
                <c:v>0.65893000000000002</c:v>
              </c:pt>
              <c:pt idx="249">
                <c:v>0.65944000000000003</c:v>
              </c:pt>
              <c:pt idx="250">
                <c:v>0.65995000000000004</c:v>
              </c:pt>
              <c:pt idx="251">
                <c:v>0.66047</c:v>
              </c:pt>
              <c:pt idx="252">
                <c:v>0.66100000000000003</c:v>
              </c:pt>
              <c:pt idx="253">
                <c:v>0.66154000000000002</c:v>
              </c:pt>
              <c:pt idx="254">
                <c:v>0.66208</c:v>
              </c:pt>
              <c:pt idx="255">
                <c:v>0.66239999999999999</c:v>
              </c:pt>
              <c:pt idx="256">
                <c:v>0.66217000000000004</c:v>
              </c:pt>
              <c:pt idx="257">
                <c:v>0.66163000000000005</c:v>
              </c:pt>
              <c:pt idx="258">
                <c:v>0.66108999999999996</c:v>
              </c:pt>
              <c:pt idx="259">
                <c:v>0.66056999999999999</c:v>
              </c:pt>
              <c:pt idx="260">
                <c:v>0.66005999999999998</c:v>
              </c:pt>
              <c:pt idx="261">
                <c:v>0.65956999999999999</c:v>
              </c:pt>
              <c:pt idx="262">
                <c:v>0.65908</c:v>
              </c:pt>
              <c:pt idx="263">
                <c:v>0.65859999999999996</c:v>
              </c:pt>
              <c:pt idx="264">
                <c:v>0.65812999999999999</c:v>
              </c:pt>
              <c:pt idx="265">
                <c:v>0.65766999999999998</c:v>
              </c:pt>
              <c:pt idx="266">
                <c:v>0.65722999999999998</c:v>
              </c:pt>
              <c:pt idx="267">
                <c:v>0.65678999999999998</c:v>
              </c:pt>
              <c:pt idx="268">
                <c:v>0.65636000000000005</c:v>
              </c:pt>
              <c:pt idx="269">
                <c:v>0.65595000000000003</c:v>
              </c:pt>
              <c:pt idx="270">
                <c:v>0.65554000000000001</c:v>
              </c:pt>
              <c:pt idx="271">
                <c:v>0.65513999999999994</c:v>
              </c:pt>
              <c:pt idx="272">
                <c:v>0.65475000000000005</c:v>
              </c:pt>
              <c:pt idx="273">
                <c:v>0.65437000000000001</c:v>
              </c:pt>
              <c:pt idx="274">
                <c:v>0.65400000000000003</c:v>
              </c:pt>
              <c:pt idx="275">
                <c:v>0.65364</c:v>
              </c:pt>
              <c:pt idx="276">
                <c:v>0.65329000000000004</c:v>
              </c:pt>
              <c:pt idx="277">
                <c:v>0.65295000000000003</c:v>
              </c:pt>
              <c:pt idx="278">
                <c:v>0.65261000000000002</c:v>
              </c:pt>
              <c:pt idx="279">
                <c:v>0.65229000000000004</c:v>
              </c:pt>
              <c:pt idx="280">
                <c:v>0.65197000000000005</c:v>
              </c:pt>
              <c:pt idx="281">
                <c:v>0.65166999999999997</c:v>
              </c:pt>
              <c:pt idx="282">
                <c:v>0.65137</c:v>
              </c:pt>
              <c:pt idx="283">
                <c:v>0.65107999999999999</c:v>
              </c:pt>
              <c:pt idx="284">
                <c:v>0.65080000000000005</c:v>
              </c:pt>
              <c:pt idx="285">
                <c:v>0.65051999999999999</c:v>
              </c:pt>
              <c:pt idx="286">
                <c:v>0.65025999999999995</c:v>
              </c:pt>
              <c:pt idx="287">
                <c:v>0.65</c:v>
              </c:pt>
              <c:pt idx="288">
                <c:v>0.64975000000000005</c:v>
              </c:pt>
              <c:pt idx="289">
                <c:v>0.64951000000000003</c:v>
              </c:pt>
              <c:pt idx="290">
                <c:v>0.64927999999999997</c:v>
              </c:pt>
              <c:pt idx="291">
                <c:v>0.64905000000000002</c:v>
              </c:pt>
              <c:pt idx="292">
                <c:v>0.64883000000000002</c:v>
              </c:pt>
              <c:pt idx="293">
                <c:v>0.64861999999999997</c:v>
              </c:pt>
              <c:pt idx="294">
                <c:v>0.64842</c:v>
              </c:pt>
              <c:pt idx="295">
                <c:v>0.64822999999999997</c:v>
              </c:pt>
              <c:pt idx="296">
                <c:v>0.64803999999999995</c:v>
              </c:pt>
              <c:pt idx="297">
                <c:v>0.64785999999999999</c:v>
              </c:pt>
              <c:pt idx="298">
                <c:v>0.64768999999999999</c:v>
              </c:pt>
              <c:pt idx="299">
                <c:v>0.64751999999999998</c:v>
              </c:pt>
              <c:pt idx="300">
                <c:v>0.64736000000000005</c:v>
              </c:pt>
              <c:pt idx="301">
                <c:v>0.64720999999999995</c:v>
              </c:pt>
              <c:pt idx="302">
                <c:v>0.64707000000000003</c:v>
              </c:pt>
              <c:pt idx="303">
                <c:v>0.64693000000000001</c:v>
              </c:pt>
              <c:pt idx="304">
                <c:v>0.64680000000000004</c:v>
              </c:pt>
              <c:pt idx="305">
                <c:v>0.64668000000000003</c:v>
              </c:pt>
              <c:pt idx="306">
                <c:v>0.64656000000000002</c:v>
              </c:pt>
              <c:pt idx="307">
                <c:v>0.64644999999999997</c:v>
              </c:pt>
              <c:pt idx="308">
                <c:v>0.64634999999999998</c:v>
              </c:pt>
              <c:pt idx="309">
                <c:v>0.64624999999999999</c:v>
              </c:pt>
              <c:pt idx="310">
                <c:v>0.64615999999999996</c:v>
              </c:pt>
              <c:pt idx="311">
                <c:v>0.64607999999999999</c:v>
              </c:pt>
              <c:pt idx="312">
                <c:v>0.64600000000000002</c:v>
              </c:pt>
              <c:pt idx="313">
                <c:v>0.64593</c:v>
              </c:pt>
              <c:pt idx="314">
                <c:v>0.64587000000000006</c:v>
              </c:pt>
              <c:pt idx="315">
                <c:v>0.64581</c:v>
              </c:pt>
              <c:pt idx="316">
                <c:v>0.64576</c:v>
              </c:pt>
              <c:pt idx="317">
                <c:v>0.64571999999999996</c:v>
              </c:pt>
              <c:pt idx="318">
                <c:v>0.64568000000000003</c:v>
              </c:pt>
              <c:pt idx="319">
                <c:v>0.64564999999999995</c:v>
              </c:pt>
              <c:pt idx="320">
                <c:v>0.64561999999999997</c:v>
              </c:pt>
              <c:pt idx="321">
                <c:v>0.64559999999999995</c:v>
              </c:pt>
              <c:pt idx="322">
                <c:v>0.64558000000000004</c:v>
              </c:pt>
              <c:pt idx="323">
                <c:v>0.64558000000000004</c:v>
              </c:pt>
              <c:pt idx="324">
                <c:v>0.64556999999999998</c:v>
              </c:pt>
              <c:pt idx="325">
                <c:v>0.64556999999999998</c:v>
              </c:pt>
            </c:numLit>
          </c:yVal>
          <c:smooth val="0"/>
          <c:extLst>
            <c:ext xmlns:c16="http://schemas.microsoft.com/office/drawing/2014/chart" uri="{C3380CC4-5D6E-409C-BE32-E72D297353CC}">
              <c16:uniqueId val="{00000001-9C6A-4F04-92A9-9C5359755127}"/>
            </c:ext>
          </c:extLst>
        </c:ser>
        <c:ser>
          <c:idx val="2"/>
          <c:order val="2"/>
          <c:tx>
            <c:v>m = 1</c:v>
          </c:tx>
          <c:spPr>
            <a:ln w="25400" cap="rnd">
              <a:solidFill>
                <a:srgbClr val="2EF5FF"/>
              </a:solidFill>
              <a:prstDash val="dash"/>
              <a:round/>
            </a:ln>
          </c:spPr>
          <c:marker>
            <c:symbol val="none"/>
          </c:marker>
          <c:xVal>
            <c:numLit>
              <c:formatCode>General</c:formatCode>
              <c:ptCount val="261"/>
              <c:pt idx="0">
                <c:v>0.42534</c:v>
              </c:pt>
              <c:pt idx="1">
                <c:v>0.43274000000000001</c:v>
              </c:pt>
              <c:pt idx="2">
                <c:v>0.44014999999999999</c:v>
              </c:pt>
              <c:pt idx="3">
                <c:v>0.44756000000000001</c:v>
              </c:pt>
              <c:pt idx="4">
                <c:v>0.45495999999999998</c:v>
              </c:pt>
              <c:pt idx="5">
                <c:v>0.46237</c:v>
              </c:pt>
              <c:pt idx="6">
                <c:v>0.46977999999999998</c:v>
              </c:pt>
              <c:pt idx="7">
                <c:v>0.47717999999999999</c:v>
              </c:pt>
              <c:pt idx="8">
                <c:v>0.48459000000000002</c:v>
              </c:pt>
              <c:pt idx="9">
                <c:v>0.49199999999999999</c:v>
              </c:pt>
              <c:pt idx="10">
                <c:v>0.49940000000000001</c:v>
              </c:pt>
              <c:pt idx="11">
                <c:v>0.50680999999999998</c:v>
              </c:pt>
              <c:pt idx="12">
                <c:v>0.51422000000000001</c:v>
              </c:pt>
              <c:pt idx="13">
                <c:v>0.52161999999999997</c:v>
              </c:pt>
              <c:pt idx="14">
                <c:v>0.52903</c:v>
              </c:pt>
              <c:pt idx="15">
                <c:v>0.53644000000000003</c:v>
              </c:pt>
              <c:pt idx="16">
                <c:v>0.54383999999999999</c:v>
              </c:pt>
              <c:pt idx="17">
                <c:v>0.55125000000000002</c:v>
              </c:pt>
              <c:pt idx="18">
                <c:v>0.55866000000000005</c:v>
              </c:pt>
              <c:pt idx="19">
                <c:v>0.56606000000000001</c:v>
              </c:pt>
              <c:pt idx="20">
                <c:v>0.57347000000000004</c:v>
              </c:pt>
              <c:pt idx="21">
                <c:v>0.58087999999999995</c:v>
              </c:pt>
              <c:pt idx="22">
                <c:v>0.58828000000000003</c:v>
              </c:pt>
              <c:pt idx="23">
                <c:v>0.59569000000000005</c:v>
              </c:pt>
              <c:pt idx="24">
                <c:v>0.60309999999999997</c:v>
              </c:pt>
              <c:pt idx="25">
                <c:v>0.61050000000000004</c:v>
              </c:pt>
              <c:pt idx="26">
                <c:v>0.61790999999999996</c:v>
              </c:pt>
              <c:pt idx="27">
                <c:v>0.62531999999999999</c:v>
              </c:pt>
              <c:pt idx="28">
                <c:v>0.63271999999999995</c:v>
              </c:pt>
              <c:pt idx="29">
                <c:v>0.64012999999999998</c:v>
              </c:pt>
              <c:pt idx="30">
                <c:v>0.64754</c:v>
              </c:pt>
              <c:pt idx="31">
                <c:v>0.65493999999999997</c:v>
              </c:pt>
              <c:pt idx="32">
                <c:v>0.66234999999999999</c:v>
              </c:pt>
              <c:pt idx="33">
                <c:v>0.66976000000000002</c:v>
              </c:pt>
              <c:pt idx="34">
                <c:v>0.67715999999999998</c:v>
              </c:pt>
              <c:pt idx="35">
                <c:v>0.68457000000000001</c:v>
              </c:pt>
              <c:pt idx="36">
                <c:v>0.69198000000000004</c:v>
              </c:pt>
              <c:pt idx="37">
                <c:v>0.69938</c:v>
              </c:pt>
              <c:pt idx="38">
                <c:v>0.70679000000000003</c:v>
              </c:pt>
              <c:pt idx="39">
                <c:v>0.71419999999999995</c:v>
              </c:pt>
              <c:pt idx="40">
                <c:v>0.72160000000000002</c:v>
              </c:pt>
              <c:pt idx="41">
                <c:v>0.72901000000000005</c:v>
              </c:pt>
              <c:pt idx="42">
                <c:v>0.73641999999999996</c:v>
              </c:pt>
              <c:pt idx="43">
                <c:v>0.74382000000000004</c:v>
              </c:pt>
              <c:pt idx="44">
                <c:v>0.75122999999999995</c:v>
              </c:pt>
              <c:pt idx="45">
                <c:v>0.75863999999999998</c:v>
              </c:pt>
              <c:pt idx="46">
                <c:v>0.76604000000000005</c:v>
              </c:pt>
              <c:pt idx="47">
                <c:v>0.77344999999999997</c:v>
              </c:pt>
              <c:pt idx="48">
                <c:v>0.78086</c:v>
              </c:pt>
              <c:pt idx="49">
                <c:v>0.78825999999999996</c:v>
              </c:pt>
              <c:pt idx="50">
                <c:v>0.79566999999999999</c:v>
              </c:pt>
              <c:pt idx="51">
                <c:v>0.80308000000000002</c:v>
              </c:pt>
              <c:pt idx="52">
                <c:v>0.81047999999999998</c:v>
              </c:pt>
              <c:pt idx="53">
                <c:v>0.81789000000000001</c:v>
              </c:pt>
              <c:pt idx="54">
                <c:v>0.82530000000000003</c:v>
              </c:pt>
              <c:pt idx="55">
                <c:v>0.8327</c:v>
              </c:pt>
              <c:pt idx="56">
                <c:v>0.84011000000000002</c:v>
              </c:pt>
              <c:pt idx="57">
                <c:v>0.84752000000000005</c:v>
              </c:pt>
              <c:pt idx="58">
                <c:v>0.85492000000000001</c:v>
              </c:pt>
              <c:pt idx="59">
                <c:v>0.86233000000000004</c:v>
              </c:pt>
              <c:pt idx="60">
                <c:v>0.86973999999999996</c:v>
              </c:pt>
              <c:pt idx="61">
                <c:v>0.87714000000000003</c:v>
              </c:pt>
              <c:pt idx="62">
                <c:v>0.88454999999999995</c:v>
              </c:pt>
              <c:pt idx="63">
                <c:v>0.89195999999999998</c:v>
              </c:pt>
              <c:pt idx="64">
                <c:v>0.89936000000000005</c:v>
              </c:pt>
              <c:pt idx="65">
                <c:v>0.90676999999999996</c:v>
              </c:pt>
              <c:pt idx="66">
                <c:v>0.91417999999999999</c:v>
              </c:pt>
              <c:pt idx="67">
                <c:v>0.92157999999999995</c:v>
              </c:pt>
              <c:pt idx="68">
                <c:v>0.92898999999999998</c:v>
              </c:pt>
              <c:pt idx="69">
                <c:v>0.93640000000000001</c:v>
              </c:pt>
              <c:pt idx="70">
                <c:v>0.94379999999999997</c:v>
              </c:pt>
              <c:pt idx="71">
                <c:v>0.95121</c:v>
              </c:pt>
              <c:pt idx="72">
                <c:v>0.95862000000000003</c:v>
              </c:pt>
              <c:pt idx="73">
                <c:v>0.96601999999999999</c:v>
              </c:pt>
              <c:pt idx="74">
                <c:v>0.97343000000000002</c:v>
              </c:pt>
              <c:pt idx="75">
                <c:v>0.98084000000000005</c:v>
              </c:pt>
              <c:pt idx="76">
                <c:v>0.98824000000000001</c:v>
              </c:pt>
              <c:pt idx="77">
                <c:v>0.99565000000000003</c:v>
              </c:pt>
              <c:pt idx="78">
                <c:v>1.0030600000000001</c:v>
              </c:pt>
              <c:pt idx="79">
                <c:v>1.0104599999999999</c:v>
              </c:pt>
              <c:pt idx="80">
                <c:v>1.0178700000000001</c:v>
              </c:pt>
              <c:pt idx="81">
                <c:v>1.02528</c:v>
              </c:pt>
              <c:pt idx="82">
                <c:v>1.03268</c:v>
              </c:pt>
              <c:pt idx="83">
                <c:v>1.04009</c:v>
              </c:pt>
              <c:pt idx="84">
                <c:v>1.0475000000000001</c:v>
              </c:pt>
              <c:pt idx="85">
                <c:v>1.0548999999999999</c:v>
              </c:pt>
              <c:pt idx="86">
                <c:v>1.0623100000000001</c:v>
              </c:pt>
              <c:pt idx="87">
                <c:v>1.06972</c:v>
              </c:pt>
              <c:pt idx="88">
                <c:v>1.0771200000000001</c:v>
              </c:pt>
              <c:pt idx="89">
                <c:v>1.08453</c:v>
              </c:pt>
              <c:pt idx="90">
                <c:v>1.0919399999999999</c:v>
              </c:pt>
              <c:pt idx="91">
                <c:v>1.09934</c:v>
              </c:pt>
              <c:pt idx="92">
                <c:v>1.1067499999999999</c:v>
              </c:pt>
              <c:pt idx="93">
                <c:v>1.11416</c:v>
              </c:pt>
              <c:pt idx="94">
                <c:v>1.1215599999999999</c:v>
              </c:pt>
              <c:pt idx="95">
                <c:v>1.12897</c:v>
              </c:pt>
              <c:pt idx="96">
                <c:v>1.1363799999999999</c:v>
              </c:pt>
              <c:pt idx="97">
                <c:v>1.14378</c:v>
              </c:pt>
              <c:pt idx="98">
                <c:v>1.1511899999999999</c:v>
              </c:pt>
              <c:pt idx="99">
                <c:v>1.1586000000000001</c:v>
              </c:pt>
              <c:pt idx="100">
                <c:v>1.1659999999999999</c:v>
              </c:pt>
              <c:pt idx="101">
                <c:v>1.1734100000000001</c:v>
              </c:pt>
              <c:pt idx="102">
                <c:v>1.18082</c:v>
              </c:pt>
              <c:pt idx="103">
                <c:v>1.1882200000000001</c:v>
              </c:pt>
              <c:pt idx="104">
                <c:v>1.19563</c:v>
              </c:pt>
              <c:pt idx="105">
                <c:v>1.2030400000000001</c:v>
              </c:pt>
              <c:pt idx="106">
                <c:v>1.21044</c:v>
              </c:pt>
              <c:pt idx="107">
                <c:v>1.2178500000000001</c:v>
              </c:pt>
              <c:pt idx="108">
                <c:v>1.22526</c:v>
              </c:pt>
              <c:pt idx="109">
                <c:v>1.2326600000000001</c:v>
              </c:pt>
              <c:pt idx="110">
                <c:v>1.24007</c:v>
              </c:pt>
              <c:pt idx="111">
                <c:v>1.2474799999999999</c:v>
              </c:pt>
              <c:pt idx="112">
                <c:v>1.25488</c:v>
              </c:pt>
              <c:pt idx="113">
                <c:v>1.2622899999999999</c:v>
              </c:pt>
              <c:pt idx="114">
                <c:v>1.2697000000000001</c:v>
              </c:pt>
              <c:pt idx="115">
                <c:v>1.2770999999999999</c:v>
              </c:pt>
              <c:pt idx="116">
                <c:v>1.28451</c:v>
              </c:pt>
              <c:pt idx="117">
                <c:v>1.29192</c:v>
              </c:pt>
              <c:pt idx="118">
                <c:v>1.29932</c:v>
              </c:pt>
              <c:pt idx="119">
                <c:v>1.3067299999999999</c:v>
              </c:pt>
              <c:pt idx="120">
                <c:v>1.3141400000000001</c:v>
              </c:pt>
              <c:pt idx="121">
                <c:v>1.3215399999999999</c:v>
              </c:pt>
              <c:pt idx="122">
                <c:v>1.3289500000000001</c:v>
              </c:pt>
              <c:pt idx="123">
                <c:v>1.33636</c:v>
              </c:pt>
              <c:pt idx="124">
                <c:v>1.3437600000000001</c:v>
              </c:pt>
              <c:pt idx="125">
                <c:v>1.35117</c:v>
              </c:pt>
              <c:pt idx="126">
                <c:v>1.3585799999999999</c:v>
              </c:pt>
              <c:pt idx="127">
                <c:v>1.36598</c:v>
              </c:pt>
              <c:pt idx="128">
                <c:v>1.3733900000000001</c:v>
              </c:pt>
              <c:pt idx="129">
                <c:v>1.3808</c:v>
              </c:pt>
              <c:pt idx="130">
                <c:v>1.3882000000000001</c:v>
              </c:pt>
              <c:pt idx="131">
                <c:v>1.39561</c:v>
              </c:pt>
              <c:pt idx="132">
                <c:v>1.4030199999999999</c:v>
              </c:pt>
              <c:pt idx="133">
                <c:v>1.41042</c:v>
              </c:pt>
              <c:pt idx="134">
                <c:v>1.4178299999999999</c:v>
              </c:pt>
              <c:pt idx="135">
                <c:v>1.4252400000000001</c:v>
              </c:pt>
              <c:pt idx="136">
                <c:v>1.4326399999999999</c:v>
              </c:pt>
              <c:pt idx="137">
                <c:v>1.4400500000000001</c:v>
              </c:pt>
              <c:pt idx="138">
                <c:v>1.44746</c:v>
              </c:pt>
              <c:pt idx="139">
                <c:v>1.45486</c:v>
              </c:pt>
              <c:pt idx="140">
                <c:v>1.46227</c:v>
              </c:pt>
              <c:pt idx="141">
                <c:v>1.4696800000000001</c:v>
              </c:pt>
              <c:pt idx="142">
                <c:v>1.4770799999999999</c:v>
              </c:pt>
              <c:pt idx="143">
                <c:v>1.4844900000000001</c:v>
              </c:pt>
              <c:pt idx="144">
                <c:v>1.4919</c:v>
              </c:pt>
              <c:pt idx="145">
                <c:v>1.4993000000000001</c:v>
              </c:pt>
              <c:pt idx="146">
                <c:v>1.50671</c:v>
              </c:pt>
              <c:pt idx="147">
                <c:v>1.5141199999999999</c:v>
              </c:pt>
              <c:pt idx="148">
                <c:v>1.52152</c:v>
              </c:pt>
              <c:pt idx="149">
                <c:v>1.5289299999999999</c:v>
              </c:pt>
              <c:pt idx="150">
                <c:v>1.53634</c:v>
              </c:pt>
              <c:pt idx="151">
                <c:v>1.5437399999999999</c:v>
              </c:pt>
              <c:pt idx="152">
                <c:v>1.55115</c:v>
              </c:pt>
              <c:pt idx="153">
                <c:v>1.5585599999999999</c:v>
              </c:pt>
              <c:pt idx="154">
                <c:v>1.56596</c:v>
              </c:pt>
              <c:pt idx="155">
                <c:v>1.5733699999999999</c:v>
              </c:pt>
              <c:pt idx="156">
                <c:v>1.5807800000000001</c:v>
              </c:pt>
              <c:pt idx="157">
                <c:v>1.5881799999999999</c:v>
              </c:pt>
              <c:pt idx="158">
                <c:v>1.5955900000000001</c:v>
              </c:pt>
              <c:pt idx="159">
                <c:v>1.603</c:v>
              </c:pt>
              <c:pt idx="160">
                <c:v>1.6104000000000001</c:v>
              </c:pt>
              <c:pt idx="161">
                <c:v>1.61781</c:v>
              </c:pt>
              <c:pt idx="162">
                <c:v>1.6252200000000001</c:v>
              </c:pt>
              <c:pt idx="163">
                <c:v>1.63262</c:v>
              </c:pt>
              <c:pt idx="164">
                <c:v>1.6400300000000001</c:v>
              </c:pt>
              <c:pt idx="165">
                <c:v>1.64744</c:v>
              </c:pt>
              <c:pt idx="166">
                <c:v>1.6548400000000001</c:v>
              </c:pt>
              <c:pt idx="167">
                <c:v>1.66225</c:v>
              </c:pt>
              <c:pt idx="168">
                <c:v>1.6696599999999999</c:v>
              </c:pt>
              <c:pt idx="169">
                <c:v>1.67706</c:v>
              </c:pt>
              <c:pt idx="170">
                <c:v>1.6844699999999999</c:v>
              </c:pt>
              <c:pt idx="171">
                <c:v>1.6918800000000001</c:v>
              </c:pt>
              <c:pt idx="172">
                <c:v>1.6992799999999999</c:v>
              </c:pt>
              <c:pt idx="173">
                <c:v>1.70669</c:v>
              </c:pt>
              <c:pt idx="174">
                <c:v>1.7141</c:v>
              </c:pt>
              <c:pt idx="175">
                <c:v>1.7215</c:v>
              </c:pt>
              <c:pt idx="176">
                <c:v>1.7289099999999999</c:v>
              </c:pt>
              <c:pt idx="177">
                <c:v>1.7363200000000001</c:v>
              </c:pt>
              <c:pt idx="178">
                <c:v>1.7437199999999999</c:v>
              </c:pt>
              <c:pt idx="179">
                <c:v>1.7511300000000001</c:v>
              </c:pt>
              <c:pt idx="180">
                <c:v>1.75854</c:v>
              </c:pt>
              <c:pt idx="181">
                <c:v>1.7659400000000001</c:v>
              </c:pt>
              <c:pt idx="182">
                <c:v>1.77335</c:v>
              </c:pt>
              <c:pt idx="183">
                <c:v>1.7807599999999999</c:v>
              </c:pt>
              <c:pt idx="184">
                <c:v>1.78816</c:v>
              </c:pt>
              <c:pt idx="185">
                <c:v>1.7955700000000001</c:v>
              </c:pt>
              <c:pt idx="186">
                <c:v>1.80298</c:v>
              </c:pt>
              <c:pt idx="187">
                <c:v>1.8103800000000001</c:v>
              </c:pt>
              <c:pt idx="188">
                <c:v>1.81779</c:v>
              </c:pt>
              <c:pt idx="189">
                <c:v>1.8251999999999999</c:v>
              </c:pt>
              <c:pt idx="190">
                <c:v>1.8326</c:v>
              </c:pt>
              <c:pt idx="191">
                <c:v>1.8400099999999999</c:v>
              </c:pt>
              <c:pt idx="192">
                <c:v>1.8474200000000001</c:v>
              </c:pt>
              <c:pt idx="193">
                <c:v>1.8548199999999999</c:v>
              </c:pt>
              <c:pt idx="194">
                <c:v>1.8622300000000001</c:v>
              </c:pt>
              <c:pt idx="195">
                <c:v>1.86964</c:v>
              </c:pt>
              <c:pt idx="196">
                <c:v>1.87704</c:v>
              </c:pt>
              <c:pt idx="197">
                <c:v>1.88445</c:v>
              </c:pt>
              <c:pt idx="198">
                <c:v>1.8918600000000001</c:v>
              </c:pt>
              <c:pt idx="199">
                <c:v>1.8992599999999999</c:v>
              </c:pt>
              <c:pt idx="200">
                <c:v>1.9066700000000001</c:v>
              </c:pt>
              <c:pt idx="201">
                <c:v>1.91408</c:v>
              </c:pt>
              <c:pt idx="202">
                <c:v>1.9214800000000001</c:v>
              </c:pt>
              <c:pt idx="203">
                <c:v>1.92889</c:v>
              </c:pt>
              <c:pt idx="204">
                <c:v>1.9362999999999999</c:v>
              </c:pt>
              <c:pt idx="205">
                <c:v>1.9437</c:v>
              </c:pt>
              <c:pt idx="206">
                <c:v>1.9511099999999999</c:v>
              </c:pt>
              <c:pt idx="207">
                <c:v>1.95852</c:v>
              </c:pt>
              <c:pt idx="208">
                <c:v>1.9659199999999999</c:v>
              </c:pt>
              <c:pt idx="209">
                <c:v>1.97333</c:v>
              </c:pt>
              <c:pt idx="210">
                <c:v>1.9807399999999999</c:v>
              </c:pt>
              <c:pt idx="211">
                <c:v>1.98814</c:v>
              </c:pt>
              <c:pt idx="212">
                <c:v>1.9955499999999999</c:v>
              </c:pt>
              <c:pt idx="213">
                <c:v>2.0029599999999999</c:v>
              </c:pt>
              <c:pt idx="214">
                <c:v>2.0103599999999999</c:v>
              </c:pt>
              <c:pt idx="215">
                <c:v>2.0177700000000001</c:v>
              </c:pt>
              <c:pt idx="216">
                <c:v>2.0251800000000002</c:v>
              </c:pt>
              <c:pt idx="217">
                <c:v>2.0325799999999998</c:v>
              </c:pt>
              <c:pt idx="218">
                <c:v>2.03999</c:v>
              </c:pt>
              <c:pt idx="219">
                <c:v>2.0474000000000001</c:v>
              </c:pt>
              <c:pt idx="220">
                <c:v>2.0548000000000002</c:v>
              </c:pt>
              <c:pt idx="221">
                <c:v>2.0622099999999999</c:v>
              </c:pt>
              <c:pt idx="222">
                <c:v>2.06962</c:v>
              </c:pt>
              <c:pt idx="223">
                <c:v>2.0770200000000001</c:v>
              </c:pt>
              <c:pt idx="224">
                <c:v>2.0844299999999998</c:v>
              </c:pt>
              <c:pt idx="225">
                <c:v>2.0918399999999999</c:v>
              </c:pt>
              <c:pt idx="226">
                <c:v>2.09924</c:v>
              </c:pt>
              <c:pt idx="227">
                <c:v>2.1066500000000001</c:v>
              </c:pt>
              <c:pt idx="228">
                <c:v>2.1140599999999998</c:v>
              </c:pt>
              <c:pt idx="229">
                <c:v>2.1214599999999999</c:v>
              </c:pt>
              <c:pt idx="230">
                <c:v>2.12887</c:v>
              </c:pt>
              <c:pt idx="231">
                <c:v>2.1362800000000002</c:v>
              </c:pt>
              <c:pt idx="232">
                <c:v>2.1436799999999998</c:v>
              </c:pt>
              <c:pt idx="233">
                <c:v>2.1510899999999999</c:v>
              </c:pt>
              <c:pt idx="234">
                <c:v>2.1585000000000001</c:v>
              </c:pt>
              <c:pt idx="235">
                <c:v>2.1659000000000002</c:v>
              </c:pt>
              <c:pt idx="236">
                <c:v>2.1733099999999999</c:v>
              </c:pt>
              <c:pt idx="237">
                <c:v>2.18072</c:v>
              </c:pt>
              <c:pt idx="238">
                <c:v>2.1881200000000001</c:v>
              </c:pt>
              <c:pt idx="239">
                <c:v>2.1955300000000002</c:v>
              </c:pt>
              <c:pt idx="240">
                <c:v>2.2029399999999999</c:v>
              </c:pt>
              <c:pt idx="241">
                <c:v>2.21034</c:v>
              </c:pt>
              <c:pt idx="242">
                <c:v>2.2177500000000001</c:v>
              </c:pt>
              <c:pt idx="243">
                <c:v>2.2251599999999998</c:v>
              </c:pt>
              <c:pt idx="244">
                <c:v>2.2325599999999999</c:v>
              </c:pt>
              <c:pt idx="245">
                <c:v>2.23997</c:v>
              </c:pt>
              <c:pt idx="246">
                <c:v>2.2473800000000002</c:v>
              </c:pt>
              <c:pt idx="247">
                <c:v>2.2547799999999998</c:v>
              </c:pt>
              <c:pt idx="248">
                <c:v>2.2621899999999999</c:v>
              </c:pt>
              <c:pt idx="249">
                <c:v>2.2696000000000001</c:v>
              </c:pt>
              <c:pt idx="250">
                <c:v>2.2770000000000001</c:v>
              </c:pt>
              <c:pt idx="251">
                <c:v>2.2844099999999998</c:v>
              </c:pt>
              <c:pt idx="252">
                <c:v>2.29182</c:v>
              </c:pt>
              <c:pt idx="253">
                <c:v>2.29922</c:v>
              </c:pt>
              <c:pt idx="254">
                <c:v>2.3066300000000002</c:v>
              </c:pt>
              <c:pt idx="255">
                <c:v>2.3140399999999999</c:v>
              </c:pt>
              <c:pt idx="256">
                <c:v>2.3214399999999999</c:v>
              </c:pt>
              <c:pt idx="257">
                <c:v>2.3288500000000001</c:v>
              </c:pt>
              <c:pt idx="258">
                <c:v>2.3362599999999998</c:v>
              </c:pt>
              <c:pt idx="259">
                <c:v>2.3436599999999999</c:v>
              </c:pt>
              <c:pt idx="260">
                <c:v>2.35107</c:v>
              </c:pt>
            </c:numLit>
          </c:xVal>
          <c:yVal>
            <c:numLit>
              <c:formatCode>General</c:formatCode>
              <c:ptCount val="261"/>
              <c:pt idx="0">
                <c:v>1.02</c:v>
              </c:pt>
              <c:pt idx="1">
                <c:v>1.0017</c:v>
              </c:pt>
              <c:pt idx="2">
                <c:v>0.98436000000000001</c:v>
              </c:pt>
              <c:pt idx="3">
                <c:v>0.96792</c:v>
              </c:pt>
              <c:pt idx="4">
                <c:v>0.95232000000000006</c:v>
              </c:pt>
              <c:pt idx="5">
                <c:v>0.9375</c:v>
              </c:pt>
              <c:pt idx="6">
                <c:v>0.92342000000000002</c:v>
              </c:pt>
              <c:pt idx="7">
                <c:v>0.91003999999999996</c:v>
              </c:pt>
              <c:pt idx="8">
                <c:v>0.89731000000000005</c:v>
              </c:pt>
              <c:pt idx="9">
                <c:v>0.88519000000000003</c:v>
              </c:pt>
              <c:pt idx="10">
                <c:v>0.87365000000000004</c:v>
              </c:pt>
              <c:pt idx="11">
                <c:v>0.86265999999999998</c:v>
              </c:pt>
              <c:pt idx="12">
                <c:v>0.85218000000000005</c:v>
              </c:pt>
              <c:pt idx="13">
                <c:v>0.84218999999999999</c:v>
              </c:pt>
              <c:pt idx="14">
                <c:v>0.83265</c:v>
              </c:pt>
              <c:pt idx="15">
                <c:v>0.82355999999999996</c:v>
              </c:pt>
              <c:pt idx="16">
                <c:v>0.81486999999999998</c:v>
              </c:pt>
              <c:pt idx="17">
                <c:v>0.80657999999999996</c:v>
              </c:pt>
              <c:pt idx="18">
                <c:v>0.79866000000000004</c:v>
              </c:pt>
              <c:pt idx="19">
                <c:v>0.79108999999999996</c:v>
              </c:pt>
              <c:pt idx="20">
                <c:v>0.78385000000000005</c:v>
              </c:pt>
              <c:pt idx="21">
                <c:v>0.77693999999999996</c:v>
              </c:pt>
              <c:pt idx="22">
                <c:v>0.77032999999999996</c:v>
              </c:pt>
              <c:pt idx="23">
                <c:v>0.76400000000000001</c:v>
              </c:pt>
              <c:pt idx="24">
                <c:v>0.75795000000000001</c:v>
              </c:pt>
              <c:pt idx="25">
                <c:v>0.75216000000000005</c:v>
              </c:pt>
              <c:pt idx="26">
                <c:v>0.74663000000000002</c:v>
              </c:pt>
              <c:pt idx="27">
                <c:v>0.74133000000000004</c:v>
              </c:pt>
              <c:pt idx="28">
                <c:v>0.73626000000000003</c:v>
              </c:pt>
              <c:pt idx="29">
                <c:v>0.73141</c:v>
              </c:pt>
              <c:pt idx="30">
                <c:v>0.72677000000000003</c:v>
              </c:pt>
              <c:pt idx="31">
                <c:v>0.72233000000000003</c:v>
              </c:pt>
              <c:pt idx="32">
                <c:v>0.71808000000000005</c:v>
              </c:pt>
              <c:pt idx="33">
                <c:v>0.71401000000000003</c:v>
              </c:pt>
              <c:pt idx="34">
                <c:v>0.71011999999999997</c:v>
              </c:pt>
              <c:pt idx="35">
                <c:v>0.70640000000000003</c:v>
              </c:pt>
              <c:pt idx="36">
                <c:v>0.70284000000000002</c:v>
              </c:pt>
              <c:pt idx="37">
                <c:v>0.69943999999999995</c:v>
              </c:pt>
              <c:pt idx="38">
                <c:v>0.69618999999999998</c:v>
              </c:pt>
              <c:pt idx="39">
                <c:v>0.69308000000000003</c:v>
              </c:pt>
              <c:pt idx="40">
                <c:v>0.69011</c:v>
              </c:pt>
              <c:pt idx="41">
                <c:v>0.68728</c:v>
              </c:pt>
              <c:pt idx="42">
                <c:v>0.68457000000000001</c:v>
              </c:pt>
              <c:pt idx="43">
                <c:v>0.68198999999999999</c:v>
              </c:pt>
              <c:pt idx="44">
                <c:v>0.67952999999999997</c:v>
              </c:pt>
              <c:pt idx="45">
                <c:v>0.67718</c:v>
              </c:pt>
              <c:pt idx="46">
                <c:v>0.67493999999999998</c:v>
              </c:pt>
              <c:pt idx="47">
                <c:v>0.67281999999999997</c:v>
              </c:pt>
              <c:pt idx="48">
                <c:v>0.67079</c:v>
              </c:pt>
              <c:pt idx="49">
                <c:v>0.66886999999999996</c:v>
              </c:pt>
              <c:pt idx="50">
                <c:v>0.66703999999999997</c:v>
              </c:pt>
              <c:pt idx="51">
                <c:v>0.66530999999999996</c:v>
              </c:pt>
              <c:pt idx="52">
                <c:v>0.66366999999999998</c:v>
              </c:pt>
              <c:pt idx="53">
                <c:v>0.66210999999999998</c:v>
              </c:pt>
              <c:pt idx="54">
                <c:v>0.66064999999999996</c:v>
              </c:pt>
              <c:pt idx="55">
                <c:v>0.65925999999999996</c:v>
              </c:pt>
              <c:pt idx="56">
                <c:v>0.65795999999999999</c:v>
              </c:pt>
              <c:pt idx="57">
                <c:v>0.65673000000000004</c:v>
              </c:pt>
              <c:pt idx="58">
                <c:v>0.65558000000000005</c:v>
              </c:pt>
              <c:pt idx="59">
                <c:v>0.65449999999999997</c:v>
              </c:pt>
              <c:pt idx="60">
                <c:v>0.65349000000000002</c:v>
              </c:pt>
              <c:pt idx="61">
                <c:v>0.65254999999999996</c:v>
              </c:pt>
              <c:pt idx="62">
                <c:v>0.65168000000000004</c:v>
              </c:pt>
              <c:pt idx="63">
                <c:v>0.65086999999999995</c:v>
              </c:pt>
              <c:pt idx="64">
                <c:v>0.65012999999999999</c:v>
              </c:pt>
              <c:pt idx="65">
                <c:v>0.64944999999999997</c:v>
              </c:pt>
              <c:pt idx="66">
                <c:v>0.64883000000000002</c:v>
              </c:pt>
              <c:pt idx="67">
                <c:v>0.64827000000000001</c:v>
              </c:pt>
              <c:pt idx="68">
                <c:v>0.64776999999999996</c:v>
              </c:pt>
              <c:pt idx="69">
                <c:v>0.64732000000000001</c:v>
              </c:pt>
              <c:pt idx="70">
                <c:v>0.64692000000000005</c:v>
              </c:pt>
              <c:pt idx="71">
                <c:v>0.64658000000000004</c:v>
              </c:pt>
              <c:pt idx="72">
                <c:v>0.64629000000000003</c:v>
              </c:pt>
              <c:pt idx="73">
                <c:v>0.64605000000000001</c:v>
              </c:pt>
              <c:pt idx="74">
                <c:v>0.64587000000000006</c:v>
              </c:pt>
              <c:pt idx="75">
                <c:v>0.64571999999999996</c:v>
              </c:pt>
              <c:pt idx="76">
                <c:v>0.64563000000000004</c:v>
              </c:pt>
              <c:pt idx="77">
                <c:v>0.64558000000000004</c:v>
              </c:pt>
              <c:pt idx="78">
                <c:v>0.64558000000000004</c:v>
              </c:pt>
              <c:pt idx="79">
                <c:v>0.64561999999999997</c:v>
              </c:pt>
              <c:pt idx="80">
                <c:v>0.64570000000000005</c:v>
              </c:pt>
              <c:pt idx="81">
                <c:v>0.64581999999999995</c:v>
              </c:pt>
              <c:pt idx="82">
                <c:v>0.64598999999999995</c:v>
              </c:pt>
              <c:pt idx="83">
                <c:v>0.6462</c:v>
              </c:pt>
              <c:pt idx="84">
                <c:v>0.64644000000000001</c:v>
              </c:pt>
              <c:pt idx="85">
                <c:v>0.64673000000000003</c:v>
              </c:pt>
              <c:pt idx="86">
                <c:v>0.64705000000000001</c:v>
              </c:pt>
              <c:pt idx="87">
                <c:v>0.64741000000000004</c:v>
              </c:pt>
              <c:pt idx="88">
                <c:v>0.64781</c:v>
              </c:pt>
              <c:pt idx="89">
                <c:v>0.64824000000000004</c:v>
              </c:pt>
              <c:pt idx="90">
                <c:v>0.64870000000000005</c:v>
              </c:pt>
              <c:pt idx="91">
                <c:v>0.64920999999999995</c:v>
              </c:pt>
              <c:pt idx="92">
                <c:v>0.64973999999999998</c:v>
              </c:pt>
              <c:pt idx="93">
                <c:v>0.65031000000000005</c:v>
              </c:pt>
              <c:pt idx="94">
                <c:v>0.65090999999999999</c:v>
              </c:pt>
              <c:pt idx="95">
                <c:v>0.65154000000000001</c:v>
              </c:pt>
              <c:pt idx="96">
                <c:v>0.65220999999999996</c:v>
              </c:pt>
              <c:pt idx="97">
                <c:v>0.65290000000000004</c:v>
              </c:pt>
              <c:pt idx="98">
                <c:v>0.65363000000000004</c:v>
              </c:pt>
              <c:pt idx="99">
                <c:v>0.65439000000000003</c:v>
              </c:pt>
              <c:pt idx="100">
                <c:v>0.65517000000000003</c:v>
              </c:pt>
              <c:pt idx="101">
                <c:v>0.65598999999999996</c:v>
              </c:pt>
              <c:pt idx="102">
                <c:v>0.65683000000000002</c:v>
              </c:pt>
              <c:pt idx="103">
                <c:v>0.65769999999999995</c:v>
              </c:pt>
              <c:pt idx="104">
                <c:v>0.65859999999999996</c:v>
              </c:pt>
              <c:pt idx="105">
                <c:v>0.65952999999999995</c:v>
              </c:pt>
              <c:pt idx="106">
                <c:v>0.66047999999999996</c:v>
              </c:pt>
              <c:pt idx="107">
                <c:v>0.66146000000000005</c:v>
              </c:pt>
              <c:pt idx="108">
                <c:v>0.66247</c:v>
              </c:pt>
              <c:pt idx="109">
                <c:v>0.66349999999999998</c:v>
              </c:pt>
              <c:pt idx="110">
                <c:v>0.66456000000000004</c:v>
              </c:pt>
              <c:pt idx="111">
                <c:v>0.66564000000000001</c:v>
              </c:pt>
              <c:pt idx="112">
                <c:v>0.66674999999999995</c:v>
              </c:pt>
              <c:pt idx="113">
                <c:v>0.66788000000000003</c:v>
              </c:pt>
              <c:pt idx="114">
                <c:v>0.66903999999999997</c:v>
              </c:pt>
              <c:pt idx="115">
                <c:v>0.67022000000000004</c:v>
              </c:pt>
              <c:pt idx="116">
                <c:v>0.67142000000000002</c:v>
              </c:pt>
              <c:pt idx="117">
                <c:v>0.67264999999999997</c:v>
              </c:pt>
              <c:pt idx="118">
                <c:v>0.67390000000000005</c:v>
              </c:pt>
              <c:pt idx="119">
                <c:v>0.67517000000000005</c:v>
              </c:pt>
              <c:pt idx="120">
                <c:v>0.67647000000000002</c:v>
              </c:pt>
              <c:pt idx="121">
                <c:v>0.67779</c:v>
              </c:pt>
              <c:pt idx="122">
                <c:v>0.67913000000000001</c:v>
              </c:pt>
              <c:pt idx="123">
                <c:v>0.68049000000000004</c:v>
              </c:pt>
              <c:pt idx="124">
                <c:v>0.68186999999999998</c:v>
              </c:pt>
              <c:pt idx="125">
                <c:v>0.68327000000000004</c:v>
              </c:pt>
              <c:pt idx="126">
                <c:v>0.68469999999999998</c:v>
              </c:pt>
              <c:pt idx="127">
                <c:v>0.68613999999999997</c:v>
              </c:pt>
              <c:pt idx="128">
                <c:v>0.68761000000000005</c:v>
              </c:pt>
              <c:pt idx="129">
                <c:v>0.68910000000000005</c:v>
              </c:pt>
              <c:pt idx="130">
                <c:v>0.69060999999999995</c:v>
              </c:pt>
              <c:pt idx="131">
                <c:v>0.69213000000000002</c:v>
              </c:pt>
              <c:pt idx="132">
                <c:v>0.69367999999999996</c:v>
              </c:pt>
              <c:pt idx="133">
                <c:v>0.69525000000000003</c:v>
              </c:pt>
              <c:pt idx="134">
                <c:v>0.69682999999999995</c:v>
              </c:pt>
              <c:pt idx="135">
                <c:v>0.69843999999999995</c:v>
              </c:pt>
              <c:pt idx="136">
                <c:v>0.70006000000000002</c:v>
              </c:pt>
              <c:pt idx="137">
                <c:v>0.70170999999999994</c:v>
              </c:pt>
              <c:pt idx="138">
                <c:v>0.70337000000000005</c:v>
              </c:pt>
              <c:pt idx="139">
                <c:v>0.70504999999999995</c:v>
              </c:pt>
              <c:pt idx="140">
                <c:v>0.70674999999999999</c:v>
              </c:pt>
              <c:pt idx="141">
                <c:v>0.70847000000000004</c:v>
              </c:pt>
              <c:pt idx="142">
                <c:v>0.71020000000000005</c:v>
              </c:pt>
              <c:pt idx="143">
                <c:v>0.71196000000000004</c:v>
              </c:pt>
              <c:pt idx="144">
                <c:v>0.71372999999999998</c:v>
              </c:pt>
              <c:pt idx="145">
                <c:v>0.71552000000000004</c:v>
              </c:pt>
              <c:pt idx="146">
                <c:v>0.71733000000000002</c:v>
              </c:pt>
              <c:pt idx="147">
                <c:v>0.71914999999999996</c:v>
              </c:pt>
              <c:pt idx="148">
                <c:v>0.72099000000000002</c:v>
              </c:pt>
              <c:pt idx="149">
                <c:v>0.72284999999999999</c:v>
              </c:pt>
              <c:pt idx="150">
                <c:v>0.72472999999999999</c:v>
              </c:pt>
              <c:pt idx="151">
                <c:v>0.72662000000000004</c:v>
              </c:pt>
              <c:pt idx="152">
                <c:v>0.72853000000000001</c:v>
              </c:pt>
              <c:pt idx="153">
                <c:v>0.73046</c:v>
              </c:pt>
              <c:pt idx="154">
                <c:v>0.73241000000000001</c:v>
              </c:pt>
              <c:pt idx="155">
                <c:v>0.73436999999999997</c:v>
              </c:pt>
              <c:pt idx="156">
                <c:v>0.73633999999999999</c:v>
              </c:pt>
              <c:pt idx="157">
                <c:v>0.73834</c:v>
              </c:pt>
              <c:pt idx="158">
                <c:v>0.74034999999999995</c:v>
              </c:pt>
              <c:pt idx="159">
                <c:v>0.74238000000000004</c:v>
              </c:pt>
              <c:pt idx="160">
                <c:v>0.74441999999999997</c:v>
              </c:pt>
              <c:pt idx="161">
                <c:v>0.74648000000000003</c:v>
              </c:pt>
              <c:pt idx="162">
                <c:v>0.74855000000000005</c:v>
              </c:pt>
              <c:pt idx="163">
                <c:v>0.75063999999999997</c:v>
              </c:pt>
              <c:pt idx="164">
                <c:v>0.75275000000000003</c:v>
              </c:pt>
              <c:pt idx="165">
                <c:v>0.75487000000000004</c:v>
              </c:pt>
              <c:pt idx="166">
                <c:v>0.75700999999999996</c:v>
              </c:pt>
              <c:pt idx="167">
                <c:v>0.75915999999999995</c:v>
              </c:pt>
              <c:pt idx="168">
                <c:v>0.76132999999999995</c:v>
              </c:pt>
              <c:pt idx="169">
                <c:v>0.76351000000000002</c:v>
              </c:pt>
              <c:pt idx="170">
                <c:v>0.76571</c:v>
              </c:pt>
              <c:pt idx="171">
                <c:v>0.76792000000000005</c:v>
              </c:pt>
              <c:pt idx="172">
                <c:v>0.77015</c:v>
              </c:pt>
              <c:pt idx="173">
                <c:v>0.77239999999999998</c:v>
              </c:pt>
              <c:pt idx="174">
                <c:v>0.77466000000000002</c:v>
              </c:pt>
              <c:pt idx="175">
                <c:v>0.77693000000000001</c:v>
              </c:pt>
              <c:pt idx="176">
                <c:v>0.77922000000000002</c:v>
              </c:pt>
              <c:pt idx="177">
                <c:v>0.78151999999999999</c:v>
              </c:pt>
              <c:pt idx="178">
                <c:v>0.78383999999999998</c:v>
              </c:pt>
              <c:pt idx="179">
                <c:v>0.78617000000000004</c:v>
              </c:pt>
              <c:pt idx="180">
                <c:v>0.78852</c:v>
              </c:pt>
              <c:pt idx="181">
                <c:v>0.79088000000000003</c:v>
              </c:pt>
              <c:pt idx="182">
                <c:v>0.79325999999999997</c:v>
              </c:pt>
              <c:pt idx="183">
                <c:v>0.79564999999999997</c:v>
              </c:pt>
              <c:pt idx="184">
                <c:v>0.79805999999999999</c:v>
              </c:pt>
              <c:pt idx="185">
                <c:v>0.80047999999999997</c:v>
              </c:pt>
              <c:pt idx="186">
                <c:v>0.80291000000000001</c:v>
              </c:pt>
              <c:pt idx="187">
                <c:v>0.80535999999999996</c:v>
              </c:pt>
              <c:pt idx="188">
                <c:v>0.80781999999999998</c:v>
              </c:pt>
              <c:pt idx="189">
                <c:v>0.81030000000000002</c:v>
              </c:pt>
              <c:pt idx="190">
                <c:v>0.81279000000000001</c:v>
              </c:pt>
              <c:pt idx="191">
                <c:v>0.81530000000000002</c:v>
              </c:pt>
              <c:pt idx="192">
                <c:v>0.81781999999999999</c:v>
              </c:pt>
              <c:pt idx="193">
                <c:v>0.82035000000000002</c:v>
              </c:pt>
              <c:pt idx="194">
                <c:v>0.82289999999999996</c:v>
              </c:pt>
              <c:pt idx="195">
                <c:v>0.82545999999999997</c:v>
              </c:pt>
              <c:pt idx="196">
                <c:v>0.82803000000000004</c:v>
              </c:pt>
              <c:pt idx="197">
                <c:v>0.83062000000000002</c:v>
              </c:pt>
              <c:pt idx="198">
                <c:v>0.83321999999999996</c:v>
              </c:pt>
              <c:pt idx="199">
                <c:v>0.83584000000000003</c:v>
              </c:pt>
              <c:pt idx="200">
                <c:v>0.83845999999999998</c:v>
              </c:pt>
              <c:pt idx="201">
                <c:v>0.84111000000000002</c:v>
              </c:pt>
              <c:pt idx="202">
                <c:v>0.84375999999999995</c:v>
              </c:pt>
              <c:pt idx="203">
                <c:v>0.84643000000000002</c:v>
              </c:pt>
              <c:pt idx="204">
                <c:v>0.84911999999999999</c:v>
              </c:pt>
              <c:pt idx="205">
                <c:v>0.85180999999999996</c:v>
              </c:pt>
              <c:pt idx="206">
                <c:v>0.85451999999999995</c:v>
              </c:pt>
              <c:pt idx="207">
                <c:v>0.85724999999999996</c:v>
              </c:pt>
              <c:pt idx="208">
                <c:v>0.85997999999999997</c:v>
              </c:pt>
              <c:pt idx="209">
                <c:v>0.86273</c:v>
              </c:pt>
              <c:pt idx="210">
                <c:v>0.86550000000000005</c:v>
              </c:pt>
              <c:pt idx="211">
                <c:v>0.86826999999999999</c:v>
              </c:pt>
              <c:pt idx="212">
                <c:v>0.87105999999999995</c:v>
              </c:pt>
              <c:pt idx="213">
                <c:v>0.87387000000000004</c:v>
              </c:pt>
              <c:pt idx="214">
                <c:v>0.87668000000000001</c:v>
              </c:pt>
              <c:pt idx="215">
                <c:v>0.87951000000000001</c:v>
              </c:pt>
              <c:pt idx="216">
                <c:v>0.88234999999999997</c:v>
              </c:pt>
              <c:pt idx="217">
                <c:v>0.88521000000000005</c:v>
              </c:pt>
              <c:pt idx="218">
                <c:v>0.88807999999999998</c:v>
              </c:pt>
              <c:pt idx="219">
                <c:v>0.89095999999999997</c:v>
              </c:pt>
              <c:pt idx="220">
                <c:v>0.89385000000000003</c:v>
              </c:pt>
              <c:pt idx="221">
                <c:v>0.89676</c:v>
              </c:pt>
              <c:pt idx="222">
                <c:v>0.89968000000000004</c:v>
              </c:pt>
              <c:pt idx="223">
                <c:v>0.90261999999999998</c:v>
              </c:pt>
              <c:pt idx="224">
                <c:v>0.90556000000000003</c:v>
              </c:pt>
              <c:pt idx="225">
                <c:v>0.90851999999999999</c:v>
              </c:pt>
              <c:pt idx="226">
                <c:v>0.91149000000000002</c:v>
              </c:pt>
              <c:pt idx="227">
                <c:v>0.91447999999999996</c:v>
              </c:pt>
              <c:pt idx="228">
                <c:v>0.91747000000000001</c:v>
              </c:pt>
              <c:pt idx="229">
                <c:v>0.92047999999999996</c:v>
              </c:pt>
              <c:pt idx="230">
                <c:v>0.92351000000000005</c:v>
              </c:pt>
              <c:pt idx="231">
                <c:v>0.92654000000000003</c:v>
              </c:pt>
              <c:pt idx="232">
                <c:v>0.92959000000000003</c:v>
              </c:pt>
              <c:pt idx="233">
                <c:v>0.93264999999999998</c:v>
              </c:pt>
              <c:pt idx="234">
                <c:v>0.93572</c:v>
              </c:pt>
              <c:pt idx="235">
                <c:v>0.93881000000000003</c:v>
              </c:pt>
              <c:pt idx="236">
                <c:v>0.94191000000000003</c:v>
              </c:pt>
              <c:pt idx="237">
                <c:v>0.94501999999999997</c:v>
              </c:pt>
              <c:pt idx="238">
                <c:v>0.94813999999999998</c:v>
              </c:pt>
              <c:pt idx="239">
                <c:v>0.95128000000000001</c:v>
              </c:pt>
              <c:pt idx="240">
                <c:v>0.95443</c:v>
              </c:pt>
              <c:pt idx="241">
                <c:v>0.95759000000000005</c:v>
              </c:pt>
              <c:pt idx="242">
                <c:v>0.96075999999999995</c:v>
              </c:pt>
              <c:pt idx="243">
                <c:v>0.96394999999999997</c:v>
              </c:pt>
              <c:pt idx="244">
                <c:v>0.96714999999999995</c:v>
              </c:pt>
              <c:pt idx="245">
                <c:v>0.97036</c:v>
              </c:pt>
              <c:pt idx="246">
                <c:v>0.97358</c:v>
              </c:pt>
              <c:pt idx="247">
                <c:v>0.97682000000000002</c:v>
              </c:pt>
              <c:pt idx="248">
                <c:v>0.98006000000000004</c:v>
              </c:pt>
              <c:pt idx="249">
                <c:v>0.98333000000000004</c:v>
              </c:pt>
              <c:pt idx="250">
                <c:v>0.98660000000000003</c:v>
              </c:pt>
              <c:pt idx="251">
                <c:v>0.98987999999999998</c:v>
              </c:pt>
              <c:pt idx="252">
                <c:v>0.99317999999999995</c:v>
              </c:pt>
              <c:pt idx="253">
                <c:v>0.99648999999999999</c:v>
              </c:pt>
              <c:pt idx="254">
                <c:v>0.99980999999999998</c:v>
              </c:pt>
              <c:pt idx="255">
                <c:v>1.00315</c:v>
              </c:pt>
              <c:pt idx="256">
                <c:v>1.0064900000000001</c:v>
              </c:pt>
              <c:pt idx="257">
                <c:v>1.0098499999999999</c:v>
              </c:pt>
              <c:pt idx="258">
                <c:v>1.01322</c:v>
              </c:pt>
              <c:pt idx="259">
                <c:v>1.0165999999999999</c:v>
              </c:pt>
              <c:pt idx="260">
                <c:v>1.02</c:v>
              </c:pt>
            </c:numLit>
          </c:yVal>
          <c:smooth val="0"/>
          <c:extLst>
            <c:ext xmlns:c16="http://schemas.microsoft.com/office/drawing/2014/chart" uri="{C3380CC4-5D6E-409C-BE32-E72D297353CC}">
              <c16:uniqueId val="{00000002-9C6A-4F04-92A9-9C5359755127}"/>
            </c:ext>
          </c:extLst>
        </c:ser>
        <c:ser>
          <c:idx val="3"/>
          <c:order val="3"/>
          <c:tx>
            <c:v>m = 2</c:v>
          </c:tx>
          <c:spPr>
            <a:ln w="25400" cap="rnd">
              <a:solidFill>
                <a:srgbClr val="FFF20F"/>
              </a:solidFill>
              <a:prstDash val="dash"/>
              <a:round/>
            </a:ln>
          </c:spPr>
          <c:marker>
            <c:symbol val="none"/>
          </c:marker>
          <c:xVal>
            <c:numLit>
              <c:formatCode>General</c:formatCode>
              <c:ptCount val="261"/>
              <c:pt idx="0">
                <c:v>0.85067999999999999</c:v>
              </c:pt>
              <c:pt idx="1">
                <c:v>0.85894000000000004</c:v>
              </c:pt>
              <c:pt idx="2">
                <c:v>0.86721000000000004</c:v>
              </c:pt>
              <c:pt idx="3">
                <c:v>0.87548000000000004</c:v>
              </c:pt>
              <c:pt idx="4">
                <c:v>0.88373999999999997</c:v>
              </c:pt>
              <c:pt idx="5">
                <c:v>0.89200999999999997</c:v>
              </c:pt>
              <c:pt idx="6">
                <c:v>0.90027999999999997</c:v>
              </c:pt>
              <c:pt idx="7">
                <c:v>0.90854000000000001</c:v>
              </c:pt>
              <c:pt idx="8">
                <c:v>0.91681000000000001</c:v>
              </c:pt>
              <c:pt idx="9">
                <c:v>0.92508000000000001</c:v>
              </c:pt>
              <c:pt idx="10">
                <c:v>0.93333999999999995</c:v>
              </c:pt>
              <c:pt idx="11">
                <c:v>0.94160999999999995</c:v>
              </c:pt>
              <c:pt idx="12">
                <c:v>0.94987999999999995</c:v>
              </c:pt>
              <c:pt idx="13">
                <c:v>0.95813999999999999</c:v>
              </c:pt>
              <c:pt idx="14">
                <c:v>0.96640999999999999</c:v>
              </c:pt>
              <c:pt idx="15">
                <c:v>0.97467999999999999</c:v>
              </c:pt>
              <c:pt idx="16">
                <c:v>0.98294000000000004</c:v>
              </c:pt>
              <c:pt idx="17">
                <c:v>0.99121000000000004</c:v>
              </c:pt>
              <c:pt idx="18">
                <c:v>0.99948000000000004</c:v>
              </c:pt>
              <c:pt idx="19">
                <c:v>1.0077400000000001</c:v>
              </c:pt>
              <c:pt idx="20">
                <c:v>1.0160100000000001</c:v>
              </c:pt>
              <c:pt idx="21">
                <c:v>1.0242800000000001</c:v>
              </c:pt>
              <c:pt idx="22">
                <c:v>1.03254</c:v>
              </c:pt>
              <c:pt idx="23">
                <c:v>1.04081</c:v>
              </c:pt>
              <c:pt idx="24">
                <c:v>1.04908</c:v>
              </c:pt>
              <c:pt idx="25">
                <c:v>1.0573399999999999</c:v>
              </c:pt>
              <c:pt idx="26">
                <c:v>1.0656099999999999</c:v>
              </c:pt>
              <c:pt idx="27">
                <c:v>1.0738799999999999</c:v>
              </c:pt>
              <c:pt idx="28">
                <c:v>1.0821400000000001</c:v>
              </c:pt>
              <c:pt idx="29">
                <c:v>1.0904100000000001</c:v>
              </c:pt>
              <c:pt idx="30">
                <c:v>1.0986800000000001</c:v>
              </c:pt>
              <c:pt idx="31">
                <c:v>1.10694</c:v>
              </c:pt>
              <c:pt idx="32">
                <c:v>1.11521</c:v>
              </c:pt>
              <c:pt idx="33">
                <c:v>1.12348</c:v>
              </c:pt>
              <c:pt idx="34">
                <c:v>1.13174</c:v>
              </c:pt>
              <c:pt idx="35">
                <c:v>1.14001</c:v>
              </c:pt>
              <c:pt idx="36">
                <c:v>1.1482699999999999</c:v>
              </c:pt>
              <c:pt idx="37">
                <c:v>1.1565399999999999</c:v>
              </c:pt>
              <c:pt idx="38">
                <c:v>1.1648099999999999</c:v>
              </c:pt>
              <c:pt idx="39">
                <c:v>1.1730700000000001</c:v>
              </c:pt>
              <c:pt idx="40">
                <c:v>1.1813400000000001</c:v>
              </c:pt>
              <c:pt idx="41">
                <c:v>1.1896100000000001</c:v>
              </c:pt>
              <c:pt idx="42">
                <c:v>1.19787</c:v>
              </c:pt>
              <c:pt idx="43">
                <c:v>1.20614</c:v>
              </c:pt>
              <c:pt idx="44">
                <c:v>1.21441</c:v>
              </c:pt>
              <c:pt idx="45">
                <c:v>1.2226699999999999</c:v>
              </c:pt>
              <c:pt idx="46">
                <c:v>1.2309399999999999</c:v>
              </c:pt>
              <c:pt idx="47">
                <c:v>1.2392099999999999</c:v>
              </c:pt>
              <c:pt idx="48">
                <c:v>1.2474700000000001</c:v>
              </c:pt>
              <c:pt idx="49">
                <c:v>1.2557400000000001</c:v>
              </c:pt>
              <c:pt idx="50">
                <c:v>1.2640100000000001</c:v>
              </c:pt>
              <c:pt idx="51">
                <c:v>1.27227</c:v>
              </c:pt>
              <c:pt idx="52">
                <c:v>1.28054</c:v>
              </c:pt>
              <c:pt idx="53">
                <c:v>1.28881</c:v>
              </c:pt>
              <c:pt idx="54">
                <c:v>1.2970699999999999</c:v>
              </c:pt>
              <c:pt idx="55">
                <c:v>1.3053399999999999</c:v>
              </c:pt>
              <c:pt idx="56">
                <c:v>1.3136099999999999</c:v>
              </c:pt>
              <c:pt idx="57">
                <c:v>1.3218700000000001</c:v>
              </c:pt>
              <c:pt idx="58">
                <c:v>1.3301400000000001</c:v>
              </c:pt>
              <c:pt idx="59">
                <c:v>1.3384100000000001</c:v>
              </c:pt>
              <c:pt idx="60">
                <c:v>1.34667</c:v>
              </c:pt>
              <c:pt idx="61">
                <c:v>1.35494</c:v>
              </c:pt>
              <c:pt idx="62">
                <c:v>1.36321</c:v>
              </c:pt>
              <c:pt idx="63">
                <c:v>1.37147</c:v>
              </c:pt>
              <c:pt idx="64">
                <c:v>1.37974</c:v>
              </c:pt>
              <c:pt idx="65">
                <c:v>1.38801</c:v>
              </c:pt>
              <c:pt idx="66">
                <c:v>1.3962699999999999</c:v>
              </c:pt>
              <c:pt idx="67">
                <c:v>1.4045399999999999</c:v>
              </c:pt>
              <c:pt idx="68">
                <c:v>1.4128099999999999</c:v>
              </c:pt>
              <c:pt idx="69">
                <c:v>1.4210700000000001</c:v>
              </c:pt>
              <c:pt idx="70">
                <c:v>1.4293400000000001</c:v>
              </c:pt>
              <c:pt idx="71">
                <c:v>1.4376100000000001</c:v>
              </c:pt>
              <c:pt idx="72">
                <c:v>1.44587</c:v>
              </c:pt>
              <c:pt idx="73">
                <c:v>1.45414</c:v>
              </c:pt>
              <c:pt idx="74">
                <c:v>1.46241</c:v>
              </c:pt>
              <c:pt idx="75">
                <c:v>1.4706699999999999</c:v>
              </c:pt>
              <c:pt idx="76">
                <c:v>1.4789399999999999</c:v>
              </c:pt>
              <c:pt idx="77">
                <c:v>1.4872099999999999</c:v>
              </c:pt>
              <c:pt idx="78">
                <c:v>1.4954700000000001</c:v>
              </c:pt>
              <c:pt idx="79">
                <c:v>1.5037400000000001</c:v>
              </c:pt>
              <c:pt idx="80">
                <c:v>1.5120100000000001</c:v>
              </c:pt>
              <c:pt idx="81">
                <c:v>1.52027</c:v>
              </c:pt>
              <c:pt idx="82">
                <c:v>1.52854</c:v>
              </c:pt>
              <c:pt idx="83">
                <c:v>1.53681</c:v>
              </c:pt>
              <c:pt idx="84">
                <c:v>1.5450699999999999</c:v>
              </c:pt>
              <c:pt idx="85">
                <c:v>1.5533399999999999</c:v>
              </c:pt>
              <c:pt idx="86">
                <c:v>1.5616099999999999</c:v>
              </c:pt>
              <c:pt idx="87">
                <c:v>1.5698700000000001</c:v>
              </c:pt>
              <c:pt idx="88">
                <c:v>1.5781400000000001</c:v>
              </c:pt>
              <c:pt idx="89">
                <c:v>1.5864100000000001</c:v>
              </c:pt>
              <c:pt idx="90">
                <c:v>1.59467</c:v>
              </c:pt>
              <c:pt idx="91">
                <c:v>1.60294</c:v>
              </c:pt>
              <c:pt idx="92">
                <c:v>1.61121</c:v>
              </c:pt>
              <c:pt idx="93">
                <c:v>1.61947</c:v>
              </c:pt>
              <c:pt idx="94">
                <c:v>1.62774</c:v>
              </c:pt>
              <c:pt idx="95">
                <c:v>1.63601</c:v>
              </c:pt>
              <c:pt idx="96">
                <c:v>1.6442699999999999</c:v>
              </c:pt>
              <c:pt idx="97">
                <c:v>1.6525399999999999</c:v>
              </c:pt>
              <c:pt idx="98">
                <c:v>1.6608099999999999</c:v>
              </c:pt>
              <c:pt idx="99">
                <c:v>1.6690700000000001</c:v>
              </c:pt>
              <c:pt idx="100">
                <c:v>1.6773400000000001</c:v>
              </c:pt>
              <c:pt idx="101">
                <c:v>1.6856100000000001</c:v>
              </c:pt>
              <c:pt idx="102">
                <c:v>1.69387</c:v>
              </c:pt>
              <c:pt idx="103">
                <c:v>1.70214</c:v>
              </c:pt>
              <c:pt idx="104">
                <c:v>1.71041</c:v>
              </c:pt>
              <c:pt idx="105">
                <c:v>1.7186699999999999</c:v>
              </c:pt>
              <c:pt idx="106">
                <c:v>1.7269399999999999</c:v>
              </c:pt>
              <c:pt idx="107">
                <c:v>1.7352099999999999</c:v>
              </c:pt>
              <c:pt idx="108">
                <c:v>1.7434700000000001</c:v>
              </c:pt>
              <c:pt idx="109">
                <c:v>1.7517400000000001</c:v>
              </c:pt>
              <c:pt idx="110">
                <c:v>1.7600100000000001</c:v>
              </c:pt>
              <c:pt idx="111">
                <c:v>1.76827</c:v>
              </c:pt>
              <c:pt idx="112">
                <c:v>1.77654</c:v>
              </c:pt>
              <c:pt idx="113">
                <c:v>1.78481</c:v>
              </c:pt>
              <c:pt idx="114">
                <c:v>1.7930699999999999</c:v>
              </c:pt>
              <c:pt idx="115">
                <c:v>1.8013399999999999</c:v>
              </c:pt>
              <c:pt idx="116">
                <c:v>1.8096099999999999</c:v>
              </c:pt>
              <c:pt idx="117">
                <c:v>1.8178700000000001</c:v>
              </c:pt>
              <c:pt idx="118">
                <c:v>1.8261400000000001</c:v>
              </c:pt>
              <c:pt idx="119">
                <c:v>1.8344100000000001</c:v>
              </c:pt>
              <c:pt idx="120">
                <c:v>1.84267</c:v>
              </c:pt>
              <c:pt idx="121">
                <c:v>1.85094</c:v>
              </c:pt>
              <c:pt idx="122">
                <c:v>1.85921</c:v>
              </c:pt>
              <c:pt idx="123">
                <c:v>1.86747</c:v>
              </c:pt>
              <c:pt idx="124">
                <c:v>1.87574</c:v>
              </c:pt>
              <c:pt idx="125">
                <c:v>1.8839999999999999</c:v>
              </c:pt>
              <c:pt idx="126">
                <c:v>1.8922699999999999</c:v>
              </c:pt>
              <c:pt idx="127">
                <c:v>1.9005399999999999</c:v>
              </c:pt>
              <c:pt idx="128">
                <c:v>1.9088000000000001</c:v>
              </c:pt>
              <c:pt idx="129">
                <c:v>1.9170700000000001</c:v>
              </c:pt>
              <c:pt idx="130">
                <c:v>1.9253400000000001</c:v>
              </c:pt>
              <c:pt idx="131">
                <c:v>1.9336</c:v>
              </c:pt>
              <c:pt idx="132">
                <c:v>1.94187</c:v>
              </c:pt>
              <c:pt idx="133">
                <c:v>1.95014</c:v>
              </c:pt>
              <c:pt idx="134">
                <c:v>1.9583999999999999</c:v>
              </c:pt>
              <c:pt idx="135">
                <c:v>1.9666699999999999</c:v>
              </c:pt>
              <c:pt idx="136">
                <c:v>1.9749399999999999</c:v>
              </c:pt>
              <c:pt idx="137">
                <c:v>1.9832000000000001</c:v>
              </c:pt>
              <c:pt idx="138">
                <c:v>1.9914700000000001</c:v>
              </c:pt>
              <c:pt idx="139">
                <c:v>1.9997400000000001</c:v>
              </c:pt>
              <c:pt idx="140">
                <c:v>2.008</c:v>
              </c:pt>
              <c:pt idx="141">
                <c:v>2.01627</c:v>
              </c:pt>
              <c:pt idx="142">
                <c:v>2.02454</c:v>
              </c:pt>
              <c:pt idx="143">
                <c:v>2.0327999999999999</c:v>
              </c:pt>
              <c:pt idx="144">
                <c:v>2.0410699999999999</c:v>
              </c:pt>
              <c:pt idx="145">
                <c:v>2.0493399999999999</c:v>
              </c:pt>
              <c:pt idx="146">
                <c:v>2.0575999999999999</c:v>
              </c:pt>
              <c:pt idx="147">
                <c:v>2.0658699999999999</c:v>
              </c:pt>
              <c:pt idx="148">
                <c:v>2.0741399999999999</c:v>
              </c:pt>
              <c:pt idx="149">
                <c:v>2.0823999999999998</c:v>
              </c:pt>
              <c:pt idx="150">
                <c:v>2.0906699999999998</c:v>
              </c:pt>
              <c:pt idx="151">
                <c:v>2.0989399999999998</c:v>
              </c:pt>
              <c:pt idx="152">
                <c:v>2.1072000000000002</c:v>
              </c:pt>
              <c:pt idx="153">
                <c:v>2.1154700000000002</c:v>
              </c:pt>
              <c:pt idx="154">
                <c:v>2.1237400000000002</c:v>
              </c:pt>
              <c:pt idx="155">
                <c:v>2.1320000000000001</c:v>
              </c:pt>
              <c:pt idx="156">
                <c:v>2.1402700000000001</c:v>
              </c:pt>
              <c:pt idx="157">
                <c:v>2.1485400000000001</c:v>
              </c:pt>
              <c:pt idx="158">
                <c:v>2.1568000000000001</c:v>
              </c:pt>
              <c:pt idx="159">
                <c:v>2.1650700000000001</c:v>
              </c:pt>
              <c:pt idx="160">
                <c:v>2.17334</c:v>
              </c:pt>
              <c:pt idx="161">
                <c:v>2.1816</c:v>
              </c:pt>
              <c:pt idx="162">
                <c:v>2.18987</c:v>
              </c:pt>
              <c:pt idx="163">
                <c:v>2.19814</c:v>
              </c:pt>
              <c:pt idx="164">
                <c:v>2.2063999999999999</c:v>
              </c:pt>
              <c:pt idx="165">
                <c:v>2.2146699999999999</c:v>
              </c:pt>
              <c:pt idx="166">
                <c:v>2.2229399999999999</c:v>
              </c:pt>
              <c:pt idx="167">
                <c:v>2.2311999999999999</c:v>
              </c:pt>
              <c:pt idx="168">
                <c:v>2.2394699999999998</c:v>
              </c:pt>
              <c:pt idx="169">
                <c:v>2.2477399999999998</c:v>
              </c:pt>
              <c:pt idx="170">
                <c:v>2.2559999999999998</c:v>
              </c:pt>
              <c:pt idx="171">
                <c:v>2.2642699999999998</c:v>
              </c:pt>
              <c:pt idx="172">
                <c:v>2.2725399999999998</c:v>
              </c:pt>
              <c:pt idx="173">
                <c:v>2.2808000000000002</c:v>
              </c:pt>
              <c:pt idx="174">
                <c:v>2.2890700000000002</c:v>
              </c:pt>
              <c:pt idx="175">
                <c:v>2.2973400000000002</c:v>
              </c:pt>
              <c:pt idx="176">
                <c:v>2.3056000000000001</c:v>
              </c:pt>
              <c:pt idx="177">
                <c:v>2.3138700000000001</c:v>
              </c:pt>
              <c:pt idx="178">
                <c:v>2.3221400000000001</c:v>
              </c:pt>
              <c:pt idx="179">
                <c:v>2.3304</c:v>
              </c:pt>
              <c:pt idx="180">
                <c:v>2.33867</c:v>
              </c:pt>
              <c:pt idx="181">
                <c:v>2.34694</c:v>
              </c:pt>
              <c:pt idx="182">
                <c:v>2.3552</c:v>
              </c:pt>
              <c:pt idx="183">
                <c:v>2.36347</c:v>
              </c:pt>
              <c:pt idx="184">
                <c:v>2.37174</c:v>
              </c:pt>
              <c:pt idx="185">
                <c:v>2.38</c:v>
              </c:pt>
              <c:pt idx="186">
                <c:v>2.3882699999999999</c:v>
              </c:pt>
              <c:pt idx="187">
                <c:v>2.3965399999999999</c:v>
              </c:pt>
              <c:pt idx="188">
                <c:v>2.4047999999999998</c:v>
              </c:pt>
              <c:pt idx="189">
                <c:v>2.4130699999999998</c:v>
              </c:pt>
              <c:pt idx="190">
                <c:v>2.4213399999999998</c:v>
              </c:pt>
              <c:pt idx="191">
                <c:v>2.4296000000000002</c:v>
              </c:pt>
              <c:pt idx="192">
                <c:v>2.4378700000000002</c:v>
              </c:pt>
              <c:pt idx="193">
                <c:v>2.4461400000000002</c:v>
              </c:pt>
              <c:pt idx="194">
                <c:v>2.4544000000000001</c:v>
              </c:pt>
              <c:pt idx="195">
                <c:v>2.4626700000000001</c:v>
              </c:pt>
              <c:pt idx="196">
                <c:v>2.4709400000000001</c:v>
              </c:pt>
              <c:pt idx="197">
                <c:v>2.4792000000000001</c:v>
              </c:pt>
              <c:pt idx="198">
                <c:v>2.4874700000000001</c:v>
              </c:pt>
              <c:pt idx="199">
                <c:v>2.4957400000000001</c:v>
              </c:pt>
              <c:pt idx="200">
                <c:v>2.504</c:v>
              </c:pt>
              <c:pt idx="201">
                <c:v>2.51227</c:v>
              </c:pt>
              <c:pt idx="202">
                <c:v>2.52054</c:v>
              </c:pt>
              <c:pt idx="203">
                <c:v>2.5287999999999999</c:v>
              </c:pt>
              <c:pt idx="204">
                <c:v>2.5370699999999999</c:v>
              </c:pt>
              <c:pt idx="205">
                <c:v>2.5453399999999999</c:v>
              </c:pt>
              <c:pt idx="206">
                <c:v>2.5535999999999999</c:v>
              </c:pt>
              <c:pt idx="207">
                <c:v>2.5618699999999999</c:v>
              </c:pt>
              <c:pt idx="208">
                <c:v>2.5701399999999999</c:v>
              </c:pt>
              <c:pt idx="209">
                <c:v>2.5783999999999998</c:v>
              </c:pt>
              <c:pt idx="210">
                <c:v>2.5866699999999998</c:v>
              </c:pt>
              <c:pt idx="211">
                <c:v>2.5949399999999998</c:v>
              </c:pt>
              <c:pt idx="212">
                <c:v>2.6032000000000002</c:v>
              </c:pt>
              <c:pt idx="213">
                <c:v>2.6114700000000002</c:v>
              </c:pt>
              <c:pt idx="214">
                <c:v>2.6197400000000002</c:v>
              </c:pt>
              <c:pt idx="215">
                <c:v>2.6280000000000001</c:v>
              </c:pt>
              <c:pt idx="216">
                <c:v>2.6362700000000001</c:v>
              </c:pt>
              <c:pt idx="217">
                <c:v>2.64453</c:v>
              </c:pt>
              <c:pt idx="218">
                <c:v>2.6528</c:v>
              </c:pt>
              <c:pt idx="219">
                <c:v>2.66107</c:v>
              </c:pt>
              <c:pt idx="220">
                <c:v>2.66933</c:v>
              </c:pt>
              <c:pt idx="221">
                <c:v>2.6776</c:v>
              </c:pt>
              <c:pt idx="222">
                <c:v>2.68587</c:v>
              </c:pt>
              <c:pt idx="223">
                <c:v>2.6941299999999999</c:v>
              </c:pt>
              <c:pt idx="224">
                <c:v>2.7023999999999999</c:v>
              </c:pt>
              <c:pt idx="225">
                <c:v>2.7106699999999999</c:v>
              </c:pt>
              <c:pt idx="226">
                <c:v>2.7189299999999998</c:v>
              </c:pt>
              <c:pt idx="227">
                <c:v>2.7271999999999998</c:v>
              </c:pt>
              <c:pt idx="228">
                <c:v>2.7354699999999998</c:v>
              </c:pt>
              <c:pt idx="229">
                <c:v>2.7437299999999998</c:v>
              </c:pt>
              <c:pt idx="230">
                <c:v>2.7519999999999998</c:v>
              </c:pt>
              <c:pt idx="231">
                <c:v>2.7602699999999998</c:v>
              </c:pt>
              <c:pt idx="232">
                <c:v>2.7685300000000002</c:v>
              </c:pt>
              <c:pt idx="233">
                <c:v>2.7768000000000002</c:v>
              </c:pt>
              <c:pt idx="234">
                <c:v>2.7850700000000002</c:v>
              </c:pt>
              <c:pt idx="235">
                <c:v>2.7933300000000001</c:v>
              </c:pt>
              <c:pt idx="236">
                <c:v>2.8016000000000001</c:v>
              </c:pt>
              <c:pt idx="237">
                <c:v>2.8098700000000001</c:v>
              </c:pt>
              <c:pt idx="238">
                <c:v>2.81813</c:v>
              </c:pt>
              <c:pt idx="239">
                <c:v>2.8264</c:v>
              </c:pt>
              <c:pt idx="240">
                <c:v>2.83467</c:v>
              </c:pt>
              <c:pt idx="241">
                <c:v>2.84293</c:v>
              </c:pt>
              <c:pt idx="242">
                <c:v>2.8512</c:v>
              </c:pt>
              <c:pt idx="243">
                <c:v>2.85947</c:v>
              </c:pt>
              <c:pt idx="244">
                <c:v>2.8677299999999999</c:v>
              </c:pt>
              <c:pt idx="245">
                <c:v>2.8759999999999999</c:v>
              </c:pt>
              <c:pt idx="246">
                <c:v>2.8842699999999999</c:v>
              </c:pt>
              <c:pt idx="247">
                <c:v>2.8925299999999998</c:v>
              </c:pt>
              <c:pt idx="248">
                <c:v>2.9007999999999998</c:v>
              </c:pt>
              <c:pt idx="249">
                <c:v>2.9090699999999998</c:v>
              </c:pt>
              <c:pt idx="250">
                <c:v>2.9173300000000002</c:v>
              </c:pt>
              <c:pt idx="251">
                <c:v>2.9256000000000002</c:v>
              </c:pt>
              <c:pt idx="252">
                <c:v>2.9338700000000002</c:v>
              </c:pt>
              <c:pt idx="253">
                <c:v>2.9421300000000001</c:v>
              </c:pt>
              <c:pt idx="254">
                <c:v>2.9504000000000001</c:v>
              </c:pt>
              <c:pt idx="255">
                <c:v>2.9586700000000001</c:v>
              </c:pt>
              <c:pt idx="256">
                <c:v>2.9669300000000001</c:v>
              </c:pt>
              <c:pt idx="257">
                <c:v>2.9752000000000001</c:v>
              </c:pt>
              <c:pt idx="258">
                <c:v>2.9834700000000001</c:v>
              </c:pt>
              <c:pt idx="259">
                <c:v>2.99173</c:v>
              </c:pt>
              <c:pt idx="260">
                <c:v>3</c:v>
              </c:pt>
            </c:numLit>
          </c:xVal>
          <c:yVal>
            <c:numLit>
              <c:formatCode>General</c:formatCode>
              <c:ptCount val="261"/>
              <c:pt idx="0">
                <c:v>1.02</c:v>
              </c:pt>
              <c:pt idx="1">
                <c:v>1.0096700000000001</c:v>
              </c:pt>
              <c:pt idx="2">
                <c:v>0.99963999999999997</c:v>
              </c:pt>
              <c:pt idx="3">
                <c:v>0.98990999999999996</c:v>
              </c:pt>
              <c:pt idx="4">
                <c:v>0.98046999999999995</c:v>
              </c:pt>
              <c:pt idx="5">
                <c:v>0.97130000000000005</c:v>
              </c:pt>
              <c:pt idx="6">
                <c:v>0.96238999999999997</c:v>
              </c:pt>
              <c:pt idx="7">
                <c:v>0.95374000000000003</c:v>
              </c:pt>
              <c:pt idx="8">
                <c:v>0.94533999999999996</c:v>
              </c:pt>
              <c:pt idx="9">
                <c:v>0.93716999999999995</c:v>
              </c:pt>
              <c:pt idx="10">
                <c:v>0.92923999999999995</c:v>
              </c:pt>
              <c:pt idx="11">
                <c:v>0.92152999999999996</c:v>
              </c:pt>
              <c:pt idx="12">
                <c:v>0.91403000000000001</c:v>
              </c:pt>
              <c:pt idx="13">
                <c:v>0.90673000000000004</c:v>
              </c:pt>
              <c:pt idx="14">
                <c:v>0.89964</c:v>
              </c:pt>
              <c:pt idx="15">
                <c:v>0.89273999999999998</c:v>
              </c:pt>
              <c:pt idx="16">
                <c:v>0.88602999999999998</c:v>
              </c:pt>
              <c:pt idx="17">
                <c:v>0.87949999999999995</c:v>
              </c:pt>
              <c:pt idx="18">
                <c:v>0.87314000000000003</c:v>
              </c:pt>
              <c:pt idx="19">
                <c:v>0.86695999999999995</c:v>
              </c:pt>
              <c:pt idx="20">
                <c:v>0.86092999999999997</c:v>
              </c:pt>
              <c:pt idx="21">
                <c:v>0.85507</c:v>
              </c:pt>
              <c:pt idx="22">
                <c:v>0.84936</c:v>
              </c:pt>
              <c:pt idx="23">
                <c:v>0.84379999999999999</c:v>
              </c:pt>
              <c:pt idx="24">
                <c:v>0.83838000000000001</c:v>
              </c:pt>
              <c:pt idx="25">
                <c:v>0.83311000000000002</c:v>
              </c:pt>
              <c:pt idx="26">
                <c:v>0.82796999999999998</c:v>
              </c:pt>
              <c:pt idx="27">
                <c:v>0.82296000000000002</c:v>
              </c:pt>
              <c:pt idx="28">
                <c:v>0.81808000000000003</c:v>
              </c:pt>
              <c:pt idx="29">
                <c:v>0.81332000000000004</c:v>
              </c:pt>
              <c:pt idx="30">
                <c:v>0.80869000000000002</c:v>
              </c:pt>
              <c:pt idx="31">
                <c:v>0.80417000000000005</c:v>
              </c:pt>
              <c:pt idx="32">
                <c:v>0.79976000000000003</c:v>
              </c:pt>
              <c:pt idx="33">
                <c:v>0.79547000000000001</c:v>
              </c:pt>
              <c:pt idx="34">
                <c:v>0.79127999999999998</c:v>
              </c:pt>
              <c:pt idx="35">
                <c:v>0.78720000000000001</c:v>
              </c:pt>
              <c:pt idx="36">
                <c:v>0.78322000000000003</c:v>
              </c:pt>
              <c:pt idx="37">
                <c:v>0.77934000000000003</c:v>
              </c:pt>
              <c:pt idx="38">
                <c:v>0.77554999999999996</c:v>
              </c:pt>
              <c:pt idx="39">
                <c:v>0.77185999999999999</c:v>
              </c:pt>
              <c:pt idx="40">
                <c:v>0.76826000000000005</c:v>
              </c:pt>
              <c:pt idx="41">
                <c:v>0.76473999999999998</c:v>
              </c:pt>
              <c:pt idx="42">
                <c:v>0.76132</c:v>
              </c:pt>
              <c:pt idx="43">
                <c:v>0.75797000000000003</c:v>
              </c:pt>
              <c:pt idx="44">
                <c:v>0.75470999999999999</c:v>
              </c:pt>
              <c:pt idx="45">
                <c:v>0.75153000000000003</c:v>
              </c:pt>
              <c:pt idx="46">
                <c:v>0.74843000000000004</c:v>
              </c:pt>
              <c:pt idx="47">
                <c:v>0.74539999999999995</c:v>
              </c:pt>
              <c:pt idx="48">
                <c:v>0.74243999999999999</c:v>
              </c:pt>
              <c:pt idx="49">
                <c:v>0.73956</c:v>
              </c:pt>
              <c:pt idx="50">
                <c:v>0.73673999999999995</c:v>
              </c:pt>
              <c:pt idx="51">
                <c:v>0.73399999999999999</c:v>
              </c:pt>
              <c:pt idx="52">
                <c:v>0.73131999999999997</c:v>
              </c:pt>
              <c:pt idx="53">
                <c:v>0.72870999999999997</c:v>
              </c:pt>
              <c:pt idx="54">
                <c:v>0.72616000000000003</c:v>
              </c:pt>
              <c:pt idx="55">
                <c:v>0.72367000000000004</c:v>
              </c:pt>
              <c:pt idx="56">
                <c:v>0.72123999999999999</c:v>
              </c:pt>
              <c:pt idx="57">
                <c:v>0.71887999999999996</c:v>
              </c:pt>
              <c:pt idx="58">
                <c:v>0.71655999999999997</c:v>
              </c:pt>
              <c:pt idx="59">
                <c:v>0.71431</c:v>
              </c:pt>
              <c:pt idx="60">
                <c:v>0.71211000000000002</c:v>
              </c:pt>
              <c:pt idx="61">
                <c:v>0.70996999999999999</c:v>
              </c:pt>
              <c:pt idx="62">
                <c:v>0.70787</c:v>
              </c:pt>
              <c:pt idx="63">
                <c:v>0.70582999999999996</c:v>
              </c:pt>
              <c:pt idx="64">
                <c:v>0.70384000000000002</c:v>
              </c:pt>
              <c:pt idx="65">
                <c:v>0.70189999999999997</c:v>
              </c:pt>
              <c:pt idx="66">
                <c:v>0.7</c:v>
              </c:pt>
              <c:pt idx="67">
                <c:v>0.69816</c:v>
              </c:pt>
              <c:pt idx="68">
                <c:v>0.69635999999999998</c:v>
              </c:pt>
              <c:pt idx="69">
                <c:v>0.6946</c:v>
              </c:pt>
              <c:pt idx="70">
                <c:v>0.69289000000000001</c:v>
              </c:pt>
              <c:pt idx="71">
                <c:v>0.69121999999999995</c:v>
              </c:pt>
              <c:pt idx="72">
                <c:v>0.68959000000000004</c:v>
              </c:pt>
              <c:pt idx="73">
                <c:v>0.68801000000000001</c:v>
              </c:pt>
              <c:pt idx="74">
                <c:v>0.68645999999999996</c:v>
              </c:pt>
              <c:pt idx="75">
                <c:v>0.68496000000000001</c:v>
              </c:pt>
              <c:pt idx="76">
                <c:v>0.68349000000000004</c:v>
              </c:pt>
              <c:pt idx="77">
                <c:v>0.68206999999999995</c:v>
              </c:pt>
              <c:pt idx="78">
                <c:v>0.68067</c:v>
              </c:pt>
              <c:pt idx="79">
                <c:v>0.67932000000000003</c:v>
              </c:pt>
              <c:pt idx="80">
                <c:v>0.67800000000000005</c:v>
              </c:pt>
              <c:pt idx="81">
                <c:v>0.67671999999999999</c:v>
              </c:pt>
              <c:pt idx="82">
                <c:v>0.67547000000000001</c:v>
              </c:pt>
              <c:pt idx="83">
                <c:v>0.67425999999999997</c:v>
              </c:pt>
              <c:pt idx="84">
                <c:v>0.67306999999999995</c:v>
              </c:pt>
              <c:pt idx="85">
                <c:v>0.67191999999999996</c:v>
              </c:pt>
              <c:pt idx="86">
                <c:v>0.67081000000000002</c:v>
              </c:pt>
              <c:pt idx="87">
                <c:v>0.66971999999999998</c:v>
              </c:pt>
              <c:pt idx="88">
                <c:v>0.66866000000000003</c:v>
              </c:pt>
              <c:pt idx="89">
                <c:v>0.66764000000000001</c:v>
              </c:pt>
              <c:pt idx="90">
                <c:v>0.66664000000000001</c:v>
              </c:pt>
              <c:pt idx="91">
                <c:v>0.66568000000000005</c:v>
              </c:pt>
              <c:pt idx="92">
                <c:v>0.66474</c:v>
              </c:pt>
              <c:pt idx="93">
                <c:v>0.66383000000000003</c:v>
              </c:pt>
              <c:pt idx="94">
                <c:v>0.66295000000000004</c:v>
              </c:pt>
              <c:pt idx="95">
                <c:v>0.66208999999999996</c:v>
              </c:pt>
              <c:pt idx="96">
                <c:v>0.66125999999999996</c:v>
              </c:pt>
              <c:pt idx="97">
                <c:v>0.66046000000000005</c:v>
              </c:pt>
              <c:pt idx="98">
                <c:v>0.65968000000000004</c:v>
              </c:pt>
              <c:pt idx="99">
                <c:v>0.65893000000000002</c:v>
              </c:pt>
              <c:pt idx="100">
                <c:v>0.65820000000000001</c:v>
              </c:pt>
              <c:pt idx="101">
                <c:v>0.65749999999999997</c:v>
              </c:pt>
              <c:pt idx="102">
                <c:v>0.65681999999999996</c:v>
              </c:pt>
              <c:pt idx="103">
                <c:v>0.65617000000000003</c:v>
              </c:pt>
              <c:pt idx="104">
                <c:v>0.65552999999999995</c:v>
              </c:pt>
              <c:pt idx="105">
                <c:v>0.65491999999999995</c:v>
              </c:pt>
              <c:pt idx="106">
                <c:v>0.65434000000000003</c:v>
              </c:pt>
              <c:pt idx="107">
                <c:v>0.65376999999999996</c:v>
              </c:pt>
              <c:pt idx="108">
                <c:v>0.65322999999999998</c:v>
              </c:pt>
              <c:pt idx="109">
                <c:v>0.65271000000000001</c:v>
              </c:pt>
              <c:pt idx="110">
                <c:v>0.65220999999999996</c:v>
              </c:pt>
              <c:pt idx="111">
                <c:v>0.65173000000000003</c:v>
              </c:pt>
              <c:pt idx="112">
                <c:v>0.65127000000000002</c:v>
              </c:pt>
              <c:pt idx="113">
                <c:v>0.65083000000000002</c:v>
              </c:pt>
              <c:pt idx="114">
                <c:v>0.65041000000000004</c:v>
              </c:pt>
              <c:pt idx="115">
                <c:v>0.65000999999999998</c:v>
              </c:pt>
              <c:pt idx="116">
                <c:v>0.64963000000000004</c:v>
              </c:pt>
              <c:pt idx="117">
                <c:v>0.64927000000000001</c:v>
              </c:pt>
              <c:pt idx="118">
                <c:v>0.64892000000000005</c:v>
              </c:pt>
              <c:pt idx="119">
                <c:v>0.64859999999999995</c:v>
              </c:pt>
              <c:pt idx="120">
                <c:v>0.64829000000000003</c:v>
              </c:pt>
              <c:pt idx="121">
                <c:v>0.64800000000000002</c:v>
              </c:pt>
              <c:pt idx="122">
                <c:v>0.64773000000000003</c:v>
              </c:pt>
              <c:pt idx="123">
                <c:v>0.64746999999999999</c:v>
              </c:pt>
              <c:pt idx="124">
                <c:v>0.64724000000000004</c:v>
              </c:pt>
              <c:pt idx="125">
                <c:v>0.64702000000000004</c:v>
              </c:pt>
              <c:pt idx="126">
                <c:v>0.64681</c:v>
              </c:pt>
              <c:pt idx="127">
                <c:v>0.64661999999999997</c:v>
              </c:pt>
              <c:pt idx="128">
                <c:v>0.64644999999999997</c:v>
              </c:pt>
              <c:pt idx="129">
                <c:v>0.64629999999999999</c:v>
              </c:pt>
              <c:pt idx="130">
                <c:v>0.64615999999999996</c:v>
              </c:pt>
              <c:pt idx="131">
                <c:v>0.64602999999999999</c:v>
              </c:pt>
              <c:pt idx="132">
                <c:v>0.64592000000000005</c:v>
              </c:pt>
              <c:pt idx="133">
                <c:v>0.64583000000000002</c:v>
              </c:pt>
              <c:pt idx="134">
                <c:v>0.64575000000000005</c:v>
              </c:pt>
              <c:pt idx="135">
                <c:v>0.64568999999999999</c:v>
              </c:pt>
              <c:pt idx="136">
                <c:v>0.64563999999999999</c:v>
              </c:pt>
              <c:pt idx="137">
                <c:v>0.64559999999999995</c:v>
              </c:pt>
              <c:pt idx="138">
                <c:v>0.64558000000000004</c:v>
              </c:pt>
              <c:pt idx="139">
                <c:v>0.64556999999999998</c:v>
              </c:pt>
              <c:pt idx="140">
                <c:v>0.64558000000000004</c:v>
              </c:pt>
              <c:pt idx="141">
                <c:v>0.64559999999999995</c:v>
              </c:pt>
              <c:pt idx="142">
                <c:v>0.64563000000000004</c:v>
              </c:pt>
              <c:pt idx="143">
                <c:v>0.64568000000000003</c:v>
              </c:pt>
              <c:pt idx="144">
                <c:v>0.64573999999999998</c:v>
              </c:pt>
              <c:pt idx="145">
                <c:v>0.64581</c:v>
              </c:pt>
              <c:pt idx="146">
                <c:v>0.64590000000000003</c:v>
              </c:pt>
              <c:pt idx="147">
                <c:v>0.64600000000000002</c:v>
              </c:pt>
              <c:pt idx="148">
                <c:v>0.64610999999999996</c:v>
              </c:pt>
              <c:pt idx="149">
                <c:v>0.64622999999999997</c:v>
              </c:pt>
              <c:pt idx="150">
                <c:v>0.64637</c:v>
              </c:pt>
              <c:pt idx="151">
                <c:v>0.64651000000000003</c:v>
              </c:pt>
              <c:pt idx="152">
                <c:v>0.64666999999999997</c:v>
              </c:pt>
              <c:pt idx="153">
                <c:v>0.64685000000000004</c:v>
              </c:pt>
              <c:pt idx="154">
                <c:v>0.64702999999999999</c:v>
              </c:pt>
              <c:pt idx="155">
                <c:v>0.64722000000000002</c:v>
              </c:pt>
              <c:pt idx="156">
                <c:v>0.64742999999999995</c:v>
              </c:pt>
              <c:pt idx="157">
                <c:v>0.64764999999999995</c:v>
              </c:pt>
              <c:pt idx="158">
                <c:v>0.64788000000000001</c:v>
              </c:pt>
              <c:pt idx="159">
                <c:v>0.64812000000000003</c:v>
              </c:pt>
              <c:pt idx="160">
                <c:v>0.64837</c:v>
              </c:pt>
              <c:pt idx="161">
                <c:v>0.64863000000000004</c:v>
              </c:pt>
              <c:pt idx="162">
                <c:v>0.64890000000000003</c:v>
              </c:pt>
              <c:pt idx="163">
                <c:v>0.64919000000000004</c:v>
              </c:pt>
              <c:pt idx="164">
                <c:v>0.64947999999999995</c:v>
              </c:pt>
              <c:pt idx="165">
                <c:v>0.64978000000000002</c:v>
              </c:pt>
              <c:pt idx="166">
                <c:v>0.65010000000000001</c:v>
              </c:pt>
              <c:pt idx="167">
                <c:v>0.65042</c:v>
              </c:pt>
              <c:pt idx="168">
                <c:v>0.65076000000000001</c:v>
              </c:pt>
              <c:pt idx="169">
                <c:v>0.65110000000000001</c:v>
              </c:pt>
              <c:pt idx="170">
                <c:v>0.65146000000000004</c:v>
              </c:pt>
              <c:pt idx="171">
                <c:v>0.65181999999999995</c:v>
              </c:pt>
              <c:pt idx="172">
                <c:v>0.6522</c:v>
              </c:pt>
              <c:pt idx="173">
                <c:v>0.65258000000000005</c:v>
              </c:pt>
              <c:pt idx="174">
                <c:v>0.65298</c:v>
              </c:pt>
              <c:pt idx="175">
                <c:v>0.65337999999999996</c:v>
              </c:pt>
              <c:pt idx="176">
                <c:v>0.65378999999999998</c:v>
              </c:pt>
              <c:pt idx="177">
                <c:v>0.65422000000000002</c:v>
              </c:pt>
              <c:pt idx="178">
                <c:v>0.65464999999999995</c:v>
              </c:pt>
              <c:pt idx="179">
                <c:v>0.65508999999999995</c:v>
              </c:pt>
              <c:pt idx="180">
                <c:v>0.65554000000000001</c:v>
              </c:pt>
              <c:pt idx="181">
                <c:v>0.65598999999999996</c:v>
              </c:pt>
              <c:pt idx="182">
                <c:v>0.65646000000000004</c:v>
              </c:pt>
              <c:pt idx="183">
                <c:v>0.65693999999999997</c:v>
              </c:pt>
              <c:pt idx="184">
                <c:v>0.65742</c:v>
              </c:pt>
              <c:pt idx="185">
                <c:v>0.65791999999999995</c:v>
              </c:pt>
              <c:pt idx="186">
                <c:v>0.65842000000000001</c:v>
              </c:pt>
              <c:pt idx="187">
                <c:v>0.65893000000000002</c:v>
              </c:pt>
              <c:pt idx="188">
                <c:v>0.65944999999999998</c:v>
              </c:pt>
              <c:pt idx="189">
                <c:v>0.65998000000000001</c:v>
              </c:pt>
              <c:pt idx="190">
                <c:v>0.66051000000000004</c:v>
              </c:pt>
              <c:pt idx="191">
                <c:v>0.66105999999999998</c:v>
              </c:pt>
              <c:pt idx="192">
                <c:v>0.66161000000000003</c:v>
              </c:pt>
              <c:pt idx="193">
                <c:v>0.66217000000000004</c:v>
              </c:pt>
              <c:pt idx="194">
                <c:v>0.66274</c:v>
              </c:pt>
              <c:pt idx="195">
                <c:v>0.66332000000000002</c:v>
              </c:pt>
              <c:pt idx="196">
                <c:v>0.66390000000000005</c:v>
              </c:pt>
              <c:pt idx="197">
                <c:v>0.66449000000000003</c:v>
              </c:pt>
              <c:pt idx="198">
                <c:v>0.66508999999999996</c:v>
              </c:pt>
              <c:pt idx="199">
                <c:v>0.66569999999999996</c:v>
              </c:pt>
              <c:pt idx="200">
                <c:v>0.66632000000000002</c:v>
              </c:pt>
              <c:pt idx="201">
                <c:v>0.66693999999999998</c:v>
              </c:pt>
              <c:pt idx="202">
                <c:v>0.66757</c:v>
              </c:pt>
              <c:pt idx="203">
                <c:v>0.66820999999999997</c:v>
              </c:pt>
              <c:pt idx="204">
                <c:v>0.66886000000000001</c:v>
              </c:pt>
              <c:pt idx="205">
                <c:v>0.66951000000000005</c:v>
              </c:pt>
              <c:pt idx="206">
                <c:v>0.67017000000000004</c:v>
              </c:pt>
              <c:pt idx="207">
                <c:v>0.67083999999999999</c:v>
              </c:pt>
              <c:pt idx="208">
                <c:v>0.67151000000000005</c:v>
              </c:pt>
              <c:pt idx="209">
                <c:v>0.67220000000000002</c:v>
              </c:pt>
              <c:pt idx="210">
                <c:v>0.67288999999999999</c:v>
              </c:pt>
              <c:pt idx="211">
                <c:v>0.67359000000000002</c:v>
              </c:pt>
              <c:pt idx="212">
                <c:v>0.67428999999999994</c:v>
              </c:pt>
              <c:pt idx="213">
                <c:v>0.67500000000000004</c:v>
              </c:pt>
              <c:pt idx="214">
                <c:v>0.67571999999999999</c:v>
              </c:pt>
              <c:pt idx="215">
                <c:v>0.67644000000000004</c:v>
              </c:pt>
              <c:pt idx="216">
                <c:v>0.67718</c:v>
              </c:pt>
              <c:pt idx="217">
                <c:v>0.67791999999999997</c:v>
              </c:pt>
              <c:pt idx="218">
                <c:v>0.67866000000000004</c:v>
              </c:pt>
              <c:pt idx="219">
                <c:v>0.67942000000000002</c:v>
              </c:pt>
              <c:pt idx="220">
                <c:v>0.68017000000000005</c:v>
              </c:pt>
              <c:pt idx="221">
                <c:v>0.68093999999999999</c:v>
              </c:pt>
              <c:pt idx="222">
                <c:v>0.68171000000000004</c:v>
              </c:pt>
              <c:pt idx="223">
                <c:v>0.68249000000000004</c:v>
              </c:pt>
              <c:pt idx="224">
                <c:v>0.68328</c:v>
              </c:pt>
              <c:pt idx="225">
                <c:v>0.68406999999999996</c:v>
              </c:pt>
              <c:pt idx="226">
                <c:v>0.68486999999999998</c:v>
              </c:pt>
              <c:pt idx="227">
                <c:v>0.68567999999999996</c:v>
              </c:pt>
              <c:pt idx="228">
                <c:v>0.68649000000000004</c:v>
              </c:pt>
              <c:pt idx="229">
                <c:v>0.68730999999999998</c:v>
              </c:pt>
              <c:pt idx="230">
                <c:v>0.68813000000000002</c:v>
              </c:pt>
              <c:pt idx="231">
                <c:v>0.68896000000000002</c:v>
              </c:pt>
              <c:pt idx="232">
                <c:v>0.68979999999999997</c:v>
              </c:pt>
              <c:pt idx="233">
                <c:v>0.69064999999999999</c:v>
              </c:pt>
              <c:pt idx="234">
                <c:v>0.6915</c:v>
              </c:pt>
              <c:pt idx="235">
                <c:v>0.69235000000000002</c:v>
              </c:pt>
              <c:pt idx="236">
                <c:v>0.69320999999999999</c:v>
              </c:pt>
              <c:pt idx="237">
                <c:v>0.69408000000000003</c:v>
              </c:pt>
              <c:pt idx="238">
                <c:v>0.69496000000000002</c:v>
              </c:pt>
              <c:pt idx="239">
                <c:v>0.69584000000000001</c:v>
              </c:pt>
              <c:pt idx="240">
                <c:v>0.69672999999999996</c:v>
              </c:pt>
              <c:pt idx="241">
                <c:v>0.69762000000000002</c:v>
              </c:pt>
              <c:pt idx="242">
                <c:v>0.69852000000000003</c:v>
              </c:pt>
              <c:pt idx="243">
                <c:v>0.69942000000000004</c:v>
              </c:pt>
              <c:pt idx="244">
                <c:v>0.70033000000000001</c:v>
              </c:pt>
              <c:pt idx="245">
                <c:v>0.70125000000000004</c:v>
              </c:pt>
              <c:pt idx="246">
                <c:v>0.70216999999999996</c:v>
              </c:pt>
              <c:pt idx="247">
                <c:v>0.70309999999999995</c:v>
              </c:pt>
              <c:pt idx="248">
                <c:v>0.70403000000000004</c:v>
              </c:pt>
              <c:pt idx="249">
                <c:v>0.70496999999999999</c:v>
              </c:pt>
              <c:pt idx="250">
                <c:v>0.70591999999999999</c:v>
              </c:pt>
              <c:pt idx="251">
                <c:v>0.70687</c:v>
              </c:pt>
              <c:pt idx="252">
                <c:v>0.70782999999999996</c:v>
              </c:pt>
              <c:pt idx="253">
                <c:v>0.70879000000000003</c:v>
              </c:pt>
              <c:pt idx="254">
                <c:v>0.70975999999999995</c:v>
              </c:pt>
              <c:pt idx="255">
                <c:v>0.71072999999999997</c:v>
              </c:pt>
              <c:pt idx="256">
                <c:v>0.71170999999999995</c:v>
              </c:pt>
              <c:pt idx="257">
                <c:v>0.7127</c:v>
              </c:pt>
              <c:pt idx="258">
                <c:v>0.71369000000000005</c:v>
              </c:pt>
              <c:pt idx="259">
                <c:v>0.71469000000000005</c:v>
              </c:pt>
              <c:pt idx="260">
                <c:v>0.71569000000000005</c:v>
              </c:pt>
            </c:numLit>
          </c:yVal>
          <c:smooth val="0"/>
          <c:extLst>
            <c:ext xmlns:c16="http://schemas.microsoft.com/office/drawing/2014/chart" uri="{C3380CC4-5D6E-409C-BE32-E72D297353CC}">
              <c16:uniqueId val="{00000003-9C6A-4F04-92A9-9C5359755127}"/>
            </c:ext>
          </c:extLst>
        </c:ser>
        <c:ser>
          <c:idx val="4"/>
          <c:order val="4"/>
          <c:tx>
            <c:v>m = 3</c:v>
          </c:tx>
          <c:spPr>
            <a:ln w="25400" cap="rnd">
              <a:solidFill>
                <a:srgbClr val="FF3F8B"/>
              </a:solidFill>
              <a:prstDash val="dash"/>
              <a:round/>
            </a:ln>
          </c:spPr>
          <c:marker>
            <c:symbol val="none"/>
          </c:marker>
          <c:xVal>
            <c:numLit>
              <c:formatCode>General</c:formatCode>
              <c:ptCount val="261"/>
              <c:pt idx="0">
                <c:v>1.2760100000000001</c:v>
              </c:pt>
              <c:pt idx="1">
                <c:v>1.2826500000000001</c:v>
              </c:pt>
              <c:pt idx="2">
                <c:v>1.28928</c:v>
              </c:pt>
              <c:pt idx="3">
                <c:v>1.2959099999999999</c:v>
              </c:pt>
              <c:pt idx="4">
                <c:v>1.30254</c:v>
              </c:pt>
              <c:pt idx="5">
                <c:v>1.3091699999999999</c:v>
              </c:pt>
              <c:pt idx="6">
                <c:v>1.3158000000000001</c:v>
              </c:pt>
              <c:pt idx="7">
                <c:v>1.32243</c:v>
              </c:pt>
              <c:pt idx="8">
                <c:v>1.3290599999999999</c:v>
              </c:pt>
              <c:pt idx="9">
                <c:v>1.33569</c:v>
              </c:pt>
              <c:pt idx="10">
                <c:v>1.34232</c:v>
              </c:pt>
              <c:pt idx="11">
                <c:v>1.3489500000000001</c:v>
              </c:pt>
              <c:pt idx="12">
                <c:v>1.35558</c:v>
              </c:pt>
              <c:pt idx="13">
                <c:v>1.3622099999999999</c:v>
              </c:pt>
              <c:pt idx="14">
                <c:v>1.3688400000000001</c:v>
              </c:pt>
              <c:pt idx="15">
                <c:v>1.37548</c:v>
              </c:pt>
              <c:pt idx="16">
                <c:v>1.3821099999999999</c:v>
              </c:pt>
              <c:pt idx="17">
                <c:v>1.3887400000000001</c:v>
              </c:pt>
              <c:pt idx="18">
                <c:v>1.39537</c:v>
              </c:pt>
              <c:pt idx="19">
                <c:v>1.4019999999999999</c:v>
              </c:pt>
              <c:pt idx="20">
                <c:v>1.40863</c:v>
              </c:pt>
              <c:pt idx="21">
                <c:v>1.41526</c:v>
              </c:pt>
              <c:pt idx="22">
                <c:v>1.4218900000000001</c:v>
              </c:pt>
              <c:pt idx="23">
                <c:v>1.42852</c:v>
              </c:pt>
              <c:pt idx="24">
                <c:v>1.4351499999999999</c:v>
              </c:pt>
              <c:pt idx="25">
                <c:v>1.4417800000000001</c:v>
              </c:pt>
              <c:pt idx="26">
                <c:v>1.44841</c:v>
              </c:pt>
              <c:pt idx="27">
                <c:v>1.4550399999999999</c:v>
              </c:pt>
              <c:pt idx="28">
                <c:v>1.46167</c:v>
              </c:pt>
              <c:pt idx="29">
                <c:v>1.46831</c:v>
              </c:pt>
              <c:pt idx="30">
                <c:v>1.4749399999999999</c:v>
              </c:pt>
              <c:pt idx="31">
                <c:v>1.4815700000000001</c:v>
              </c:pt>
              <c:pt idx="32">
                <c:v>1.4882</c:v>
              </c:pt>
              <c:pt idx="33">
                <c:v>1.4948300000000001</c:v>
              </c:pt>
              <c:pt idx="34">
                <c:v>1.50146</c:v>
              </c:pt>
              <c:pt idx="35">
                <c:v>1.5080899999999999</c:v>
              </c:pt>
              <c:pt idx="36">
                <c:v>1.5147200000000001</c:v>
              </c:pt>
              <c:pt idx="37">
                <c:v>1.52135</c:v>
              </c:pt>
              <c:pt idx="38">
                <c:v>1.5279799999999999</c:v>
              </c:pt>
              <c:pt idx="39">
                <c:v>1.53461</c:v>
              </c:pt>
              <c:pt idx="40">
                <c:v>1.5412399999999999</c:v>
              </c:pt>
              <c:pt idx="41">
                <c:v>1.5478700000000001</c:v>
              </c:pt>
              <c:pt idx="42">
                <c:v>1.5545</c:v>
              </c:pt>
              <c:pt idx="43">
                <c:v>1.56114</c:v>
              </c:pt>
              <c:pt idx="44">
                <c:v>1.5677700000000001</c:v>
              </c:pt>
              <c:pt idx="45">
                <c:v>1.5744</c:v>
              </c:pt>
              <c:pt idx="46">
                <c:v>1.5810299999999999</c:v>
              </c:pt>
              <c:pt idx="47">
                <c:v>1.5876600000000001</c:v>
              </c:pt>
              <c:pt idx="48">
                <c:v>1.59429</c:v>
              </c:pt>
              <c:pt idx="49">
                <c:v>1.6009199999999999</c:v>
              </c:pt>
              <c:pt idx="50">
                <c:v>1.60755</c:v>
              </c:pt>
              <c:pt idx="51">
                <c:v>1.6141799999999999</c:v>
              </c:pt>
              <c:pt idx="52">
                <c:v>1.6208100000000001</c:v>
              </c:pt>
              <c:pt idx="53">
                <c:v>1.62744</c:v>
              </c:pt>
              <c:pt idx="54">
                <c:v>1.6340699999999999</c:v>
              </c:pt>
              <c:pt idx="55">
                <c:v>1.6407</c:v>
              </c:pt>
              <c:pt idx="56">
                <c:v>1.64733</c:v>
              </c:pt>
              <c:pt idx="57">
                <c:v>1.6539699999999999</c:v>
              </c:pt>
              <c:pt idx="58">
                <c:v>1.6606000000000001</c:v>
              </c:pt>
              <c:pt idx="59">
                <c:v>1.66723</c:v>
              </c:pt>
              <c:pt idx="60">
                <c:v>1.6738599999999999</c:v>
              </c:pt>
              <c:pt idx="61">
                <c:v>1.68049</c:v>
              </c:pt>
              <c:pt idx="62">
                <c:v>1.68712</c:v>
              </c:pt>
              <c:pt idx="63">
                <c:v>1.6937500000000001</c:v>
              </c:pt>
              <c:pt idx="64">
                <c:v>1.70038</c:v>
              </c:pt>
              <c:pt idx="65">
                <c:v>1.7070099999999999</c:v>
              </c:pt>
              <c:pt idx="66">
                <c:v>1.7136400000000001</c:v>
              </c:pt>
              <c:pt idx="67">
                <c:v>1.72027</c:v>
              </c:pt>
              <c:pt idx="68">
                <c:v>1.7269000000000001</c:v>
              </c:pt>
              <c:pt idx="69">
                <c:v>1.73353</c:v>
              </c:pt>
              <c:pt idx="70">
                <c:v>1.7401599999999999</c:v>
              </c:pt>
              <c:pt idx="71">
                <c:v>1.7467999999999999</c:v>
              </c:pt>
              <c:pt idx="72">
                <c:v>1.75343</c:v>
              </c:pt>
              <c:pt idx="73">
                <c:v>1.76006</c:v>
              </c:pt>
              <c:pt idx="74">
                <c:v>1.7666900000000001</c:v>
              </c:pt>
              <c:pt idx="75">
                <c:v>1.77332</c:v>
              </c:pt>
              <c:pt idx="76">
                <c:v>1.7799499999999999</c:v>
              </c:pt>
              <c:pt idx="77">
                <c:v>1.7865800000000001</c:v>
              </c:pt>
              <c:pt idx="78">
                <c:v>1.79321</c:v>
              </c:pt>
              <c:pt idx="79">
                <c:v>1.7998400000000001</c:v>
              </c:pt>
              <c:pt idx="80">
                <c:v>1.80647</c:v>
              </c:pt>
              <c:pt idx="81">
                <c:v>1.8130999999999999</c:v>
              </c:pt>
              <c:pt idx="82">
                <c:v>1.8197300000000001</c:v>
              </c:pt>
              <c:pt idx="83">
                <c:v>1.82636</c:v>
              </c:pt>
              <c:pt idx="84">
                <c:v>1.8329899999999999</c:v>
              </c:pt>
              <c:pt idx="85">
                <c:v>1.8396300000000001</c:v>
              </c:pt>
              <c:pt idx="86">
                <c:v>1.84626</c:v>
              </c:pt>
              <c:pt idx="87">
                <c:v>1.8528899999999999</c:v>
              </c:pt>
              <c:pt idx="88">
                <c:v>1.8595200000000001</c:v>
              </c:pt>
              <c:pt idx="89">
                <c:v>1.86615</c:v>
              </c:pt>
              <c:pt idx="90">
                <c:v>1.8727799999999999</c:v>
              </c:pt>
              <c:pt idx="91">
                <c:v>1.87941</c:v>
              </c:pt>
              <c:pt idx="92">
                <c:v>1.8860399999999999</c:v>
              </c:pt>
              <c:pt idx="93">
                <c:v>1.8926700000000001</c:v>
              </c:pt>
              <c:pt idx="94">
                <c:v>1.8993</c:v>
              </c:pt>
              <c:pt idx="95">
                <c:v>1.9059299999999999</c:v>
              </c:pt>
              <c:pt idx="96">
                <c:v>1.91256</c:v>
              </c:pt>
              <c:pt idx="97">
                <c:v>1.91919</c:v>
              </c:pt>
              <c:pt idx="98">
                <c:v>1.9258200000000001</c:v>
              </c:pt>
              <c:pt idx="99">
                <c:v>1.9324600000000001</c:v>
              </c:pt>
              <c:pt idx="100">
                <c:v>1.93909</c:v>
              </c:pt>
              <c:pt idx="101">
                <c:v>1.9457199999999999</c:v>
              </c:pt>
              <c:pt idx="102">
                <c:v>1.95235</c:v>
              </c:pt>
              <c:pt idx="103">
                <c:v>1.9589799999999999</c:v>
              </c:pt>
              <c:pt idx="104">
                <c:v>1.9656100000000001</c:v>
              </c:pt>
              <c:pt idx="105">
                <c:v>1.97224</c:v>
              </c:pt>
              <c:pt idx="106">
                <c:v>1.9788699999999999</c:v>
              </c:pt>
              <c:pt idx="107">
                <c:v>1.9855</c:v>
              </c:pt>
              <c:pt idx="108">
                <c:v>1.99213</c:v>
              </c:pt>
              <c:pt idx="109">
                <c:v>1.9987600000000001</c:v>
              </c:pt>
              <c:pt idx="110">
                <c:v>2.0053899999999998</c:v>
              </c:pt>
              <c:pt idx="111">
                <c:v>2.0120200000000001</c:v>
              </c:pt>
              <c:pt idx="112">
                <c:v>2.0186500000000001</c:v>
              </c:pt>
              <c:pt idx="113">
                <c:v>2.02529</c:v>
              </c:pt>
              <c:pt idx="114">
                <c:v>2.0319199999999999</c:v>
              </c:pt>
              <c:pt idx="115">
                <c:v>2.0385499999999999</c:v>
              </c:pt>
              <c:pt idx="116">
                <c:v>2.0451800000000002</c:v>
              </c:pt>
              <c:pt idx="117">
                <c:v>2.0518100000000001</c:v>
              </c:pt>
              <c:pt idx="118">
                <c:v>2.05844</c:v>
              </c:pt>
              <c:pt idx="119">
                <c:v>2.06507</c:v>
              </c:pt>
              <c:pt idx="120">
                <c:v>2.0716999999999999</c:v>
              </c:pt>
              <c:pt idx="121">
                <c:v>2.0783299999999998</c:v>
              </c:pt>
              <c:pt idx="122">
                <c:v>2.0849600000000001</c:v>
              </c:pt>
              <c:pt idx="123">
                <c:v>2.0915900000000001</c:v>
              </c:pt>
              <c:pt idx="124">
                <c:v>2.09822</c:v>
              </c:pt>
              <c:pt idx="125">
                <c:v>2.1048499999999999</c:v>
              </c:pt>
              <c:pt idx="126">
                <c:v>2.1114799999999998</c:v>
              </c:pt>
              <c:pt idx="127">
                <c:v>2.1181199999999998</c:v>
              </c:pt>
              <c:pt idx="128">
                <c:v>2.1247500000000001</c:v>
              </c:pt>
              <c:pt idx="129">
                <c:v>2.1313800000000001</c:v>
              </c:pt>
              <c:pt idx="130">
                <c:v>2.13801</c:v>
              </c:pt>
              <c:pt idx="131">
                <c:v>2.1446399999999999</c:v>
              </c:pt>
              <c:pt idx="132">
                <c:v>2.1512699999999998</c:v>
              </c:pt>
              <c:pt idx="133">
                <c:v>2.1579000000000002</c:v>
              </c:pt>
              <c:pt idx="134">
                <c:v>2.1645300000000001</c:v>
              </c:pt>
              <c:pt idx="135">
                <c:v>2.17116</c:v>
              </c:pt>
              <c:pt idx="136">
                <c:v>2.1777899999999999</c:v>
              </c:pt>
              <c:pt idx="137">
                <c:v>2.1844199999999998</c:v>
              </c:pt>
              <c:pt idx="138">
                <c:v>2.1910500000000002</c:v>
              </c:pt>
              <c:pt idx="139">
                <c:v>2.1976800000000001</c:v>
              </c:pt>
              <c:pt idx="140">
                <c:v>2.20431</c:v>
              </c:pt>
              <c:pt idx="141">
                <c:v>2.21095</c:v>
              </c:pt>
              <c:pt idx="142">
                <c:v>2.2175799999999999</c:v>
              </c:pt>
              <c:pt idx="143">
                <c:v>2.2242099999999998</c:v>
              </c:pt>
              <c:pt idx="144">
                <c:v>2.2308400000000002</c:v>
              </c:pt>
              <c:pt idx="145">
                <c:v>2.2374700000000001</c:v>
              </c:pt>
              <c:pt idx="146">
                <c:v>2.2441</c:v>
              </c:pt>
              <c:pt idx="147">
                <c:v>2.2507299999999999</c:v>
              </c:pt>
              <c:pt idx="148">
                <c:v>2.2573599999999998</c:v>
              </c:pt>
              <c:pt idx="149">
                <c:v>2.2639900000000002</c:v>
              </c:pt>
              <c:pt idx="150">
                <c:v>2.2706200000000001</c:v>
              </c:pt>
              <c:pt idx="151">
                <c:v>2.27725</c:v>
              </c:pt>
              <c:pt idx="152">
                <c:v>2.2838799999999999</c:v>
              </c:pt>
              <c:pt idx="153">
                <c:v>2.2905099999999998</c:v>
              </c:pt>
              <c:pt idx="154">
                <c:v>2.2971400000000002</c:v>
              </c:pt>
              <c:pt idx="155">
                <c:v>2.3037800000000002</c:v>
              </c:pt>
              <c:pt idx="156">
                <c:v>2.3104100000000001</c:v>
              </c:pt>
              <c:pt idx="157">
                <c:v>2.31704</c:v>
              </c:pt>
              <c:pt idx="158">
                <c:v>2.3236699999999999</c:v>
              </c:pt>
              <c:pt idx="159">
                <c:v>2.3302999999999998</c:v>
              </c:pt>
              <c:pt idx="160">
                <c:v>2.3369300000000002</c:v>
              </c:pt>
              <c:pt idx="161">
                <c:v>2.3435600000000001</c:v>
              </c:pt>
              <c:pt idx="162">
                <c:v>2.35019</c:v>
              </c:pt>
              <c:pt idx="163">
                <c:v>2.3568199999999999</c:v>
              </c:pt>
              <c:pt idx="164">
                <c:v>2.3634499999999998</c:v>
              </c:pt>
              <c:pt idx="165">
                <c:v>2.3700800000000002</c:v>
              </c:pt>
              <c:pt idx="166">
                <c:v>2.3767100000000001</c:v>
              </c:pt>
              <c:pt idx="167">
                <c:v>2.38334</c:v>
              </c:pt>
              <c:pt idx="168">
                <c:v>2.3899699999999999</c:v>
              </c:pt>
              <c:pt idx="169">
                <c:v>2.3966099999999999</c:v>
              </c:pt>
              <c:pt idx="170">
                <c:v>2.4032399999999998</c:v>
              </c:pt>
              <c:pt idx="171">
                <c:v>2.4098700000000002</c:v>
              </c:pt>
              <c:pt idx="172">
                <c:v>2.4165000000000001</c:v>
              </c:pt>
              <c:pt idx="173">
                <c:v>2.42313</c:v>
              </c:pt>
              <c:pt idx="174">
                <c:v>2.4297599999999999</c:v>
              </c:pt>
              <c:pt idx="175">
                <c:v>2.4363899999999998</c:v>
              </c:pt>
              <c:pt idx="176">
                <c:v>2.4430200000000002</c:v>
              </c:pt>
              <c:pt idx="177">
                <c:v>2.4496500000000001</c:v>
              </c:pt>
              <c:pt idx="178">
                <c:v>2.45628</c:v>
              </c:pt>
              <c:pt idx="179">
                <c:v>2.4629099999999999</c:v>
              </c:pt>
              <c:pt idx="180">
                <c:v>2.4695399999999998</c:v>
              </c:pt>
              <c:pt idx="181">
                <c:v>2.4761700000000002</c:v>
              </c:pt>
              <c:pt idx="182">
                <c:v>2.4828000000000001</c:v>
              </c:pt>
              <c:pt idx="183">
                <c:v>2.4894400000000001</c:v>
              </c:pt>
              <c:pt idx="184">
                <c:v>2.49607</c:v>
              </c:pt>
              <c:pt idx="185">
                <c:v>2.5026999999999999</c:v>
              </c:pt>
              <c:pt idx="186">
                <c:v>2.5093299999999998</c:v>
              </c:pt>
              <c:pt idx="187">
                <c:v>2.5159600000000002</c:v>
              </c:pt>
              <c:pt idx="188">
                <c:v>2.5225900000000001</c:v>
              </c:pt>
              <c:pt idx="189">
                <c:v>2.52922</c:v>
              </c:pt>
              <c:pt idx="190">
                <c:v>2.5358499999999999</c:v>
              </c:pt>
              <c:pt idx="191">
                <c:v>2.5424799999999999</c:v>
              </c:pt>
              <c:pt idx="192">
                <c:v>2.5491100000000002</c:v>
              </c:pt>
              <c:pt idx="193">
                <c:v>2.5557400000000001</c:v>
              </c:pt>
              <c:pt idx="194">
                <c:v>2.56237</c:v>
              </c:pt>
              <c:pt idx="195">
                <c:v>2.569</c:v>
              </c:pt>
              <c:pt idx="196">
                <c:v>2.5756299999999999</c:v>
              </c:pt>
              <c:pt idx="197">
                <c:v>2.5822699999999998</c:v>
              </c:pt>
              <c:pt idx="198">
                <c:v>2.5889000000000002</c:v>
              </c:pt>
              <c:pt idx="199">
                <c:v>2.5955300000000001</c:v>
              </c:pt>
              <c:pt idx="200">
                <c:v>2.60216</c:v>
              </c:pt>
              <c:pt idx="201">
                <c:v>2.6087899999999999</c:v>
              </c:pt>
              <c:pt idx="202">
                <c:v>2.6154199999999999</c:v>
              </c:pt>
              <c:pt idx="203">
                <c:v>2.6220500000000002</c:v>
              </c:pt>
              <c:pt idx="204">
                <c:v>2.6286800000000001</c:v>
              </c:pt>
              <c:pt idx="205">
                <c:v>2.63531</c:v>
              </c:pt>
              <c:pt idx="206">
                <c:v>2.64194</c:v>
              </c:pt>
              <c:pt idx="207">
                <c:v>2.6485699999999999</c:v>
              </c:pt>
              <c:pt idx="208">
                <c:v>2.6551999999999998</c:v>
              </c:pt>
              <c:pt idx="209">
                <c:v>2.6618300000000001</c:v>
              </c:pt>
              <c:pt idx="210">
                <c:v>2.6684600000000001</c:v>
              </c:pt>
              <c:pt idx="211">
                <c:v>2.6751</c:v>
              </c:pt>
              <c:pt idx="212">
                <c:v>2.6817299999999999</c:v>
              </c:pt>
              <c:pt idx="213">
                <c:v>2.6883599999999999</c:v>
              </c:pt>
              <c:pt idx="214">
                <c:v>2.6949900000000002</c:v>
              </c:pt>
              <c:pt idx="215">
                <c:v>2.7016200000000001</c:v>
              </c:pt>
              <c:pt idx="216">
                <c:v>2.70825</c:v>
              </c:pt>
              <c:pt idx="217">
                <c:v>2.71488</c:v>
              </c:pt>
              <c:pt idx="218">
                <c:v>2.7215099999999999</c:v>
              </c:pt>
              <c:pt idx="219">
                <c:v>2.7281399999999998</c:v>
              </c:pt>
              <c:pt idx="220">
                <c:v>2.7347700000000001</c:v>
              </c:pt>
              <c:pt idx="221">
                <c:v>2.7414000000000001</c:v>
              </c:pt>
              <c:pt idx="222">
                <c:v>2.74803</c:v>
              </c:pt>
              <c:pt idx="223">
                <c:v>2.7546599999999999</c:v>
              </c:pt>
              <c:pt idx="224">
                <c:v>2.7612899999999998</c:v>
              </c:pt>
              <c:pt idx="225">
                <c:v>2.7679299999999998</c:v>
              </c:pt>
              <c:pt idx="226">
                <c:v>2.7745600000000001</c:v>
              </c:pt>
              <c:pt idx="227">
                <c:v>2.7811900000000001</c:v>
              </c:pt>
              <c:pt idx="228">
                <c:v>2.78782</c:v>
              </c:pt>
              <c:pt idx="229">
                <c:v>2.7944499999999999</c:v>
              </c:pt>
              <c:pt idx="230">
                <c:v>2.8010799999999998</c:v>
              </c:pt>
              <c:pt idx="231">
                <c:v>2.8077100000000002</c:v>
              </c:pt>
              <c:pt idx="232">
                <c:v>2.8143400000000001</c:v>
              </c:pt>
              <c:pt idx="233">
                <c:v>2.82097</c:v>
              </c:pt>
              <c:pt idx="234">
                <c:v>2.8275999999999999</c:v>
              </c:pt>
              <c:pt idx="235">
                <c:v>2.8342299999999998</c:v>
              </c:pt>
              <c:pt idx="236">
                <c:v>2.8408600000000002</c:v>
              </c:pt>
              <c:pt idx="237">
                <c:v>2.8474900000000001</c:v>
              </c:pt>
              <c:pt idx="238">
                <c:v>2.85412</c:v>
              </c:pt>
              <c:pt idx="239">
                <c:v>2.86076</c:v>
              </c:pt>
              <c:pt idx="240">
                <c:v>2.8673899999999999</c:v>
              </c:pt>
              <c:pt idx="241">
                <c:v>2.8740199999999998</c:v>
              </c:pt>
              <c:pt idx="242">
                <c:v>2.8806500000000002</c:v>
              </c:pt>
              <c:pt idx="243">
                <c:v>2.8872800000000001</c:v>
              </c:pt>
              <c:pt idx="244">
                <c:v>2.89391</c:v>
              </c:pt>
              <c:pt idx="245">
                <c:v>2.9005399999999999</c:v>
              </c:pt>
              <c:pt idx="246">
                <c:v>2.9071699999999998</c:v>
              </c:pt>
              <c:pt idx="247">
                <c:v>2.9138000000000002</c:v>
              </c:pt>
              <c:pt idx="248">
                <c:v>2.9204300000000001</c:v>
              </c:pt>
              <c:pt idx="249">
                <c:v>2.92706</c:v>
              </c:pt>
              <c:pt idx="250">
                <c:v>2.9336899999999999</c:v>
              </c:pt>
              <c:pt idx="251">
                <c:v>2.9403199999999998</c:v>
              </c:pt>
              <c:pt idx="252">
                <c:v>2.9469500000000002</c:v>
              </c:pt>
              <c:pt idx="253">
                <c:v>2.9535900000000002</c:v>
              </c:pt>
              <c:pt idx="254">
                <c:v>2.9602200000000001</c:v>
              </c:pt>
              <c:pt idx="255">
                <c:v>2.96685</c:v>
              </c:pt>
              <c:pt idx="256">
                <c:v>2.9734799999999999</c:v>
              </c:pt>
              <c:pt idx="257">
                <c:v>2.9801099999999998</c:v>
              </c:pt>
              <c:pt idx="258">
                <c:v>2.9867400000000002</c:v>
              </c:pt>
              <c:pt idx="259">
                <c:v>2.9933700000000001</c:v>
              </c:pt>
              <c:pt idx="260">
                <c:v>3</c:v>
              </c:pt>
            </c:numLit>
          </c:xVal>
          <c:yVal>
            <c:numLit>
              <c:formatCode>General</c:formatCode>
              <c:ptCount val="261"/>
              <c:pt idx="0">
                <c:v>1.02</c:v>
              </c:pt>
              <c:pt idx="1">
                <c:v>1.01444</c:v>
              </c:pt>
              <c:pt idx="2">
                <c:v>1.0089600000000001</c:v>
              </c:pt>
              <c:pt idx="3">
                <c:v>1.0035700000000001</c:v>
              </c:pt>
              <c:pt idx="4">
                <c:v>0.99826999999999999</c:v>
              </c:pt>
              <c:pt idx="5">
                <c:v>0.99304999999999999</c:v>
              </c:pt>
              <c:pt idx="6">
                <c:v>0.98792000000000002</c:v>
              </c:pt>
              <c:pt idx="7">
                <c:v>0.98285999999999996</c:v>
              </c:pt>
              <c:pt idx="8">
                <c:v>0.97789000000000004</c:v>
              </c:pt>
              <c:pt idx="9">
                <c:v>0.97299000000000002</c:v>
              </c:pt>
              <c:pt idx="10">
                <c:v>0.96816999999999998</c:v>
              </c:pt>
              <c:pt idx="11">
                <c:v>0.96343000000000001</c:v>
              </c:pt>
              <c:pt idx="12">
                <c:v>0.95875999999999995</c:v>
              </c:pt>
              <c:pt idx="13">
                <c:v>0.95415000000000005</c:v>
              </c:pt>
              <c:pt idx="14">
                <c:v>0.94962999999999997</c:v>
              </c:pt>
              <c:pt idx="15">
                <c:v>0.94516</c:v>
              </c:pt>
              <c:pt idx="16">
                <c:v>0.94077</c:v>
              </c:pt>
              <c:pt idx="17">
                <c:v>0.93645</c:v>
              </c:pt>
              <c:pt idx="18">
                <c:v>0.93218999999999996</c:v>
              </c:pt>
              <c:pt idx="19">
                <c:v>0.92798999999999998</c:v>
              </c:pt>
              <c:pt idx="20">
                <c:v>0.92386000000000001</c:v>
              </c:pt>
              <c:pt idx="21">
                <c:v>0.91979</c:v>
              </c:pt>
              <c:pt idx="22">
                <c:v>0.91578000000000004</c:v>
              </c:pt>
              <c:pt idx="23">
                <c:v>0.91183000000000003</c:v>
              </c:pt>
              <c:pt idx="24">
                <c:v>0.90793000000000001</c:v>
              </c:pt>
              <c:pt idx="25">
                <c:v>0.90410000000000001</c:v>
              </c:pt>
              <c:pt idx="26">
                <c:v>0.90032000000000001</c:v>
              </c:pt>
              <c:pt idx="27">
                <c:v>0.89659999999999995</c:v>
              </c:pt>
              <c:pt idx="28">
                <c:v>0.89293</c:v>
              </c:pt>
              <c:pt idx="29">
                <c:v>0.88931000000000004</c:v>
              </c:pt>
              <c:pt idx="30">
                <c:v>0.88575000000000004</c:v>
              </c:pt>
              <c:pt idx="31">
                <c:v>0.88224000000000002</c:v>
              </c:pt>
              <c:pt idx="32">
                <c:v>0.87878000000000001</c:v>
              </c:pt>
              <c:pt idx="33">
                <c:v>0.87536999999999998</c:v>
              </c:pt>
              <c:pt idx="34">
                <c:v>0.87200999999999995</c:v>
              </c:pt>
              <c:pt idx="35">
                <c:v>0.86870000000000003</c:v>
              </c:pt>
              <c:pt idx="36">
                <c:v>0.86543000000000003</c:v>
              </c:pt>
              <c:pt idx="37">
                <c:v>0.86221000000000003</c:v>
              </c:pt>
              <c:pt idx="38">
                <c:v>0.85904000000000003</c:v>
              </c:pt>
              <c:pt idx="39">
                <c:v>0.85590999999999995</c:v>
              </c:pt>
              <c:pt idx="40">
                <c:v>0.85282999999999998</c:v>
              </c:pt>
              <c:pt idx="41">
                <c:v>0.84979000000000005</c:v>
              </c:pt>
              <c:pt idx="42">
                <c:v>0.84679000000000004</c:v>
              </c:pt>
              <c:pt idx="43">
                <c:v>0.84382999999999997</c:v>
              </c:pt>
              <c:pt idx="44">
                <c:v>0.84092</c:v>
              </c:pt>
              <c:pt idx="45">
                <c:v>0.83804999999999996</c:v>
              </c:pt>
              <c:pt idx="46">
                <c:v>0.83521000000000001</c:v>
              </c:pt>
              <c:pt idx="47">
                <c:v>0.83242000000000005</c:v>
              </c:pt>
              <c:pt idx="48">
                <c:v>0.82965999999999995</c:v>
              </c:pt>
              <c:pt idx="49">
                <c:v>0.82694000000000001</c:v>
              </c:pt>
              <c:pt idx="50">
                <c:v>0.82425999999999999</c:v>
              </c:pt>
              <c:pt idx="51">
                <c:v>0.82162000000000002</c:v>
              </c:pt>
              <c:pt idx="52">
                <c:v>0.81901000000000002</c:v>
              </c:pt>
              <c:pt idx="53">
                <c:v>0.81644000000000005</c:v>
              </c:pt>
              <c:pt idx="54">
                <c:v>0.81391000000000002</c:v>
              </c:pt>
              <c:pt idx="55">
                <c:v>0.81140000000000001</c:v>
              </c:pt>
              <c:pt idx="56">
                <c:v>0.80893999999999999</c:v>
              </c:pt>
              <c:pt idx="57">
                <c:v>0.80649999999999999</c:v>
              </c:pt>
              <c:pt idx="58">
                <c:v>0.80410000000000004</c:v>
              </c:pt>
              <c:pt idx="59">
                <c:v>0.80173000000000005</c:v>
              </c:pt>
              <c:pt idx="60">
                <c:v>0.7994</c:v>
              </c:pt>
              <c:pt idx="61">
                <c:v>0.79708999999999997</c:v>
              </c:pt>
              <c:pt idx="62">
                <c:v>0.79481999999999997</c:v>
              </c:pt>
              <c:pt idx="63">
                <c:v>0.79257999999999995</c:v>
              </c:pt>
              <c:pt idx="64">
                <c:v>0.79035999999999995</c:v>
              </c:pt>
              <c:pt idx="65">
                <c:v>0.78817999999999999</c:v>
              </c:pt>
              <c:pt idx="66">
                <c:v>0.78603000000000001</c:v>
              </c:pt>
              <c:pt idx="67">
                <c:v>0.78390000000000004</c:v>
              </c:pt>
              <c:pt idx="68">
                <c:v>0.78180000000000005</c:v>
              </c:pt>
              <c:pt idx="69">
                <c:v>0.77973000000000003</c:v>
              </c:pt>
              <c:pt idx="70">
                <c:v>0.77768999999999999</c:v>
              </c:pt>
              <c:pt idx="71">
                <c:v>0.77568000000000004</c:v>
              </c:pt>
              <c:pt idx="72">
                <c:v>0.77368999999999999</c:v>
              </c:pt>
              <c:pt idx="73">
                <c:v>0.77173000000000003</c:v>
              </c:pt>
              <c:pt idx="74">
                <c:v>0.76978999999999997</c:v>
              </c:pt>
              <c:pt idx="75">
                <c:v>0.76788000000000001</c:v>
              </c:pt>
              <c:pt idx="76">
                <c:v>0.76600000000000001</c:v>
              </c:pt>
              <c:pt idx="77">
                <c:v>0.76414000000000004</c:v>
              </c:pt>
              <c:pt idx="78">
                <c:v>0.76229999999999998</c:v>
              </c:pt>
              <c:pt idx="79">
                <c:v>0.76049</c:v>
              </c:pt>
              <c:pt idx="80">
                <c:v>0.75871</c:v>
              </c:pt>
              <c:pt idx="81">
                <c:v>0.75693999999999995</c:v>
              </c:pt>
              <c:pt idx="82">
                <c:v>0.75519999999999998</c:v>
              </c:pt>
              <c:pt idx="83">
                <c:v>0.75348000000000004</c:v>
              </c:pt>
              <c:pt idx="84">
                <c:v>0.75178999999999996</c:v>
              </c:pt>
              <c:pt idx="85">
                <c:v>0.75012000000000001</c:v>
              </c:pt>
              <c:pt idx="86">
                <c:v>0.74846000000000001</c:v>
              </c:pt>
              <c:pt idx="87">
                <c:v>0.74682999999999999</c:v>
              </c:pt>
              <c:pt idx="88">
                <c:v>0.74522999999999995</c:v>
              </c:pt>
              <c:pt idx="89">
                <c:v>0.74363999999999997</c:v>
              </c:pt>
              <c:pt idx="90">
                <c:v>0.74207000000000001</c:v>
              </c:pt>
              <c:pt idx="91">
                <c:v>0.74053000000000002</c:v>
              </c:pt>
              <c:pt idx="92">
                <c:v>0.73899999999999999</c:v>
              </c:pt>
              <c:pt idx="93">
                <c:v>0.73750000000000004</c:v>
              </c:pt>
              <c:pt idx="94">
                <c:v>0.73601000000000005</c:v>
              </c:pt>
              <c:pt idx="95">
                <c:v>0.73453999999999997</c:v>
              </c:pt>
              <c:pt idx="96">
                <c:v>0.73309999999999997</c:v>
              </c:pt>
              <c:pt idx="97">
                <c:v>0.73167000000000004</c:v>
              </c:pt>
              <c:pt idx="98">
                <c:v>0.73026000000000002</c:v>
              </c:pt>
              <c:pt idx="99">
                <c:v>0.72887000000000002</c:v>
              </c:pt>
              <c:pt idx="100">
                <c:v>0.72748999999999997</c:v>
              </c:pt>
              <c:pt idx="101">
                <c:v>0.72614000000000001</c:v>
              </c:pt>
              <c:pt idx="102">
                <c:v>0.7248</c:v>
              </c:pt>
              <c:pt idx="103">
                <c:v>0.72348000000000001</c:v>
              </c:pt>
              <c:pt idx="104">
                <c:v>0.72218000000000004</c:v>
              </c:pt>
              <c:pt idx="105">
                <c:v>0.72089000000000003</c:v>
              </c:pt>
              <c:pt idx="106">
                <c:v>0.71962000000000004</c:v>
              </c:pt>
              <c:pt idx="107">
                <c:v>0.71836999999999995</c:v>
              </c:pt>
              <c:pt idx="108">
                <c:v>0.71713000000000005</c:v>
              </c:pt>
              <c:pt idx="109">
                <c:v>0.71591000000000005</c:v>
              </c:pt>
              <c:pt idx="110">
                <c:v>0.71470999999999996</c:v>
              </c:pt>
              <c:pt idx="111">
                <c:v>0.71352000000000004</c:v>
              </c:pt>
              <c:pt idx="112">
                <c:v>0.71235000000000004</c:v>
              </c:pt>
              <c:pt idx="113">
                <c:v>0.71118999999999999</c:v>
              </c:pt>
              <c:pt idx="114">
                <c:v>0.71004999999999996</c:v>
              </c:pt>
              <c:pt idx="115">
                <c:v>0.70891999999999999</c:v>
              </c:pt>
              <c:pt idx="116">
                <c:v>0.70781000000000005</c:v>
              </c:pt>
              <c:pt idx="117">
                <c:v>0.70672000000000001</c:v>
              </c:pt>
              <c:pt idx="118">
                <c:v>0.70562999999999998</c:v>
              </c:pt>
              <c:pt idx="119">
                <c:v>0.70455999999999996</c:v>
              </c:pt>
              <c:pt idx="120">
                <c:v>0.70350999999999997</c:v>
              </c:pt>
              <c:pt idx="121">
                <c:v>0.70247000000000004</c:v>
              </c:pt>
              <c:pt idx="122">
                <c:v>0.70143999999999995</c:v>
              </c:pt>
              <c:pt idx="123">
                <c:v>0.70043</c:v>
              </c:pt>
              <c:pt idx="124">
                <c:v>0.69943</c:v>
              </c:pt>
              <c:pt idx="125">
                <c:v>0.69845000000000002</c:v>
              </c:pt>
              <c:pt idx="126">
                <c:v>0.69747000000000003</c:v>
              </c:pt>
              <c:pt idx="127">
                <c:v>0.69650999999999996</c:v>
              </c:pt>
              <c:pt idx="128">
                <c:v>0.69557000000000002</c:v>
              </c:pt>
              <c:pt idx="129">
                <c:v>0.69462999999999997</c:v>
              </c:pt>
              <c:pt idx="130">
                <c:v>0.69371000000000005</c:v>
              </c:pt>
              <c:pt idx="131">
                <c:v>0.69279999999999997</c:v>
              </c:pt>
              <c:pt idx="132">
                <c:v>0.69191000000000003</c:v>
              </c:pt>
              <c:pt idx="133">
                <c:v>0.69101999999999997</c:v>
              </c:pt>
              <c:pt idx="134">
                <c:v>0.69015000000000004</c:v>
              </c:pt>
              <c:pt idx="135">
                <c:v>0.68928999999999996</c:v>
              </c:pt>
              <c:pt idx="136">
                <c:v>0.68844000000000005</c:v>
              </c:pt>
              <c:pt idx="137">
                <c:v>0.68761000000000005</c:v>
              </c:pt>
              <c:pt idx="138">
                <c:v>0.68677999999999995</c:v>
              </c:pt>
              <c:pt idx="139">
                <c:v>0.68596999999999997</c:v>
              </c:pt>
              <c:pt idx="140">
                <c:v>0.68515999999999999</c:v>
              </c:pt>
              <c:pt idx="141">
                <c:v>0.68437000000000003</c:v>
              </c:pt>
              <c:pt idx="142">
                <c:v>0.68359000000000003</c:v>
              </c:pt>
              <c:pt idx="143">
                <c:v>0.68281999999999998</c:v>
              </c:pt>
              <c:pt idx="144">
                <c:v>0.68206</c:v>
              </c:pt>
              <c:pt idx="145">
                <c:v>0.68130999999999997</c:v>
              </c:pt>
              <c:pt idx="146">
                <c:v>0.68057999999999996</c:v>
              </c:pt>
              <c:pt idx="147">
                <c:v>0.67984999999999995</c:v>
              </c:pt>
              <c:pt idx="148">
                <c:v>0.67913000000000001</c:v>
              </c:pt>
              <c:pt idx="149">
                <c:v>0.67842999999999998</c:v>
              </c:pt>
              <c:pt idx="150">
                <c:v>0.67773000000000005</c:v>
              </c:pt>
              <c:pt idx="151">
                <c:v>0.67703999999999998</c:v>
              </c:pt>
              <c:pt idx="152">
                <c:v>0.67637000000000003</c:v>
              </c:pt>
              <c:pt idx="153">
                <c:v>0.67569999999999997</c:v>
              </c:pt>
              <c:pt idx="154">
                <c:v>0.67503999999999997</c:v>
              </c:pt>
              <c:pt idx="155">
                <c:v>0.67439000000000004</c:v>
              </c:pt>
              <c:pt idx="156">
                <c:v>0.67376000000000003</c:v>
              </c:pt>
              <c:pt idx="157">
                <c:v>0.67313000000000001</c:v>
              </c:pt>
              <c:pt idx="158">
                <c:v>0.67251000000000005</c:v>
              </c:pt>
              <c:pt idx="159">
                <c:v>0.67190000000000005</c:v>
              </c:pt>
              <c:pt idx="160">
                <c:v>0.67130000000000001</c:v>
              </c:pt>
              <c:pt idx="161">
                <c:v>0.67069999999999996</c:v>
              </c:pt>
              <c:pt idx="162">
                <c:v>0.67012000000000005</c:v>
              </c:pt>
              <c:pt idx="163">
                <c:v>0.66954999999999998</c:v>
              </c:pt>
              <c:pt idx="164">
                <c:v>0.66898000000000002</c:v>
              </c:pt>
              <c:pt idx="165">
                <c:v>0.66842000000000001</c:v>
              </c:pt>
              <c:pt idx="166">
                <c:v>0.66788000000000003</c:v>
              </c:pt>
              <c:pt idx="167">
                <c:v>0.66734000000000004</c:v>
              </c:pt>
              <c:pt idx="168">
                <c:v>0.66681000000000001</c:v>
              </c:pt>
              <c:pt idx="169">
                <c:v>0.66627999999999998</c:v>
              </c:pt>
              <c:pt idx="170">
                <c:v>0.66576999999999997</c:v>
              </c:pt>
              <c:pt idx="171">
                <c:v>0.66525999999999996</c:v>
              </c:pt>
              <c:pt idx="172">
                <c:v>0.66476000000000002</c:v>
              </c:pt>
              <c:pt idx="173">
                <c:v>0.66427000000000003</c:v>
              </c:pt>
              <c:pt idx="174">
                <c:v>0.66378999999999999</c:v>
              </c:pt>
              <c:pt idx="175">
                <c:v>0.66330999999999996</c:v>
              </c:pt>
              <c:pt idx="176">
                <c:v>0.66285000000000005</c:v>
              </c:pt>
              <c:pt idx="177">
                <c:v>0.66239000000000003</c:v>
              </c:pt>
              <c:pt idx="178">
                <c:v>0.66193999999999997</c:v>
              </c:pt>
              <c:pt idx="179">
                <c:v>0.66149000000000002</c:v>
              </c:pt>
              <c:pt idx="180">
                <c:v>0.66105999999999998</c:v>
              </c:pt>
              <c:pt idx="181">
                <c:v>0.66063000000000005</c:v>
              </c:pt>
              <c:pt idx="182">
                <c:v>0.66020999999999996</c:v>
              </c:pt>
              <c:pt idx="183">
                <c:v>0.65978999999999999</c:v>
              </c:pt>
              <c:pt idx="184">
                <c:v>0.65937999999999997</c:v>
              </c:pt>
              <c:pt idx="185">
                <c:v>0.65898000000000001</c:v>
              </c:pt>
              <c:pt idx="186">
                <c:v>0.65859000000000001</c:v>
              </c:pt>
              <c:pt idx="187">
                <c:v>0.65820999999999996</c:v>
              </c:pt>
              <c:pt idx="188">
                <c:v>0.65783000000000003</c:v>
              </c:pt>
              <c:pt idx="189">
                <c:v>0.65746000000000004</c:v>
              </c:pt>
              <c:pt idx="190">
                <c:v>0.65708999999999995</c:v>
              </c:pt>
              <c:pt idx="191">
                <c:v>0.65673000000000004</c:v>
              </c:pt>
              <c:pt idx="192">
                <c:v>0.65637999999999996</c:v>
              </c:pt>
              <c:pt idx="193">
                <c:v>0.65603999999999996</c:v>
              </c:pt>
              <c:pt idx="194">
                <c:v>0.65569999999999995</c:v>
              </c:pt>
              <c:pt idx="195">
                <c:v>0.65536000000000005</c:v>
              </c:pt>
              <c:pt idx="196">
                <c:v>0.65503999999999996</c:v>
              </c:pt>
              <c:pt idx="197">
                <c:v>0.65471999999999997</c:v>
              </c:pt>
              <c:pt idx="198">
                <c:v>0.65441000000000005</c:v>
              </c:pt>
              <c:pt idx="199">
                <c:v>0.65410000000000001</c:v>
              </c:pt>
              <c:pt idx="200">
                <c:v>0.65380000000000005</c:v>
              </c:pt>
              <c:pt idx="201">
                <c:v>0.65351000000000004</c:v>
              </c:pt>
              <c:pt idx="202">
                <c:v>0.65322000000000002</c:v>
              </c:pt>
              <c:pt idx="203">
                <c:v>0.65293999999999996</c:v>
              </c:pt>
              <c:pt idx="204">
                <c:v>0.65266000000000002</c:v>
              </c:pt>
              <c:pt idx="205">
                <c:v>0.65239000000000003</c:v>
              </c:pt>
              <c:pt idx="206">
                <c:v>0.65212999999999999</c:v>
              </c:pt>
              <c:pt idx="207">
                <c:v>0.65186999999999995</c:v>
              </c:pt>
              <c:pt idx="208">
                <c:v>0.65161999999999998</c:v>
              </c:pt>
              <c:pt idx="209">
                <c:v>0.65137999999999996</c:v>
              </c:pt>
              <c:pt idx="210">
                <c:v>0.65114000000000005</c:v>
              </c:pt>
              <c:pt idx="211">
                <c:v>0.65090000000000003</c:v>
              </c:pt>
              <c:pt idx="212">
                <c:v>0.65066999999999997</c:v>
              </c:pt>
              <c:pt idx="213">
                <c:v>0.65044999999999997</c:v>
              </c:pt>
              <c:pt idx="214">
                <c:v>0.65022999999999997</c:v>
              </c:pt>
              <c:pt idx="215">
                <c:v>0.65002000000000004</c:v>
              </c:pt>
              <c:pt idx="216">
                <c:v>0.64981</c:v>
              </c:pt>
              <c:pt idx="217">
                <c:v>0.64961000000000002</c:v>
              </c:pt>
              <c:pt idx="218">
                <c:v>0.64942</c:v>
              </c:pt>
              <c:pt idx="219">
                <c:v>0.64922999999999997</c:v>
              </c:pt>
              <c:pt idx="220">
                <c:v>0.64903999999999995</c:v>
              </c:pt>
              <c:pt idx="221">
                <c:v>0.64885999999999999</c:v>
              </c:pt>
              <c:pt idx="222">
                <c:v>0.64868999999999999</c:v>
              </c:pt>
              <c:pt idx="223">
                <c:v>0.64851999999999999</c:v>
              </c:pt>
              <c:pt idx="224">
                <c:v>0.64834999999999998</c:v>
              </c:pt>
              <c:pt idx="225">
                <c:v>0.6482</c:v>
              </c:pt>
              <c:pt idx="226">
                <c:v>0.64803999999999995</c:v>
              </c:pt>
              <c:pt idx="227">
                <c:v>0.64788999999999997</c:v>
              </c:pt>
              <c:pt idx="228">
                <c:v>0.64775000000000005</c:v>
              </c:pt>
              <c:pt idx="229">
                <c:v>0.64761000000000002</c:v>
              </c:pt>
              <c:pt idx="230">
                <c:v>0.64748000000000006</c:v>
              </c:pt>
              <c:pt idx="231">
                <c:v>0.64734999999999998</c:v>
              </c:pt>
              <c:pt idx="232">
                <c:v>0.64722000000000002</c:v>
              </c:pt>
              <c:pt idx="233">
                <c:v>0.64710000000000001</c:v>
              </c:pt>
              <c:pt idx="234">
                <c:v>0.64698999999999995</c:v>
              </c:pt>
              <c:pt idx="235">
                <c:v>0.64688000000000001</c:v>
              </c:pt>
              <c:pt idx="236">
                <c:v>0.64676999999999996</c:v>
              </c:pt>
              <c:pt idx="237">
                <c:v>0.64666999999999997</c:v>
              </c:pt>
              <c:pt idx="238">
                <c:v>0.64658000000000004</c:v>
              </c:pt>
              <c:pt idx="239">
                <c:v>0.64649000000000001</c:v>
              </c:pt>
              <c:pt idx="240">
                <c:v>0.64639999999999997</c:v>
              </c:pt>
              <c:pt idx="241">
                <c:v>0.64632000000000001</c:v>
              </c:pt>
              <c:pt idx="242">
                <c:v>0.64624000000000004</c:v>
              </c:pt>
              <c:pt idx="243">
                <c:v>0.64615999999999996</c:v>
              </c:pt>
              <c:pt idx="244">
                <c:v>0.64610000000000001</c:v>
              </c:pt>
              <c:pt idx="245">
                <c:v>0.64602999999999999</c:v>
              </c:pt>
              <c:pt idx="246">
                <c:v>0.64597000000000004</c:v>
              </c:pt>
              <c:pt idx="247">
                <c:v>0.64592000000000005</c:v>
              </c:pt>
              <c:pt idx="248">
                <c:v>0.64585999999999999</c:v>
              </c:pt>
              <c:pt idx="249">
                <c:v>0.64581999999999995</c:v>
              </c:pt>
              <c:pt idx="250">
                <c:v>0.64576999999999996</c:v>
              </c:pt>
              <c:pt idx="251">
                <c:v>0.64573999999999998</c:v>
              </c:pt>
              <c:pt idx="252">
                <c:v>0.64570000000000005</c:v>
              </c:pt>
              <c:pt idx="253">
                <c:v>0.64566999999999997</c:v>
              </c:pt>
              <c:pt idx="254">
                <c:v>0.64563999999999999</c:v>
              </c:pt>
              <c:pt idx="255">
                <c:v>0.64561999999999997</c:v>
              </c:pt>
              <c:pt idx="256">
                <c:v>0.64559999999999995</c:v>
              </c:pt>
              <c:pt idx="257">
                <c:v>0.64559</c:v>
              </c:pt>
              <c:pt idx="258">
                <c:v>0.64558000000000004</c:v>
              </c:pt>
              <c:pt idx="259">
                <c:v>0.64556999999999998</c:v>
              </c:pt>
              <c:pt idx="260">
                <c:v>0.64556999999999998</c:v>
              </c:pt>
            </c:numLit>
          </c:yVal>
          <c:smooth val="0"/>
          <c:extLst>
            <c:ext xmlns:c16="http://schemas.microsoft.com/office/drawing/2014/chart" uri="{C3380CC4-5D6E-409C-BE32-E72D297353CC}">
              <c16:uniqueId val="{00000004-9C6A-4F04-92A9-9C5359755127}"/>
            </c:ext>
          </c:extLst>
        </c:ser>
        <c:ser>
          <c:idx val="5"/>
          <c:order val="5"/>
          <c:tx>
            <c:v>Mode troughs</c:v>
          </c:tx>
          <c:spPr>
            <a:ln>
              <a:noFill/>
            </a:ln>
          </c:spPr>
          <c:marker>
            <c:symbol val="circle"/>
            <c:size val="7"/>
          </c:marker>
          <c:dPt>
            <c:idx val="0"/>
            <c:marker>
              <c:spPr>
                <a:solidFill>
                  <a:srgbClr val="2EF5FF"/>
                </a:solidFill>
                <a:ln w="9525">
                  <a:solidFill>
                    <a:srgbClr val="262626"/>
                  </a:solidFill>
                </a:ln>
              </c:spPr>
            </c:marker>
            <c:bubble3D val="0"/>
            <c:extLst>
              <c:ext xmlns:c16="http://schemas.microsoft.com/office/drawing/2014/chart" uri="{C3380CC4-5D6E-409C-BE32-E72D297353CC}">
                <c16:uniqueId val="{00000005-9C6A-4F04-92A9-9C5359755127}"/>
              </c:ext>
            </c:extLst>
          </c:dPt>
          <c:dPt>
            <c:idx val="1"/>
            <c:marker>
              <c:spPr>
                <a:solidFill>
                  <a:srgbClr val="FFF20F"/>
                </a:solidFill>
                <a:ln w="9525">
                  <a:solidFill>
                    <a:srgbClr val="262626"/>
                  </a:solidFill>
                </a:ln>
              </c:spPr>
            </c:marker>
            <c:bubble3D val="0"/>
            <c:extLst>
              <c:ext xmlns:c16="http://schemas.microsoft.com/office/drawing/2014/chart" uri="{C3380CC4-5D6E-409C-BE32-E72D297353CC}">
                <c16:uniqueId val="{00000006-9C6A-4F04-92A9-9C5359755127}"/>
              </c:ext>
            </c:extLst>
          </c:dPt>
          <c:dPt>
            <c:idx val="2"/>
            <c:marker>
              <c:spPr>
                <a:solidFill>
                  <a:srgbClr val="FF3F8B"/>
                </a:solidFill>
                <a:ln w="9525">
                  <a:solidFill>
                    <a:srgbClr val="262626"/>
                  </a:solidFill>
                </a:ln>
              </c:spPr>
            </c:marker>
            <c:bubble3D val="0"/>
            <c:extLst>
              <c:ext xmlns:c16="http://schemas.microsoft.com/office/drawing/2014/chart" uri="{C3380CC4-5D6E-409C-BE32-E72D297353CC}">
                <c16:uniqueId val="{00000007-9C6A-4F04-92A9-9C5359755127}"/>
              </c:ext>
            </c:extLst>
          </c:dPt>
          <c:xVal>
            <c:numLit>
              <c:formatCode>General</c:formatCode>
              <c:ptCount val="3"/>
              <c:pt idx="0">
                <c:v>1</c:v>
              </c:pt>
              <c:pt idx="1">
                <c:v>2</c:v>
              </c:pt>
              <c:pt idx="2">
                <c:v>3</c:v>
              </c:pt>
            </c:numLit>
          </c:xVal>
          <c:yVal>
            <c:numLit>
              <c:formatCode>General</c:formatCode>
              <c:ptCount val="3"/>
              <c:pt idx="0">
                <c:v>0.64556999999999998</c:v>
              </c:pt>
              <c:pt idx="1">
                <c:v>0.64556999999999998</c:v>
              </c:pt>
              <c:pt idx="2">
                <c:v>0.64556999999999998</c:v>
              </c:pt>
            </c:numLit>
          </c:yVal>
          <c:smooth val="0"/>
          <c:extLst>
            <c:ext xmlns:c16="http://schemas.microsoft.com/office/drawing/2014/chart" uri="{C3380CC4-5D6E-409C-BE32-E72D297353CC}">
              <c16:uniqueId val="{00000008-9C6A-4F04-92A9-9C5359755127}"/>
            </c:ext>
          </c:extLst>
        </c:ser>
        <c:ser>
          <c:idx val="6"/>
          <c:order val="6"/>
          <c:tx>
            <c:v>Cusps</c:v>
          </c:tx>
          <c:spPr>
            <a:ln>
              <a:noFill/>
            </a:ln>
          </c:spPr>
          <c:marker>
            <c:symbol val="circle"/>
            <c:size val="12"/>
            <c:spPr>
              <a:noFill/>
              <a:ln w="25400">
                <a:solidFill>
                  <a:srgbClr val="FFFF00"/>
                </a:solidFill>
              </a:ln>
            </c:spPr>
          </c:marker>
          <c:xVal>
            <c:numLit>
              <c:formatCode>General</c:formatCode>
              <c:ptCount val="2"/>
              <c:pt idx="0">
                <c:v>1.41421</c:v>
              </c:pt>
              <c:pt idx="1">
                <c:v>2.4494899999999999</c:v>
              </c:pt>
            </c:numLit>
          </c:xVal>
          <c:yVal>
            <c:numLit>
              <c:formatCode>General</c:formatCode>
              <c:ptCount val="2"/>
              <c:pt idx="0">
                <c:v>0.69606000000000001</c:v>
              </c:pt>
              <c:pt idx="1">
                <c:v>0.66239999999999999</c:v>
              </c:pt>
            </c:numLit>
          </c:yVal>
          <c:smooth val="0"/>
          <c:extLst>
            <c:ext xmlns:c16="http://schemas.microsoft.com/office/drawing/2014/chart" uri="{C3380CC4-5D6E-409C-BE32-E72D297353CC}">
              <c16:uniqueId val="{00000009-9C6A-4F04-92A9-9C5359755127}"/>
            </c:ext>
          </c:extLst>
        </c:ser>
        <c:dLbls>
          <c:showLegendKey val="0"/>
          <c:showVal val="0"/>
          <c:showCatName val="0"/>
          <c:showSerName val="0"/>
          <c:showPercent val="0"/>
          <c:showBubbleSize val="0"/>
        </c:dLbls>
        <c:axId val="501"/>
        <c:axId val="502"/>
      </c:scatterChart>
      <c:valAx>
        <c:axId val="501"/>
        <c:scaling>
          <c:orientation val="minMax"/>
          <c:max val="3"/>
          <c:min val="0.4"/>
        </c:scaling>
        <c:delete val="1"/>
        <c:axPos val="b"/>
        <c:numFmt formatCode="0.0" sourceLinked="0"/>
        <c:majorTickMark val="none"/>
        <c:minorTickMark val="none"/>
        <c:tickLblPos val="none"/>
        <c:crossAx val="502"/>
        <c:crosses val="autoZero"/>
        <c:crossBetween val="midCat"/>
      </c:valAx>
      <c:valAx>
        <c:axId val="502"/>
        <c:scaling>
          <c:orientation val="minMax"/>
          <c:max val="1.02"/>
          <c:min val="0"/>
        </c:scaling>
        <c:delete val="1"/>
        <c:axPos val="l"/>
        <c:numFmt formatCode="0.0" sourceLinked="0"/>
        <c:majorTickMark val="none"/>
        <c:minorTickMark val="none"/>
        <c:tickLblPos val="none"/>
        <c:crossAx val="501"/>
        <c:crosses val="autoZero"/>
        <c:crossBetween val="midCat"/>
      </c:valAx>
      <c:spPr>
        <a:solidFill>
          <a:srgbClr val="262626"/>
        </a:solidFill>
        <a:ln w="9525">
          <a:solidFill>
            <a:srgbClr val="B4BBBD"/>
          </a:solidFill>
        </a:ln>
      </c:spPr>
    </c:plotArea>
    <c:plotVisOnly val="1"/>
    <c:dispBlanksAs val="gap"/>
    <c:showDLblsOverMax val="1"/>
  </c:chart>
  <c:spPr>
    <a:noFill/>
    <a:ln>
      <a:noFill/>
    </a:ln>
  </c:spPr>
  <c:txPr>
    <a:bodyPr/>
    <a:lstStyle/>
    <a:p>
      <a:pPr>
        <a:defRPr sz="1200">
          <a:solidFill>
            <a:srgbClr val="FFFFFF"/>
          </a:solidFill>
          <a:latin typeface="Arial"/>
        </a:defRPr>
      </a:pPr>
      <a:endParaRPr lang="en-GB"/>
    </a:p>
  </c:txPr>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scatterChart>
        <c:scatterStyle val="lineMarker"/>
        <c:varyColors val="0"/>
        <c:ser>
          <c:idx val="0"/>
          <c:order val="0"/>
          <c:tx>
            <c:strRef>
              <c:f>Sheet1!$B$1</c:f>
              <c:strCache>
                <c:ptCount val="1"/>
                <c:pt idx="0">
                  <c:v>Four-mode estimate</c:v>
                </c:pt>
              </c:strCache>
            </c:strRef>
          </c:tx>
          <c:spPr>
            <a:ln w="31750">
              <a:solidFill>
                <a:srgbClr val="FFD426"/>
              </a:solidFill>
            </a:ln>
          </c:spPr>
          <c:marker>
            <c:symbol val="none"/>
          </c:marker>
          <c:xVal>
            <c:numRef>
              <c:f>Sheet1!$A$2:$A$362</c:f>
              <c:numCache>
                <c:formatCode>General</c:formatCode>
                <c:ptCount val="361"/>
                <c:pt idx="0">
                  <c:v>0.2</c:v>
                </c:pt>
                <c:pt idx="1">
                  <c:v>0.20499999999999999</c:v>
                </c:pt>
                <c:pt idx="2">
                  <c:v>0.21</c:v>
                </c:pt>
                <c:pt idx="3">
                  <c:v>0.215</c:v>
                </c:pt>
                <c:pt idx="4">
                  <c:v>0.22</c:v>
                </c:pt>
                <c:pt idx="5">
                  <c:v>0.22500000000000001</c:v>
                </c:pt>
                <c:pt idx="6">
                  <c:v>0.23</c:v>
                </c:pt>
                <c:pt idx="7">
                  <c:v>0.23499999999999999</c:v>
                </c:pt>
                <c:pt idx="8">
                  <c:v>0.24</c:v>
                </c:pt>
                <c:pt idx="9">
                  <c:v>0.245</c:v>
                </c:pt>
                <c:pt idx="10">
                  <c:v>0.25</c:v>
                </c:pt>
                <c:pt idx="11">
                  <c:v>0.255</c:v>
                </c:pt>
                <c:pt idx="12">
                  <c:v>0.26</c:v>
                </c:pt>
                <c:pt idx="13">
                  <c:v>0.26500000000000001</c:v>
                </c:pt>
                <c:pt idx="14">
                  <c:v>0.27</c:v>
                </c:pt>
                <c:pt idx="15">
                  <c:v>0.27500000000000002</c:v>
                </c:pt>
                <c:pt idx="16">
                  <c:v>0.28000000000000003</c:v>
                </c:pt>
                <c:pt idx="17">
                  <c:v>0.28499999999999998</c:v>
                </c:pt>
                <c:pt idx="18">
                  <c:v>0.28999999999999998</c:v>
                </c:pt>
                <c:pt idx="19">
                  <c:v>0.29499999999999998</c:v>
                </c:pt>
                <c:pt idx="20">
                  <c:v>0.3</c:v>
                </c:pt>
                <c:pt idx="21">
                  <c:v>0.30499999999999999</c:v>
                </c:pt>
                <c:pt idx="22">
                  <c:v>0.31</c:v>
                </c:pt>
                <c:pt idx="23">
                  <c:v>0.315</c:v>
                </c:pt>
                <c:pt idx="24">
                  <c:v>0.32</c:v>
                </c:pt>
                <c:pt idx="25">
                  <c:v>0.32500000000000001</c:v>
                </c:pt>
                <c:pt idx="26">
                  <c:v>0.33</c:v>
                </c:pt>
                <c:pt idx="27">
                  <c:v>0.33500000000000002</c:v>
                </c:pt>
                <c:pt idx="28">
                  <c:v>0.34</c:v>
                </c:pt>
                <c:pt idx="29">
                  <c:v>0.34499999999999997</c:v>
                </c:pt>
                <c:pt idx="30">
                  <c:v>0.35</c:v>
                </c:pt>
                <c:pt idx="31">
                  <c:v>0.35499999999999998</c:v>
                </c:pt>
                <c:pt idx="32">
                  <c:v>0.36</c:v>
                </c:pt>
                <c:pt idx="33">
                  <c:v>0.36499999999999999</c:v>
                </c:pt>
                <c:pt idx="34">
                  <c:v>0.37</c:v>
                </c:pt>
                <c:pt idx="35">
                  <c:v>0.375</c:v>
                </c:pt>
                <c:pt idx="36">
                  <c:v>0.38</c:v>
                </c:pt>
                <c:pt idx="37">
                  <c:v>0.38500000000000001</c:v>
                </c:pt>
                <c:pt idx="38">
                  <c:v>0.39</c:v>
                </c:pt>
                <c:pt idx="39">
                  <c:v>0.39500000000000002</c:v>
                </c:pt>
                <c:pt idx="40">
                  <c:v>0.4</c:v>
                </c:pt>
                <c:pt idx="41">
                  <c:v>0.40500000000000003</c:v>
                </c:pt>
                <c:pt idx="42">
                  <c:v>0.41</c:v>
                </c:pt>
                <c:pt idx="43">
                  <c:v>0.41499999999999998</c:v>
                </c:pt>
                <c:pt idx="44">
                  <c:v>0.42</c:v>
                </c:pt>
                <c:pt idx="45">
                  <c:v>0.42499999999999999</c:v>
                </c:pt>
                <c:pt idx="46">
                  <c:v>0.43</c:v>
                </c:pt>
                <c:pt idx="47">
                  <c:v>0.435</c:v>
                </c:pt>
                <c:pt idx="48">
                  <c:v>0.44</c:v>
                </c:pt>
                <c:pt idx="49">
                  <c:v>0.44500000000000001</c:v>
                </c:pt>
                <c:pt idx="50">
                  <c:v>0.45</c:v>
                </c:pt>
                <c:pt idx="51">
                  <c:v>0.45500000000000002</c:v>
                </c:pt>
                <c:pt idx="52">
                  <c:v>0.46</c:v>
                </c:pt>
                <c:pt idx="53">
                  <c:v>0.46500000000000002</c:v>
                </c:pt>
                <c:pt idx="54">
                  <c:v>0.47</c:v>
                </c:pt>
                <c:pt idx="55">
                  <c:v>0.47499999999999998</c:v>
                </c:pt>
                <c:pt idx="56">
                  <c:v>0.48</c:v>
                </c:pt>
                <c:pt idx="57">
                  <c:v>0.48499999999999999</c:v>
                </c:pt>
                <c:pt idx="58">
                  <c:v>0.49</c:v>
                </c:pt>
                <c:pt idx="59">
                  <c:v>0.495</c:v>
                </c:pt>
                <c:pt idx="60">
                  <c:v>0.5</c:v>
                </c:pt>
                <c:pt idx="61">
                  <c:v>0.505</c:v>
                </c:pt>
                <c:pt idx="62">
                  <c:v>0.51</c:v>
                </c:pt>
                <c:pt idx="63">
                  <c:v>0.51500000000000001</c:v>
                </c:pt>
                <c:pt idx="64">
                  <c:v>0.52</c:v>
                </c:pt>
                <c:pt idx="65">
                  <c:v>0.52500000000000002</c:v>
                </c:pt>
                <c:pt idx="66">
                  <c:v>0.53</c:v>
                </c:pt>
                <c:pt idx="67">
                  <c:v>0.53500000000000003</c:v>
                </c:pt>
                <c:pt idx="68">
                  <c:v>0.54</c:v>
                </c:pt>
                <c:pt idx="69">
                  <c:v>0.54500000000000004</c:v>
                </c:pt>
                <c:pt idx="70">
                  <c:v>0.55000000000000004</c:v>
                </c:pt>
                <c:pt idx="71">
                  <c:v>0.55500000000000005</c:v>
                </c:pt>
                <c:pt idx="72">
                  <c:v>0.56000000000000005</c:v>
                </c:pt>
                <c:pt idx="73">
                  <c:v>0.56499999999999995</c:v>
                </c:pt>
                <c:pt idx="74">
                  <c:v>0.56999999999999995</c:v>
                </c:pt>
                <c:pt idx="75">
                  <c:v>0.57499999999999996</c:v>
                </c:pt>
                <c:pt idx="76">
                  <c:v>0.57999999999999996</c:v>
                </c:pt>
                <c:pt idx="77">
                  <c:v>0.58499999999999996</c:v>
                </c:pt>
                <c:pt idx="78">
                  <c:v>0.59</c:v>
                </c:pt>
                <c:pt idx="79">
                  <c:v>0.59499999999999997</c:v>
                </c:pt>
                <c:pt idx="80">
                  <c:v>0.6</c:v>
                </c:pt>
                <c:pt idx="81">
                  <c:v>0.60499999999999998</c:v>
                </c:pt>
                <c:pt idx="82">
                  <c:v>0.61</c:v>
                </c:pt>
                <c:pt idx="83">
                  <c:v>0.61499999999999999</c:v>
                </c:pt>
                <c:pt idx="84">
                  <c:v>0.62</c:v>
                </c:pt>
                <c:pt idx="85">
                  <c:v>0.625</c:v>
                </c:pt>
                <c:pt idx="86">
                  <c:v>0.63</c:v>
                </c:pt>
                <c:pt idx="87">
                  <c:v>0.63500000000000001</c:v>
                </c:pt>
                <c:pt idx="88">
                  <c:v>0.64</c:v>
                </c:pt>
                <c:pt idx="89">
                  <c:v>0.64500000000000002</c:v>
                </c:pt>
                <c:pt idx="90">
                  <c:v>0.65</c:v>
                </c:pt>
                <c:pt idx="91">
                  <c:v>0.65500000000000003</c:v>
                </c:pt>
                <c:pt idx="92">
                  <c:v>0.66</c:v>
                </c:pt>
                <c:pt idx="93">
                  <c:v>0.66500000000000004</c:v>
                </c:pt>
                <c:pt idx="94">
                  <c:v>0.67</c:v>
                </c:pt>
                <c:pt idx="95">
                  <c:v>0.67500000000000004</c:v>
                </c:pt>
                <c:pt idx="96">
                  <c:v>0.68</c:v>
                </c:pt>
                <c:pt idx="97">
                  <c:v>0.68500000000000005</c:v>
                </c:pt>
                <c:pt idx="98">
                  <c:v>0.69</c:v>
                </c:pt>
                <c:pt idx="99">
                  <c:v>0.69499999999999995</c:v>
                </c:pt>
                <c:pt idx="100">
                  <c:v>0.7</c:v>
                </c:pt>
                <c:pt idx="101">
                  <c:v>0.70499999999999996</c:v>
                </c:pt>
                <c:pt idx="102">
                  <c:v>0.71</c:v>
                </c:pt>
                <c:pt idx="103">
                  <c:v>0.71499999999999997</c:v>
                </c:pt>
                <c:pt idx="104">
                  <c:v>0.72</c:v>
                </c:pt>
                <c:pt idx="105">
                  <c:v>0.72499999999999998</c:v>
                </c:pt>
                <c:pt idx="106">
                  <c:v>0.73</c:v>
                </c:pt>
                <c:pt idx="107">
                  <c:v>0.73499999999999999</c:v>
                </c:pt>
                <c:pt idx="108">
                  <c:v>0.74</c:v>
                </c:pt>
                <c:pt idx="109">
                  <c:v>0.745</c:v>
                </c:pt>
                <c:pt idx="110">
                  <c:v>0.75</c:v>
                </c:pt>
                <c:pt idx="111">
                  <c:v>0.755</c:v>
                </c:pt>
                <c:pt idx="112">
                  <c:v>0.76</c:v>
                </c:pt>
                <c:pt idx="113">
                  <c:v>0.76500000000000001</c:v>
                </c:pt>
                <c:pt idx="114">
                  <c:v>0.77</c:v>
                </c:pt>
                <c:pt idx="115">
                  <c:v>0.77500000000000002</c:v>
                </c:pt>
                <c:pt idx="116">
                  <c:v>0.78</c:v>
                </c:pt>
                <c:pt idx="117">
                  <c:v>0.78500000000000003</c:v>
                </c:pt>
                <c:pt idx="118">
                  <c:v>0.79</c:v>
                </c:pt>
                <c:pt idx="119">
                  <c:v>0.79500000000000004</c:v>
                </c:pt>
                <c:pt idx="120">
                  <c:v>0.8</c:v>
                </c:pt>
                <c:pt idx="121">
                  <c:v>0.80500000000000005</c:v>
                </c:pt>
                <c:pt idx="122">
                  <c:v>0.81</c:v>
                </c:pt>
                <c:pt idx="123">
                  <c:v>0.81499999999999995</c:v>
                </c:pt>
                <c:pt idx="124">
                  <c:v>0.82</c:v>
                </c:pt>
                <c:pt idx="125">
                  <c:v>0.82499999999999996</c:v>
                </c:pt>
                <c:pt idx="126">
                  <c:v>0.83</c:v>
                </c:pt>
                <c:pt idx="127">
                  <c:v>0.83499999999999996</c:v>
                </c:pt>
                <c:pt idx="128">
                  <c:v>0.84</c:v>
                </c:pt>
                <c:pt idx="129">
                  <c:v>0.84499999999999997</c:v>
                </c:pt>
                <c:pt idx="130">
                  <c:v>0.85</c:v>
                </c:pt>
                <c:pt idx="131">
                  <c:v>0.85499999999999998</c:v>
                </c:pt>
                <c:pt idx="132">
                  <c:v>0.86</c:v>
                </c:pt>
                <c:pt idx="133">
                  <c:v>0.86499999999999999</c:v>
                </c:pt>
                <c:pt idx="134">
                  <c:v>0.87</c:v>
                </c:pt>
                <c:pt idx="135">
                  <c:v>0.875</c:v>
                </c:pt>
                <c:pt idx="136">
                  <c:v>0.88</c:v>
                </c:pt>
                <c:pt idx="137">
                  <c:v>0.88500000000000001</c:v>
                </c:pt>
                <c:pt idx="138">
                  <c:v>0.89</c:v>
                </c:pt>
                <c:pt idx="139">
                  <c:v>0.89500000000000002</c:v>
                </c:pt>
                <c:pt idx="140">
                  <c:v>0.9</c:v>
                </c:pt>
                <c:pt idx="141">
                  <c:v>0.90500000000000003</c:v>
                </c:pt>
                <c:pt idx="142">
                  <c:v>0.91</c:v>
                </c:pt>
                <c:pt idx="143">
                  <c:v>0.91500000000000004</c:v>
                </c:pt>
                <c:pt idx="144">
                  <c:v>0.92</c:v>
                </c:pt>
                <c:pt idx="145">
                  <c:v>0.92500000000000004</c:v>
                </c:pt>
                <c:pt idx="146">
                  <c:v>0.93</c:v>
                </c:pt>
                <c:pt idx="147">
                  <c:v>0.93500000000000005</c:v>
                </c:pt>
                <c:pt idx="148">
                  <c:v>0.94</c:v>
                </c:pt>
                <c:pt idx="149">
                  <c:v>0.94499999999999995</c:v>
                </c:pt>
                <c:pt idx="150">
                  <c:v>0.95</c:v>
                </c:pt>
                <c:pt idx="151">
                  <c:v>0.95499999999999996</c:v>
                </c:pt>
                <c:pt idx="152">
                  <c:v>0.96</c:v>
                </c:pt>
                <c:pt idx="153">
                  <c:v>0.96499999999999997</c:v>
                </c:pt>
                <c:pt idx="154">
                  <c:v>0.97</c:v>
                </c:pt>
                <c:pt idx="155">
                  <c:v>0.97499999999999998</c:v>
                </c:pt>
                <c:pt idx="156">
                  <c:v>0.98</c:v>
                </c:pt>
                <c:pt idx="157">
                  <c:v>0.98499999999999999</c:v>
                </c:pt>
                <c:pt idx="158">
                  <c:v>0.99</c:v>
                </c:pt>
                <c:pt idx="159">
                  <c:v>0.995</c:v>
                </c:pt>
                <c:pt idx="160">
                  <c:v>1</c:v>
                </c:pt>
                <c:pt idx="161">
                  <c:v>1.0049999999999999</c:v>
                </c:pt>
                <c:pt idx="162">
                  <c:v>1.01</c:v>
                </c:pt>
                <c:pt idx="163">
                  <c:v>1.0149999999999999</c:v>
                </c:pt>
                <c:pt idx="164">
                  <c:v>1.02</c:v>
                </c:pt>
                <c:pt idx="165">
                  <c:v>1.0249999999999999</c:v>
                </c:pt>
                <c:pt idx="166">
                  <c:v>1.03</c:v>
                </c:pt>
                <c:pt idx="167">
                  <c:v>1.0349999999999999</c:v>
                </c:pt>
                <c:pt idx="168">
                  <c:v>1.04</c:v>
                </c:pt>
                <c:pt idx="169">
                  <c:v>1.0449999999999999</c:v>
                </c:pt>
                <c:pt idx="170">
                  <c:v>1.05</c:v>
                </c:pt>
                <c:pt idx="171">
                  <c:v>1.0549999999999999</c:v>
                </c:pt>
                <c:pt idx="172">
                  <c:v>1.06</c:v>
                </c:pt>
                <c:pt idx="173">
                  <c:v>1.0649999999999999</c:v>
                </c:pt>
                <c:pt idx="174">
                  <c:v>1.07</c:v>
                </c:pt>
                <c:pt idx="175">
                  <c:v>1.075</c:v>
                </c:pt>
                <c:pt idx="176">
                  <c:v>1.08</c:v>
                </c:pt>
                <c:pt idx="177">
                  <c:v>1.085</c:v>
                </c:pt>
                <c:pt idx="178">
                  <c:v>1.0900000000000001</c:v>
                </c:pt>
                <c:pt idx="179">
                  <c:v>1.095</c:v>
                </c:pt>
                <c:pt idx="180">
                  <c:v>1.1000000000000001</c:v>
                </c:pt>
                <c:pt idx="181">
                  <c:v>1.105</c:v>
                </c:pt>
                <c:pt idx="182">
                  <c:v>1.1100000000000001</c:v>
                </c:pt>
                <c:pt idx="183">
                  <c:v>1.115</c:v>
                </c:pt>
                <c:pt idx="184">
                  <c:v>1.1200000000000001</c:v>
                </c:pt>
                <c:pt idx="185">
                  <c:v>1.125</c:v>
                </c:pt>
                <c:pt idx="186">
                  <c:v>1.1299999999999999</c:v>
                </c:pt>
                <c:pt idx="187">
                  <c:v>1.135</c:v>
                </c:pt>
                <c:pt idx="188">
                  <c:v>1.1399999999999999</c:v>
                </c:pt>
                <c:pt idx="189">
                  <c:v>1.145</c:v>
                </c:pt>
                <c:pt idx="190">
                  <c:v>1.1499999999999999</c:v>
                </c:pt>
                <c:pt idx="191">
                  <c:v>1.155</c:v>
                </c:pt>
                <c:pt idx="192">
                  <c:v>1.1599999999999999</c:v>
                </c:pt>
                <c:pt idx="193">
                  <c:v>1.165</c:v>
                </c:pt>
                <c:pt idx="194">
                  <c:v>1.17</c:v>
                </c:pt>
                <c:pt idx="195">
                  <c:v>1.175</c:v>
                </c:pt>
                <c:pt idx="196">
                  <c:v>1.18</c:v>
                </c:pt>
                <c:pt idx="197">
                  <c:v>1.1850000000000001</c:v>
                </c:pt>
                <c:pt idx="198">
                  <c:v>1.19</c:v>
                </c:pt>
                <c:pt idx="199">
                  <c:v>1.1950000000000001</c:v>
                </c:pt>
                <c:pt idx="200">
                  <c:v>1.2</c:v>
                </c:pt>
                <c:pt idx="201">
                  <c:v>1.2050000000000001</c:v>
                </c:pt>
                <c:pt idx="202">
                  <c:v>1.21</c:v>
                </c:pt>
                <c:pt idx="203">
                  <c:v>1.2150000000000001</c:v>
                </c:pt>
                <c:pt idx="204">
                  <c:v>1.22</c:v>
                </c:pt>
                <c:pt idx="205">
                  <c:v>1.2250000000000001</c:v>
                </c:pt>
                <c:pt idx="206">
                  <c:v>1.23</c:v>
                </c:pt>
                <c:pt idx="207">
                  <c:v>1.2350000000000001</c:v>
                </c:pt>
                <c:pt idx="208">
                  <c:v>1.24</c:v>
                </c:pt>
                <c:pt idx="209">
                  <c:v>1.2450000000000001</c:v>
                </c:pt>
                <c:pt idx="210">
                  <c:v>1.25</c:v>
                </c:pt>
                <c:pt idx="211">
                  <c:v>1.2549999999999999</c:v>
                </c:pt>
                <c:pt idx="212">
                  <c:v>1.26</c:v>
                </c:pt>
                <c:pt idx="213">
                  <c:v>1.2649999999999999</c:v>
                </c:pt>
                <c:pt idx="214">
                  <c:v>1.27</c:v>
                </c:pt>
                <c:pt idx="215">
                  <c:v>1.2749999999999999</c:v>
                </c:pt>
                <c:pt idx="216">
                  <c:v>1.28</c:v>
                </c:pt>
                <c:pt idx="217">
                  <c:v>1.2849999999999999</c:v>
                </c:pt>
                <c:pt idx="218">
                  <c:v>1.29</c:v>
                </c:pt>
                <c:pt idx="219">
                  <c:v>1.2949999999999999</c:v>
                </c:pt>
                <c:pt idx="220">
                  <c:v>1.3</c:v>
                </c:pt>
                <c:pt idx="221">
                  <c:v>1.3049999999999999</c:v>
                </c:pt>
                <c:pt idx="222">
                  <c:v>1.31</c:v>
                </c:pt>
                <c:pt idx="223">
                  <c:v>1.3149999999999999</c:v>
                </c:pt>
                <c:pt idx="224">
                  <c:v>1.32</c:v>
                </c:pt>
                <c:pt idx="225">
                  <c:v>1.325</c:v>
                </c:pt>
                <c:pt idx="226">
                  <c:v>1.33</c:v>
                </c:pt>
                <c:pt idx="227">
                  <c:v>1.335</c:v>
                </c:pt>
                <c:pt idx="228">
                  <c:v>1.34</c:v>
                </c:pt>
                <c:pt idx="229">
                  <c:v>1.345</c:v>
                </c:pt>
                <c:pt idx="230">
                  <c:v>1.35</c:v>
                </c:pt>
                <c:pt idx="231">
                  <c:v>1.355</c:v>
                </c:pt>
                <c:pt idx="232">
                  <c:v>1.36</c:v>
                </c:pt>
                <c:pt idx="233">
                  <c:v>1.365</c:v>
                </c:pt>
                <c:pt idx="234">
                  <c:v>1.37</c:v>
                </c:pt>
                <c:pt idx="235">
                  <c:v>1.375</c:v>
                </c:pt>
                <c:pt idx="236">
                  <c:v>1.38</c:v>
                </c:pt>
                <c:pt idx="237">
                  <c:v>1.385</c:v>
                </c:pt>
                <c:pt idx="238">
                  <c:v>1.39</c:v>
                </c:pt>
                <c:pt idx="239">
                  <c:v>1.395</c:v>
                </c:pt>
                <c:pt idx="240">
                  <c:v>1.4</c:v>
                </c:pt>
                <c:pt idx="241">
                  <c:v>1.405</c:v>
                </c:pt>
                <c:pt idx="242">
                  <c:v>1.41</c:v>
                </c:pt>
                <c:pt idx="243">
                  <c:v>1.415</c:v>
                </c:pt>
                <c:pt idx="244">
                  <c:v>1.42</c:v>
                </c:pt>
                <c:pt idx="245">
                  <c:v>1.425</c:v>
                </c:pt>
                <c:pt idx="246">
                  <c:v>1.43</c:v>
                </c:pt>
                <c:pt idx="247">
                  <c:v>1.4350000000000001</c:v>
                </c:pt>
                <c:pt idx="248">
                  <c:v>1.44</c:v>
                </c:pt>
                <c:pt idx="249">
                  <c:v>1.4450000000000001</c:v>
                </c:pt>
                <c:pt idx="250">
                  <c:v>1.45</c:v>
                </c:pt>
                <c:pt idx="251">
                  <c:v>1.4550000000000001</c:v>
                </c:pt>
                <c:pt idx="252">
                  <c:v>1.46</c:v>
                </c:pt>
                <c:pt idx="253">
                  <c:v>1.4650000000000001</c:v>
                </c:pt>
                <c:pt idx="254">
                  <c:v>1.47</c:v>
                </c:pt>
                <c:pt idx="255">
                  <c:v>1.4750000000000001</c:v>
                </c:pt>
                <c:pt idx="256">
                  <c:v>1.48</c:v>
                </c:pt>
                <c:pt idx="257">
                  <c:v>1.4850000000000001</c:v>
                </c:pt>
                <c:pt idx="258">
                  <c:v>1.49</c:v>
                </c:pt>
                <c:pt idx="259">
                  <c:v>1.4950000000000001</c:v>
                </c:pt>
                <c:pt idx="260">
                  <c:v>1.5</c:v>
                </c:pt>
                <c:pt idx="261">
                  <c:v>1.5049999999999999</c:v>
                </c:pt>
                <c:pt idx="262">
                  <c:v>1.51</c:v>
                </c:pt>
                <c:pt idx="263">
                  <c:v>1.5149999999999999</c:v>
                </c:pt>
                <c:pt idx="264">
                  <c:v>1.52</c:v>
                </c:pt>
                <c:pt idx="265">
                  <c:v>1.5249999999999999</c:v>
                </c:pt>
                <c:pt idx="266">
                  <c:v>1.53</c:v>
                </c:pt>
                <c:pt idx="267">
                  <c:v>1.5349999999999999</c:v>
                </c:pt>
                <c:pt idx="268">
                  <c:v>1.54</c:v>
                </c:pt>
                <c:pt idx="269">
                  <c:v>1.5449999999999999</c:v>
                </c:pt>
                <c:pt idx="270">
                  <c:v>1.55</c:v>
                </c:pt>
                <c:pt idx="271">
                  <c:v>1.5549999999999999</c:v>
                </c:pt>
                <c:pt idx="272">
                  <c:v>1.56</c:v>
                </c:pt>
                <c:pt idx="273">
                  <c:v>1.5649999999999999</c:v>
                </c:pt>
                <c:pt idx="274">
                  <c:v>1.57</c:v>
                </c:pt>
                <c:pt idx="275">
                  <c:v>1.575</c:v>
                </c:pt>
                <c:pt idx="276">
                  <c:v>1.58</c:v>
                </c:pt>
                <c:pt idx="277">
                  <c:v>1.585</c:v>
                </c:pt>
                <c:pt idx="278">
                  <c:v>1.59</c:v>
                </c:pt>
                <c:pt idx="279">
                  <c:v>1.595</c:v>
                </c:pt>
                <c:pt idx="280">
                  <c:v>1.6</c:v>
                </c:pt>
                <c:pt idx="281">
                  <c:v>1.605</c:v>
                </c:pt>
                <c:pt idx="282">
                  <c:v>1.61</c:v>
                </c:pt>
                <c:pt idx="283">
                  <c:v>1.615</c:v>
                </c:pt>
                <c:pt idx="284">
                  <c:v>1.62</c:v>
                </c:pt>
                <c:pt idx="285">
                  <c:v>1.625</c:v>
                </c:pt>
                <c:pt idx="286">
                  <c:v>1.63</c:v>
                </c:pt>
                <c:pt idx="287">
                  <c:v>1.635</c:v>
                </c:pt>
                <c:pt idx="288">
                  <c:v>1.64</c:v>
                </c:pt>
                <c:pt idx="289">
                  <c:v>1.645</c:v>
                </c:pt>
                <c:pt idx="290">
                  <c:v>1.65</c:v>
                </c:pt>
                <c:pt idx="291">
                  <c:v>1.655</c:v>
                </c:pt>
                <c:pt idx="292">
                  <c:v>1.66</c:v>
                </c:pt>
                <c:pt idx="293">
                  <c:v>1.665</c:v>
                </c:pt>
                <c:pt idx="294">
                  <c:v>1.67</c:v>
                </c:pt>
                <c:pt idx="295">
                  <c:v>1.675</c:v>
                </c:pt>
                <c:pt idx="296">
                  <c:v>1.68</c:v>
                </c:pt>
                <c:pt idx="297">
                  <c:v>1.6850000000000001</c:v>
                </c:pt>
                <c:pt idx="298">
                  <c:v>1.69</c:v>
                </c:pt>
                <c:pt idx="299">
                  <c:v>1.6950000000000001</c:v>
                </c:pt>
                <c:pt idx="300">
                  <c:v>1.7</c:v>
                </c:pt>
                <c:pt idx="301">
                  <c:v>1.7050000000000001</c:v>
                </c:pt>
                <c:pt idx="302">
                  <c:v>1.71</c:v>
                </c:pt>
                <c:pt idx="303">
                  <c:v>1.7150000000000001</c:v>
                </c:pt>
                <c:pt idx="304">
                  <c:v>1.72</c:v>
                </c:pt>
                <c:pt idx="305">
                  <c:v>1.7250000000000001</c:v>
                </c:pt>
                <c:pt idx="306">
                  <c:v>1.73</c:v>
                </c:pt>
                <c:pt idx="307">
                  <c:v>1.7350000000000001</c:v>
                </c:pt>
                <c:pt idx="308">
                  <c:v>1.74</c:v>
                </c:pt>
                <c:pt idx="309">
                  <c:v>1.7450000000000001</c:v>
                </c:pt>
                <c:pt idx="310">
                  <c:v>1.75</c:v>
                </c:pt>
                <c:pt idx="311">
                  <c:v>1.7549999999999999</c:v>
                </c:pt>
                <c:pt idx="312">
                  <c:v>1.76</c:v>
                </c:pt>
                <c:pt idx="313">
                  <c:v>1.7649999999999999</c:v>
                </c:pt>
                <c:pt idx="314">
                  <c:v>1.77</c:v>
                </c:pt>
                <c:pt idx="315">
                  <c:v>1.7749999999999999</c:v>
                </c:pt>
                <c:pt idx="316">
                  <c:v>1.78</c:v>
                </c:pt>
                <c:pt idx="317">
                  <c:v>1.7849999999999999</c:v>
                </c:pt>
                <c:pt idx="318">
                  <c:v>1.79</c:v>
                </c:pt>
                <c:pt idx="319">
                  <c:v>1.7949999999999999</c:v>
                </c:pt>
                <c:pt idx="320">
                  <c:v>1.8</c:v>
                </c:pt>
                <c:pt idx="321">
                  <c:v>1.8049999999999999</c:v>
                </c:pt>
                <c:pt idx="322">
                  <c:v>1.81</c:v>
                </c:pt>
                <c:pt idx="323">
                  <c:v>1.8149999999999999</c:v>
                </c:pt>
                <c:pt idx="324">
                  <c:v>1.82</c:v>
                </c:pt>
                <c:pt idx="325">
                  <c:v>1.825</c:v>
                </c:pt>
                <c:pt idx="326">
                  <c:v>1.83</c:v>
                </c:pt>
                <c:pt idx="327">
                  <c:v>1.835</c:v>
                </c:pt>
                <c:pt idx="328">
                  <c:v>1.84</c:v>
                </c:pt>
                <c:pt idx="329">
                  <c:v>1.845</c:v>
                </c:pt>
                <c:pt idx="330">
                  <c:v>1.85</c:v>
                </c:pt>
                <c:pt idx="331">
                  <c:v>1.855</c:v>
                </c:pt>
                <c:pt idx="332">
                  <c:v>1.86</c:v>
                </c:pt>
                <c:pt idx="333">
                  <c:v>1.865</c:v>
                </c:pt>
                <c:pt idx="334">
                  <c:v>1.87</c:v>
                </c:pt>
                <c:pt idx="335">
                  <c:v>1.875</c:v>
                </c:pt>
                <c:pt idx="336">
                  <c:v>1.88</c:v>
                </c:pt>
                <c:pt idx="337">
                  <c:v>1.885</c:v>
                </c:pt>
                <c:pt idx="338">
                  <c:v>1.89</c:v>
                </c:pt>
                <c:pt idx="339">
                  <c:v>1.895</c:v>
                </c:pt>
                <c:pt idx="340">
                  <c:v>1.9</c:v>
                </c:pt>
                <c:pt idx="341">
                  <c:v>1.905</c:v>
                </c:pt>
                <c:pt idx="342">
                  <c:v>1.91</c:v>
                </c:pt>
                <c:pt idx="343">
                  <c:v>1.915</c:v>
                </c:pt>
                <c:pt idx="344">
                  <c:v>1.92</c:v>
                </c:pt>
                <c:pt idx="345">
                  <c:v>1.925</c:v>
                </c:pt>
                <c:pt idx="346">
                  <c:v>1.93</c:v>
                </c:pt>
                <c:pt idx="347">
                  <c:v>1.9350000000000001</c:v>
                </c:pt>
                <c:pt idx="348">
                  <c:v>1.94</c:v>
                </c:pt>
                <c:pt idx="349">
                  <c:v>1.9450000000000001</c:v>
                </c:pt>
                <c:pt idx="350">
                  <c:v>1.95</c:v>
                </c:pt>
                <c:pt idx="351">
                  <c:v>1.9550000000000001</c:v>
                </c:pt>
                <c:pt idx="352">
                  <c:v>1.96</c:v>
                </c:pt>
                <c:pt idx="353">
                  <c:v>1.9650000000000001</c:v>
                </c:pt>
                <c:pt idx="354">
                  <c:v>1.97</c:v>
                </c:pt>
                <c:pt idx="355">
                  <c:v>1.9750000000000001</c:v>
                </c:pt>
                <c:pt idx="356">
                  <c:v>1.98</c:v>
                </c:pt>
                <c:pt idx="357">
                  <c:v>1.9850000000000001</c:v>
                </c:pt>
                <c:pt idx="358">
                  <c:v>1.99</c:v>
                </c:pt>
                <c:pt idx="359">
                  <c:v>1.9950000000000001</c:v>
                </c:pt>
                <c:pt idx="360">
                  <c:v>2</c:v>
                </c:pt>
              </c:numCache>
            </c:numRef>
          </c:xVal>
          <c:yVal>
            <c:numRef>
              <c:f>Sheet1!$B$2:$B$362</c:f>
              <c:numCache>
                <c:formatCode>General</c:formatCode>
                <c:ptCount val="361"/>
                <c:pt idx="0">
                  <c:v>67.921070078308361</c:v>
                </c:pt>
                <c:pt idx="1">
                  <c:v>65.169478640170269</c:v>
                </c:pt>
                <c:pt idx="2">
                  <c:v>62.521158040871391</c:v>
                </c:pt>
                <c:pt idx="3">
                  <c:v>59.96895591154243</c:v>
                </c:pt>
                <c:pt idx="4">
                  <c:v>57.508898857751319</c:v>
                </c:pt>
                <c:pt idx="5">
                  <c:v>55.139394512205797</c:v>
                </c:pt>
                <c:pt idx="6">
                  <c:v>52.86066383906811</c:v>
                </c:pt>
                <c:pt idx="7">
                  <c:v>51.066962985630518</c:v>
                </c:pt>
                <c:pt idx="8">
                  <c:v>49.390907960333521</c:v>
                </c:pt>
                <c:pt idx="9">
                  <c:v>47.791665977313393</c:v>
                </c:pt>
                <c:pt idx="10">
                  <c:v>46.256385274032127</c:v>
                </c:pt>
                <c:pt idx="11">
                  <c:v>44.774922655400928</c:v>
                </c:pt>
                <c:pt idx="12">
                  <c:v>43.339332076062085</c:v>
                </c:pt>
                <c:pt idx="13">
                  <c:v>41.943420322829475</c:v>
                </c:pt>
                <c:pt idx="14">
                  <c:v>40.582383524638743</c:v>
                </c:pt>
                <c:pt idx="15">
                  <c:v>39.25251894330799</c:v>
                </c:pt>
                <c:pt idx="16">
                  <c:v>37.950999997329717</c:v>
                </c:pt>
                <c:pt idx="17">
                  <c:v>36.675701764705252</c:v>
                </c:pt>
                <c:pt idx="18">
                  <c:v>35.425065720553931</c:v>
                </c:pt>
                <c:pt idx="19">
                  <c:v>34.197994543437218</c:v>
                </c:pt>
                <c:pt idx="20">
                  <c:v>32.993769799371165</c:v>
                </c:pt>
                <c:pt idx="21">
                  <c:v>31.811986964957462</c:v>
                </c:pt>
                <c:pt idx="22">
                  <c:v>30.652503553050781</c:v>
                </c:pt>
                <c:pt idx="23">
                  <c:v>29.515397098323227</c:v>
                </c:pt>
                <c:pt idx="24">
                  <c:v>28.455453256159213</c:v>
                </c:pt>
                <c:pt idx="25">
                  <c:v>27.798666490683942</c:v>
                </c:pt>
                <c:pt idx="26">
                  <c:v>27.171909278772311</c:v>
                </c:pt>
                <c:pt idx="27">
                  <c:v>26.570288752504801</c:v>
                </c:pt>
                <c:pt idx="28">
                  <c:v>25.989557823299503</c:v>
                </c:pt>
                <c:pt idx="29">
                  <c:v>25.4260505827693</c:v>
                </c:pt>
                <c:pt idx="30">
                  <c:v>24.876616453011181</c:v>
                </c:pt>
                <c:pt idx="31">
                  <c:v>24.338557315030428</c:v>
                </c:pt>
                <c:pt idx="32">
                  <c:v>23.809569813255969</c:v>
                </c:pt>
                <c:pt idx="33">
                  <c:v>23.287693730402601</c:v>
                </c:pt>
                <c:pt idx="34">
                  <c:v>22.771266543446011</c:v>
                </c:pt>
                <c:pt idx="35">
                  <c:v>22.258883837202561</c:v>
                </c:pt>
                <c:pt idx="36">
                  <c:v>21.74936504018077</c:v>
                </c:pt>
                <c:pt idx="37">
                  <c:v>21.241723870322726</c:v>
                </c:pt>
                <c:pt idx="38">
                  <c:v>20.735142878240765</c:v>
                </c:pt>
                <c:pt idx="39">
                  <c:v>20.228951516110595</c:v>
                </c:pt>
                <c:pt idx="40">
                  <c:v>19.722607219318355</c:v>
                </c:pt>
                <c:pt idx="41">
                  <c:v>19.215679052380263</c:v>
                </c:pt>
                <c:pt idx="42">
                  <c:v>18.707833533465479</c:v>
                </c:pt>
                <c:pt idx="43">
                  <c:v>18.19882230952232</c:v>
                </c:pt>
                <c:pt idx="44">
                  <c:v>17.688471405070281</c:v>
                </c:pt>
                <c:pt idx="45">
                  <c:v>17.176671811896437</c:v>
                </c:pt>
                <c:pt idx="46">
                  <c:v>16.663371224533229</c:v>
                </c:pt>
                <c:pt idx="47">
                  <c:v>16.14856675811329</c:v>
                </c:pt>
                <c:pt idx="48">
                  <c:v>15.632298511753806</c:v>
                </c:pt>
                <c:pt idx="49">
                  <c:v>15.114643862732425</c:v>
                </c:pt>
                <c:pt idx="50">
                  <c:v>14.595712395083593</c:v>
                </c:pt>
                <c:pt idx="51">
                  <c:v>14.075641381460313</c:v>
                </c:pt>
                <c:pt idx="52">
                  <c:v>13.554591749712808</c:v>
                </c:pt>
                <c:pt idx="53">
                  <c:v>13.032744476071013</c:v>
                </c:pt>
                <c:pt idx="54">
                  <c:v>12.510297355467891</c:v>
                </c:pt>
                <c:pt idx="55">
                  <c:v>11.987462106716308</c:v>
                </c:pt>
                <c:pt idx="56">
                  <c:v>11.464461776209367</c:v>
                </c:pt>
                <c:pt idx="57">
                  <c:v>10.941528408785771</c:v>
                </c:pt>
                <c:pt idx="58">
                  <c:v>10.418900958538192</c:v>
                </c:pt>
                <c:pt idx="59">
                  <c:v>9.8968234158196786</c:v>
                </c:pt>
                <c:pt idx="60">
                  <c:v>9.3755431296118417</c:v>
                </c:pt>
                <c:pt idx="61">
                  <c:v>8.8553093068816757</c:v>
                </c:pt>
                <c:pt idx="62">
                  <c:v>8.3363716726326373</c:v>
                </c:pt>
                <c:pt idx="63">
                  <c:v>7.8189792761290011</c:v>
                </c:pt>
                <c:pt idx="64">
                  <c:v>7.3033794302841182</c:v>
                </c:pt>
                <c:pt idx="65">
                  <c:v>6.7898167725097158</c:v>
                </c:pt>
                <c:pt idx="66">
                  <c:v>6.5075884956677488</c:v>
                </c:pt>
                <c:pt idx="67">
                  <c:v>6.4333391405605678</c:v>
                </c:pt>
                <c:pt idx="68">
                  <c:v>6.3665515908602144</c:v>
                </c:pt>
                <c:pt idx="69">
                  <c:v>6.3066119988420155</c:v>
                </c:pt>
                <c:pt idx="70">
                  <c:v>6.252952077815066</c:v>
                </c:pt>
                <c:pt idx="71">
                  <c:v>6.2050463764764308</c:v>
                </c:pt>
                <c:pt idx="72">
                  <c:v>6.1624095727072614</c:v>
                </c:pt>
                <c:pt idx="73">
                  <c:v>6.1245938245750642</c:v>
                </c:pt>
                <c:pt idx="74">
                  <c:v>6.091186206264676</c:v>
                </c:pt>
                <c:pt idx="75">
                  <c:v>6.0618062484802282</c:v>
                </c:pt>
                <c:pt idx="76">
                  <c:v>6.0361035962904763</c:v>
                </c:pt>
                <c:pt idx="77">
                  <c:v>6.0137557921914997</c:v>
                </c:pt>
                <c:pt idx="78">
                  <c:v>5.9944661881083716</c:v>
                </c:pt>
                <c:pt idx="79">
                  <c:v>5.9779619869577472</c:v>
                </c:pt>
                <c:pt idx="80">
                  <c:v>5.9639924120624244</c:v>
                </c:pt>
                <c:pt idx="81">
                  <c:v>5.9523270010088059</c:v>
                </c:pt>
                <c:pt idx="82">
                  <c:v>5.9427540193307093</c:v>
                </c:pt>
                <c:pt idx="83">
                  <c:v>5.9350789885933786</c:v>
                </c:pt>
                <c:pt idx="84">
                  <c:v>5.9291233229462614</c:v>
                </c:pt>
                <c:pt idx="85">
                  <c:v>5.9247230679445151</c:v>
                </c:pt>
                <c:pt idx="86">
                  <c:v>5.9217277353509346</c:v>
                </c:pt>
                <c:pt idx="87">
                  <c:v>5.9199992276735891</c:v>
                </c:pt>
                <c:pt idx="88">
                  <c:v>5.9194108463372475</c:v>
                </c:pt>
                <c:pt idx="89">
                  <c:v>5.9198463775968824</c:v>
                </c:pt>
                <c:pt idx="90">
                  <c:v>5.9211992505595612</c:v>
                </c:pt>
                <c:pt idx="91">
                  <c:v>5.9233717619677329</c:v>
                </c:pt>
                <c:pt idx="92">
                  <c:v>5.9262743627001679</c:v>
                </c:pt>
                <c:pt idx="93">
                  <c:v>5.9298250012565168</c:v>
                </c:pt>
                <c:pt idx="94">
                  <c:v>5.9339485198006914</c:v>
                </c:pt>
                <c:pt idx="95">
                  <c:v>5.9385760986403469</c:v>
                </c:pt>
                <c:pt idx="96">
                  <c:v>5.9436447453123264</c:v>
                </c:pt>
                <c:pt idx="97">
                  <c:v>5.9490968247245313</c:v>
                </c:pt>
                <c:pt idx="98">
                  <c:v>5.9548796270697757</c:v>
                </c:pt>
                <c:pt idx="99">
                  <c:v>5.9609449704783657</c:v>
                </c:pt>
                <c:pt idx="100">
                  <c:v>5.9672488356113718</c:v>
                </c:pt>
                <c:pt idx="101">
                  <c:v>5.9737510296164364</c:v>
                </c:pt>
                <c:pt idx="102">
                  <c:v>5.9804148770720156</c:v>
                </c:pt>
                <c:pt idx="103">
                  <c:v>5.9872069357370883</c:v>
                </c:pt>
                <c:pt idx="104">
                  <c:v>5.9940967350979646</c:v>
                </c:pt>
                <c:pt idx="105">
                  <c:v>6.0010565358671331</c:v>
                </c:pt>
                <c:pt idx="106">
                  <c:v>6.0080611087395042</c:v>
                </c:pt>
                <c:pt idx="107">
                  <c:v>6.0150875308482288</c:v>
                </c:pt>
                <c:pt idx="108">
                  <c:v>6.0221149984910349</c:v>
                </c:pt>
                <c:pt idx="109">
                  <c:v>6.0291246548140442</c:v>
                </c:pt>
                <c:pt idx="110">
                  <c:v>6.0360994312478988</c:v>
                </c:pt>
                <c:pt idx="111">
                  <c:v>6.0430239015895726</c:v>
                </c:pt>
                <c:pt idx="112">
                  <c:v>6.0498841477138576</c:v>
                </c:pt>
                <c:pt idx="113">
                  <c:v>6.0566676359818494</c:v>
                </c:pt>
                <c:pt idx="114">
                  <c:v>6.0633631034902491</c:v>
                </c:pt>
                <c:pt idx="115">
                  <c:v>6.069960453373735</c:v>
                </c:pt>
                <c:pt idx="116">
                  <c:v>6.0764506584394029</c:v>
                </c:pt>
                <c:pt idx="117">
                  <c:v>6.0828256724685392</c:v>
                </c:pt>
                <c:pt idx="118">
                  <c:v>6.0890783485766153</c:v>
                </c:pt>
                <c:pt idx="119">
                  <c:v>6.0952023640708619</c:v>
                </c:pt>
                <c:pt idx="120">
                  <c:v>6.1011921512908796</c:v>
                </c:pt>
                <c:pt idx="121">
                  <c:v>6.1070428339590199</c:v>
                </c:pt>
                <c:pt idx="122">
                  <c:v>6.1127501686046415</c:v>
                </c:pt>
                <c:pt idx="123">
                  <c:v>6.1183104906632702</c:v>
                </c:pt>
                <c:pt idx="124">
                  <c:v>6.1237206648816489</c:v>
                </c:pt>
                <c:pt idx="125">
                  <c:v>6.1289780396907911</c:v>
                </c:pt>
                <c:pt idx="126">
                  <c:v>6.1340804052346876</c:v>
                </c:pt>
                <c:pt idx="127">
                  <c:v>6.1390259547695392</c:v>
                </c:pt>
                <c:pt idx="128">
                  <c:v>6.1438132491673736</c:v>
                </c:pt>
                <c:pt idx="129">
                  <c:v>6.1484411842837927</c:v>
                </c:pt>
                <c:pt idx="130">
                  <c:v>6.1529089609634768</c:v>
                </c:pt>
                <c:pt idx="131">
                  <c:v>6.1572160574798751</c:v>
                </c:pt>
                <c:pt idx="132">
                  <c:v>6.1613622042172578</c:v>
                </c:pt>
                <c:pt idx="133">
                  <c:v>6.1653473604220244</c:v>
                </c:pt>
                <c:pt idx="134">
                  <c:v>6.1691716928607754</c:v>
                </c:pt>
                <c:pt idx="135">
                  <c:v>6.172835556237688</c:v>
                </c:pt>
                <c:pt idx="136">
                  <c:v>6.1763394752337941</c:v>
                </c:pt>
                <c:pt idx="137">
                  <c:v>6.1796841280421955</c:v>
                </c:pt>
                <c:pt idx="138">
                  <c:v>6.182870331282686</c:v>
                </c:pt>
                <c:pt idx="139">
                  <c:v>6.185899026188979</c:v>
                </c:pt>
                <c:pt idx="140">
                  <c:v>6.1887712659691063</c:v>
                </c:pt>
                <c:pt idx="141">
                  <c:v>6.1914882042476416</c:v>
                </c:pt>
                <c:pt idx="142">
                  <c:v>6.1940510845063912</c:v>
                </c:pt>
                <c:pt idx="143">
                  <c:v>6.1964612304444167</c:v>
                </c:pt>
                <c:pt idx="144">
                  <c:v>6.1987200371877549</c:v>
                </c:pt>
                <c:pt idx="145">
                  <c:v>6.2008289632798919</c:v>
                </c:pt>
                <c:pt idx="146">
                  <c:v>6.2027895233949693</c:v>
                </c:pt>
                <c:pt idx="147">
                  <c:v>6.204603281714971</c:v>
                </c:pt>
                <c:pt idx="148">
                  <c:v>6.2062718459201527</c:v>
                </c:pt>
                <c:pt idx="149">
                  <c:v>6.2077968617438195</c:v>
                </c:pt>
                <c:pt idx="150">
                  <c:v>6.2091800080480875</c:v>
                </c:pt>
                <c:pt idx="151">
                  <c:v>6.210422992378839</c:v>
                </c:pt>
                <c:pt idx="152">
                  <c:v>6.2115275469621478</c:v>
                </c:pt>
                <c:pt idx="153">
                  <c:v>6.2124954251077114</c:v>
                </c:pt>
                <c:pt idx="154">
                  <c:v>6.2133283979864729</c:v>
                </c:pt>
                <c:pt idx="155">
                  <c:v>6.2140282517531231</c:v>
                </c:pt>
                <c:pt idx="156">
                  <c:v>6.2145967849853045</c:v>
                </c:pt>
                <c:pt idx="157">
                  <c:v>6.2150358064149369</c:v>
                </c:pt>
                <c:pt idx="158">
                  <c:v>6.2153471329275511</c:v>
                </c:pt>
                <c:pt idx="159">
                  <c:v>6.2155325878080037</c:v>
                </c:pt>
                <c:pt idx="160">
                  <c:v>6.2155939992128095</c:v>
                </c:pt>
                <c:pt idx="161">
                  <c:v>6.2155331988505536</c:v>
                </c:pt>
                <c:pt idx="162">
                  <c:v>6.2153520208527935</c:v>
                </c:pt>
                <c:pt idx="163">
                  <c:v>6.2150523008203784</c:v>
                </c:pt>
                <c:pt idx="164">
                  <c:v>6.2146358750301944</c:v>
                </c:pt>
                <c:pt idx="165">
                  <c:v>6.2141045797885708</c:v>
                </c:pt>
                <c:pt idx="166">
                  <c:v>6.2134602509200443</c:v>
                </c:pt>
                <c:pt idx="167">
                  <c:v>6.212704723378093</c:v>
                </c:pt>
                <c:pt idx="168">
                  <c:v>6.211839830969379</c:v>
                </c:pt>
                <c:pt idx="169">
                  <c:v>6.2108674061801095</c:v>
                </c:pt>
                <c:pt idx="170">
                  <c:v>6.2097892800960564</c:v>
                </c:pt>
                <c:pt idx="171">
                  <c:v>6.2086072824080851</c:v>
                </c:pt>
                <c:pt idx="172">
                  <c:v>6.2073232414948221</c:v>
                </c:pt>
                <c:pt idx="173">
                  <c:v>6.2059389845763091</c:v>
                </c:pt>
                <c:pt idx="174">
                  <c:v>6.2044563379311635</c:v>
                </c:pt>
                <c:pt idx="175">
                  <c:v>6.2028771271716243</c:v>
                </c:pt>
                <c:pt idx="176">
                  <c:v>6.2012031775708021</c:v>
                </c:pt>
                <c:pt idx="177">
                  <c:v>6.1994363144371789</c:v>
                </c:pt>
                <c:pt idx="178">
                  <c:v>6.1975783635314752</c:v>
                </c:pt>
                <c:pt idx="179">
                  <c:v>6.1956311515207529</c:v>
                </c:pt>
                <c:pt idx="180">
                  <c:v>6.19359650646778</c:v>
                </c:pt>
                <c:pt idx="181">
                  <c:v>6.1914762583490601</c:v>
                </c:pt>
                <c:pt idx="182">
                  <c:v>6.1892722396006405</c:v>
                </c:pt>
                <c:pt idx="183">
                  <c:v>6.1869862856873237</c:v>
                </c:pt>
                <c:pt idx="184">
                  <c:v>6.1846202356923063</c:v>
                </c:pt>
                <c:pt idx="185">
                  <c:v>6.1821759329249382</c:v>
                </c:pt>
                <c:pt idx="186">
                  <c:v>6.1796552255443338</c:v>
                </c:pt>
                <c:pt idx="187">
                  <c:v>6.1770599671958193</c:v>
                </c:pt>
                <c:pt idx="188">
                  <c:v>6.1743920176591249</c:v>
                </c:pt>
                <c:pt idx="189">
                  <c:v>6.1716532435052596</c:v>
                </c:pt>
                <c:pt idx="190">
                  <c:v>6.1688455187617564</c:v>
                </c:pt>
                <c:pt idx="191">
                  <c:v>6.1659707255830476</c:v>
                </c:pt>
                <c:pt idx="192">
                  <c:v>6.1630307549260577</c:v>
                </c:pt>
                <c:pt idx="193">
                  <c:v>6.1600275072283717</c:v>
                </c:pt>
                <c:pt idx="194">
                  <c:v>6.1569628930888243</c:v>
                </c:pt>
                <c:pt idx="195">
                  <c:v>6.1538388339483996</c:v>
                </c:pt>
                <c:pt idx="196">
                  <c:v>6.1506572627712641</c:v>
                </c:pt>
                <c:pt idx="197">
                  <c:v>6.1474201247243787</c:v>
                </c:pt>
                <c:pt idx="198">
                  <c:v>6.1441293778552675</c:v>
                </c:pt>
                <c:pt idx="199">
                  <c:v>6.1407869937667448</c:v>
                </c:pt>
                <c:pt idx="200">
                  <c:v>6.1373949582882226</c:v>
                </c:pt>
                <c:pt idx="201">
                  <c:v>6.1339552721432211</c:v>
                </c:pt>
                <c:pt idx="202">
                  <c:v>6.1304699516109507</c:v>
                </c:pt>
                <c:pt idx="203">
                  <c:v>6.1269410291844517</c:v>
                </c:pt>
                <c:pt idx="204">
                  <c:v>6.1233705542210082</c:v>
                </c:pt>
                <c:pt idx="205">
                  <c:v>6.119760593588075</c:v>
                </c:pt>
                <c:pt idx="206">
                  <c:v>6.1161132323012124</c:v>
                </c:pt>
                <c:pt idx="207">
                  <c:v>6.1124305741561136</c:v>
                </c:pt>
                <c:pt idx="208">
                  <c:v>6.1087147423531052</c:v>
                </c:pt>
                <c:pt idx="209">
                  <c:v>6.1049678801139651</c:v>
                </c:pt>
                <c:pt idx="210">
                  <c:v>6.1011921512908796</c:v>
                </c:pt>
                <c:pt idx="211">
                  <c:v>6.0973897409679845</c:v>
                </c:pt>
                <c:pt idx="212">
                  <c:v>6.0935628560543798</c:v>
                </c:pt>
                <c:pt idx="213">
                  <c:v>6.0897137258686174</c:v>
                </c:pt>
                <c:pt idx="214">
                  <c:v>6.085844602715329</c:v>
                </c:pt>
                <c:pt idx="215">
                  <c:v>6.0819577624525722</c:v>
                </c:pt>
                <c:pt idx="216">
                  <c:v>6.0780555050511387</c:v>
                </c:pt>
                <c:pt idx="217">
                  <c:v>6.074140155144403</c:v>
                </c:pt>
                <c:pt idx="218">
                  <c:v>6.0702140625699563</c:v>
                </c:pt>
                <c:pt idx="219">
                  <c:v>6.0662796029017141</c:v>
                </c:pt>
                <c:pt idx="220">
                  <c:v>6.0623391779738967</c:v>
                </c:pt>
                <c:pt idx="221">
                  <c:v>6.0583952163947741</c:v>
                </c:pt>
                <c:pt idx="222">
                  <c:v>6.054450174052417</c:v>
                </c:pt>
                <c:pt idx="223">
                  <c:v>6.0505065346111886</c:v>
                </c:pt>
                <c:pt idx="224">
                  <c:v>6.046566809998577</c:v>
                </c:pt>
                <c:pt idx="225">
                  <c:v>6.0426335408838128</c:v>
                </c:pt>
                <c:pt idx="226">
                  <c:v>6.0387092971466938</c:v>
                </c:pt>
                <c:pt idx="227">
                  <c:v>6.0347966783377061</c:v>
                </c:pt>
                <c:pt idx="228">
                  <c:v>6.0308983141290406</c:v>
                </c:pt>
                <c:pt idx="229">
                  <c:v>6.0270168647564626</c:v>
                </c:pt>
                <c:pt idx="230">
                  <c:v>6.02315502145232</c:v>
                </c:pt>
                <c:pt idx="231">
                  <c:v>6.019315506869316</c:v>
                </c:pt>
                <c:pt idx="232">
                  <c:v>6.0155010754955107</c:v>
                </c:pt>
                <c:pt idx="233">
                  <c:v>6.0117145140600625</c:v>
                </c:pt>
                <c:pt idx="234">
                  <c:v>6.0079586419305331</c:v>
                </c:pt>
                <c:pt idx="235">
                  <c:v>6.0042363115004882</c:v>
                </c:pt>
                <c:pt idx="236">
                  <c:v>6.0005504085691053</c:v>
                </c:pt>
                <c:pt idx="237">
                  <c:v>5.9969038527108998</c:v>
                </c:pt>
                <c:pt idx="238">
                  <c:v>5.993299597637658</c:v>
                </c:pt>
                <c:pt idx="239">
                  <c:v>5.9897406315503998</c:v>
                </c:pt>
                <c:pt idx="240">
                  <c:v>5.9862299774832817</c:v>
                </c:pt>
                <c:pt idx="241">
                  <c:v>5.9827706936384395</c:v>
                </c:pt>
                <c:pt idx="242">
                  <c:v>5.9793658737118172</c:v>
                </c:pt>
                <c:pt idx="243">
                  <c:v>5.9760186472104238</c:v>
                </c:pt>
                <c:pt idx="244">
                  <c:v>5.9727321797605759</c:v>
                </c:pt>
                <c:pt idx="245">
                  <c:v>5.9695096734072806</c:v>
                </c:pt>
                <c:pt idx="246">
                  <c:v>5.9663543669049579</c:v>
                </c:pt>
                <c:pt idx="247">
                  <c:v>5.9632695359989718</c:v>
                </c:pt>
                <c:pt idx="248">
                  <c:v>5.9602584936985448</c:v>
                </c:pt>
                <c:pt idx="249">
                  <c:v>5.957324590540658</c:v>
                </c:pt>
                <c:pt idx="250">
                  <c:v>5.9544712148448919</c:v>
                </c:pt>
                <c:pt idx="251">
                  <c:v>5.9517017929592742</c:v>
                </c:pt>
                <c:pt idx="252">
                  <c:v>5.9490197894970676</c:v>
                </c:pt>
                <c:pt idx="253">
                  <c:v>5.9464287075645217</c:v>
                </c:pt>
                <c:pt idx="254">
                  <c:v>5.9439320889794311</c:v>
                </c:pt>
                <c:pt idx="255">
                  <c:v>5.9415335144800352</c:v>
                </c:pt>
                <c:pt idx="256">
                  <c:v>5.9392366039251021</c:v>
                </c:pt>
                <c:pt idx="257">
                  <c:v>5.9370450164843325</c:v>
                </c:pt>
                <c:pt idx="258">
                  <c:v>5.9349624508189258</c:v>
                </c:pt>
                <c:pt idx="259">
                  <c:v>5.9329926452530435</c:v>
                </c:pt>
                <c:pt idx="260">
                  <c:v>5.9311393779349242</c:v>
                </c:pt>
                <c:pt idx="261">
                  <c:v>5.9294064669883406</c:v>
                </c:pt>
                <c:pt idx="262">
                  <c:v>5.9277977706539087</c:v>
                </c:pt>
                <c:pt idx="263">
                  <c:v>5.9263171874201603</c:v>
                </c:pt>
                <c:pt idx="264">
                  <c:v>5.9249686561441584</c:v>
                </c:pt>
                <c:pt idx="265">
                  <c:v>5.923756156161808</c:v>
                </c:pt>
                <c:pt idx="266">
                  <c:v>5.9226837073866223</c:v>
                </c:pt>
                <c:pt idx="267">
                  <c:v>5.9217553703982961</c:v>
                </c:pt>
                <c:pt idx="268">
                  <c:v>5.9209752465198884</c:v>
                </c:pt>
                <c:pt idx="269">
                  <c:v>5.9203474778830589</c:v>
                </c:pt>
                <c:pt idx="270">
                  <c:v>5.9198762474819588</c:v>
                </c:pt>
                <c:pt idx="271">
                  <c:v>5.9195657792154188</c:v>
                </c:pt>
                <c:pt idx="272">
                  <c:v>5.9194203379163701</c:v>
                </c:pt>
                <c:pt idx="273">
                  <c:v>5.9194442293687644</c:v>
                </c:pt>
                <c:pt idx="274">
                  <c:v>5.9196418003122808</c:v>
                </c:pt>
                <c:pt idx="275">
                  <c:v>5.920017438432823</c:v>
                </c:pt>
                <c:pt idx="276">
                  <c:v>5.9205755723403808</c:v>
                </c:pt>
                <c:pt idx="277">
                  <c:v>5.921320671532726</c:v>
                </c:pt>
                <c:pt idx="278">
                  <c:v>5.9222572463445866</c:v>
                </c:pt>
                <c:pt idx="279">
                  <c:v>5.9233898478824765</c:v>
                </c:pt>
                <c:pt idx="280">
                  <c:v>5.9247230679444707</c:v>
                </c:pt>
                <c:pt idx="281">
                  <c:v>5.9262615389243933</c:v>
                </c:pt>
                <c:pt idx="282">
                  <c:v>5.9280099336999292</c:v>
                </c:pt>
                <c:pt idx="283">
                  <c:v>5.929972965504926</c:v>
                </c:pt>
                <c:pt idx="284">
                  <c:v>5.9321553877838884</c:v>
                </c:pt>
                <c:pt idx="285">
                  <c:v>5.9345619940303074</c:v>
                </c:pt>
                <c:pt idx="286">
                  <c:v>5.9371976176058716</c:v>
                </c:pt>
                <c:pt idx="287">
                  <c:v>5.9400671315422926</c:v>
                </c:pt>
                <c:pt idx="288">
                  <c:v>5.9431754483234789</c:v>
                </c:pt>
                <c:pt idx="289">
                  <c:v>5.9465275196485035</c:v>
                </c:pt>
                <c:pt idx="290">
                  <c:v>5.9501283361744317</c:v>
                </c:pt>
                <c:pt idx="291">
                  <c:v>5.9539829272381217</c:v>
                </c:pt>
                <c:pt idx="292">
                  <c:v>5.9580963605571302</c:v>
                </c:pt>
                <c:pt idx="293">
                  <c:v>5.9624737419080809</c:v>
                </c:pt>
                <c:pt idx="294">
                  <c:v>5.9671202147829838</c:v>
                </c:pt>
                <c:pt idx="295">
                  <c:v>5.9720409600211966</c:v>
                </c:pt>
                <c:pt idx="296">
                  <c:v>5.9772411954184923</c:v>
                </c:pt>
                <c:pt idx="297">
                  <c:v>5.9827261753105487</c:v>
                </c:pt>
                <c:pt idx="298">
                  <c:v>5.9885011901309237</c:v>
                </c:pt>
                <c:pt idx="299">
                  <c:v>5.9945715659432963</c:v>
                </c:pt>
                <c:pt idx="300">
                  <c:v>6.000942663946085</c:v>
                </c:pt>
                <c:pt idx="301">
                  <c:v>6.0076198799492886</c:v>
                </c:pt>
                <c:pt idx="302">
                  <c:v>6.0146086438230384</c:v>
                </c:pt>
                <c:pt idx="303">
                  <c:v>6.0219144189163298</c:v>
                </c:pt>
                <c:pt idx="304">
                  <c:v>6.0295427014455116</c:v>
                </c:pt>
                <c:pt idx="305">
                  <c:v>6.0374990198516887</c:v>
                </c:pt>
                <c:pt idx="306">
                  <c:v>6.0457889341261062</c:v>
                </c:pt>
                <c:pt idx="307">
                  <c:v>6.054418035102449</c:v>
                </c:pt>
                <c:pt idx="308">
                  <c:v>6.063391943715768</c:v>
                </c:pt>
                <c:pt idx="309">
                  <c:v>6.0727163102262338</c:v>
                </c:pt>
                <c:pt idx="310">
                  <c:v>6.0823968134078976</c:v>
                </c:pt>
                <c:pt idx="311">
                  <c:v>6.0924391597003469</c:v>
                </c:pt>
                <c:pt idx="312">
                  <c:v>6.1028490823233472</c:v>
                </c:pt>
                <c:pt idx="313">
                  <c:v>6.1136323403535142</c:v>
                </c:pt>
                <c:pt idx="314">
                  <c:v>6.1247947177608175</c:v>
                </c:pt>
                <c:pt idx="315">
                  <c:v>6.1363420224058718</c:v>
                </c:pt>
                <c:pt idx="316">
                  <c:v>6.1482800849958164</c:v>
                </c:pt>
                <c:pt idx="317">
                  <c:v>6.1606147579978732</c:v>
                </c:pt>
                <c:pt idx="318">
                  <c:v>6.1733519145108051</c:v>
                </c:pt>
                <c:pt idx="319">
                  <c:v>6.186497447091921</c:v>
                </c:pt>
                <c:pt idx="320">
                  <c:v>6.2000572665396048</c:v>
                </c:pt>
                <c:pt idx="321">
                  <c:v>6.2140373006305927</c:v>
                </c:pt>
                <c:pt idx="322">
                  <c:v>6.2284434928102872</c:v>
                </c:pt>
                <c:pt idx="323">
                  <c:v>6.2432818008365087</c:v>
                </c:pt>
                <c:pt idx="324">
                  <c:v>6.258558195374575</c:v>
                </c:pt>
                <c:pt idx="325">
                  <c:v>6.2742786585438193</c:v>
                </c:pt>
                <c:pt idx="326">
                  <c:v>6.2904491824145259</c:v>
                </c:pt>
                <c:pt idx="327">
                  <c:v>6.3070757674544398</c:v>
                </c:pt>
                <c:pt idx="328">
                  <c:v>6.3241644209240944</c:v>
                </c:pt>
                <c:pt idx="329">
                  <c:v>6.34172115522047</c:v>
                </c:pt>
                <c:pt idx="330">
                  <c:v>6.3597519861687601</c:v>
                </c:pt>
                <c:pt idx="331">
                  <c:v>6.3782629312604699</c:v>
                </c:pt>
                <c:pt idx="332">
                  <c:v>6.3972600078384678</c:v>
                </c:pt>
                <c:pt idx="333">
                  <c:v>6.4167492312283025</c:v>
                </c:pt>
                <c:pt idx="334">
                  <c:v>6.4367366128146752</c:v>
                </c:pt>
                <c:pt idx="335">
                  <c:v>6.4572281580640656</c:v>
                </c:pt>
                <c:pt idx="336">
                  <c:v>6.4782298644914027</c:v>
                </c:pt>
                <c:pt idx="337">
                  <c:v>6.4997477195723796</c:v>
                </c:pt>
                <c:pt idx="338">
                  <c:v>6.5217876985999235</c:v>
                </c:pt>
                <c:pt idx="339">
                  <c:v>6.5443557624859761</c:v>
                </c:pt>
                <c:pt idx="340">
                  <c:v>6.6550376217806573</c:v>
                </c:pt>
                <c:pt idx="341">
                  <c:v>6.796542209530676</c:v>
                </c:pt>
                <c:pt idx="342">
                  <c:v>6.9374782752479769</c:v>
                </c:pt>
                <c:pt idx="343">
                  <c:v>7.0778439862602349</c:v>
                </c:pt>
                <c:pt idx="344">
                  <c:v>7.2176376229833306</c:v>
                </c:pt>
                <c:pt idx="345">
                  <c:v>7.3568575772227085</c:v>
                </c:pt>
                <c:pt idx="346">
                  <c:v>7.4955023504909013</c:v>
                </c:pt>
                <c:pt idx="347">
                  <c:v>7.6335705523397968</c:v>
                </c:pt>
                <c:pt idx="348">
                  <c:v>7.7710608987091145</c:v>
                </c:pt>
                <c:pt idx="349">
                  <c:v>7.9079722102912697</c:v>
                </c:pt>
                <c:pt idx="350">
                  <c:v>8.0443034109099809</c:v>
                </c:pt>
                <c:pt idx="351">
                  <c:v>8.1800535259171738</c:v>
                </c:pt>
                <c:pt idx="352">
                  <c:v>8.3152216806032797</c:v>
                </c:pt>
                <c:pt idx="353">
                  <c:v>8.4498070986241061</c:v>
                </c:pt>
                <c:pt idx="354">
                  <c:v>8.5838091004437622</c:v>
                </c:pt>
                <c:pt idx="355">
                  <c:v>8.7172271017920586</c:v>
                </c:pt>
                <c:pt idx="356">
                  <c:v>8.8500606121385985</c:v>
                </c:pt>
                <c:pt idx="357">
                  <c:v>8.9823092331819065</c:v>
                </c:pt>
                <c:pt idx="358">
                  <c:v>9.113972657353365</c:v>
                </c:pt>
                <c:pt idx="359">
                  <c:v>9.2450506663384946</c:v>
                </c:pt>
                <c:pt idx="360">
                  <c:v>9.3755431296117528</c:v>
                </c:pt>
              </c:numCache>
            </c:numRef>
          </c:yVal>
          <c:smooth val="0"/>
          <c:extLst>
            <c:ext xmlns:c16="http://schemas.microsoft.com/office/drawing/2014/chart" uri="{C3380CC4-5D6E-409C-BE32-E72D297353CC}">
              <c16:uniqueId val="{00000000-2B13-4576-A44C-4FAD8B3D7A46}"/>
            </c:ext>
          </c:extLst>
        </c:ser>
        <c:dLbls>
          <c:showLegendKey val="0"/>
          <c:showVal val="0"/>
          <c:showCatName val="0"/>
          <c:showSerName val="0"/>
          <c:showPercent val="0"/>
          <c:showBubbleSize val="0"/>
        </c:dLbls>
        <c:axId val="2128940872"/>
        <c:axId val="2129643912"/>
      </c:scatterChart>
      <c:valAx>
        <c:axId val="2128940872"/>
        <c:scaling>
          <c:orientation val="minMax"/>
          <c:max val="2"/>
          <c:min val="0.2"/>
        </c:scaling>
        <c:delete val="0"/>
        <c:axPos val="b"/>
        <c:numFmt formatCode="0.0" sourceLinked="0"/>
        <c:majorTickMark val="none"/>
        <c:minorTickMark val="none"/>
        <c:tickLblPos val="nextTo"/>
        <c:spPr>
          <a:ln>
            <a:solidFill>
              <a:srgbClr val="909090"/>
            </a:solidFill>
          </a:ln>
        </c:spPr>
        <c:txPr>
          <a:bodyPr/>
          <a:lstStyle/>
          <a:p>
            <a:pPr>
              <a:defRPr sz="1050">
                <a:solidFill>
                  <a:srgbClr val="FFFFFF"/>
                </a:solidFill>
                <a:latin typeface="Arial"/>
              </a:defRPr>
            </a:pPr>
            <a:endParaRPr lang="en-US"/>
          </a:p>
        </c:txPr>
        <c:crossAx val="2129643912"/>
        <c:crosses val="autoZero"/>
        <c:crossBetween val="midCat"/>
        <c:majorUnit val="0.3"/>
      </c:valAx>
      <c:valAx>
        <c:axId val="2129643912"/>
        <c:scaling>
          <c:orientation val="minMax"/>
          <c:max val="70"/>
          <c:min val="0"/>
        </c:scaling>
        <c:delete val="0"/>
        <c:axPos val="l"/>
        <c:majorGridlines>
          <c:spPr>
            <a:ln>
              <a:solidFill>
                <a:srgbClr val="4D4D4D"/>
              </a:solidFill>
            </a:ln>
          </c:spPr>
        </c:majorGridlines>
        <c:numFmt formatCode="0&quot;%&quot;" sourceLinked="0"/>
        <c:majorTickMark val="none"/>
        <c:minorTickMark val="none"/>
        <c:tickLblPos val="nextTo"/>
        <c:spPr>
          <a:ln>
            <a:solidFill>
              <a:srgbClr val="909090"/>
            </a:solidFill>
          </a:ln>
        </c:spPr>
        <c:txPr>
          <a:bodyPr/>
          <a:lstStyle/>
          <a:p>
            <a:pPr>
              <a:defRPr sz="1050">
                <a:solidFill>
                  <a:srgbClr val="FFFFFF"/>
                </a:solidFill>
                <a:latin typeface="Arial"/>
              </a:defRPr>
            </a:pPr>
            <a:endParaRPr lang="en-US"/>
          </a:p>
        </c:txPr>
        <c:crossAx val="2128940872"/>
        <c:crosses val="autoZero"/>
        <c:crossBetween val="midCat"/>
        <c:majorUnit val="20"/>
      </c:valAx>
      <c:spPr>
        <a:solidFill>
          <a:srgbClr val="2C2C2C"/>
        </a:solidFill>
        <a:ln>
          <a:noFill/>
        </a:ln>
      </c:spPr>
    </c:plotArea>
    <c:plotVisOnly val="1"/>
    <c:dispBlanksAs val="gap"/>
    <c:showDLblsOverMax val="0"/>
  </c:chart>
  <c:spPr>
    <a:solidFill>
      <a:srgbClr val="2C2C2C"/>
    </a:solidFill>
    <a:ln>
      <a:noFill/>
    </a:ln>
  </c:spPr>
  <c:txPr>
    <a:bodyPr/>
    <a:lstStyle/>
    <a:p>
      <a:pPr>
        <a:defRPr sz="1100">
          <a:solidFill>
            <a:srgbClr val="FFFFFF"/>
          </a:solidFill>
          <a:latin typeface="Arial"/>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84F9F26-30A3-0178-AE7A-E7FD47FF1D9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2D5FF49-3A0B-135C-1E90-3FB81E52838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C6964EB-2792-45D5-8ECD-3DDFB9860DEC}" type="datetimeFigureOut">
              <a:rPr lang="en-GB" smtClean="0"/>
              <a:t>21/10/2026</a:t>
            </a:fld>
            <a:endParaRPr lang="en-GB"/>
          </a:p>
        </p:txBody>
      </p:sp>
      <p:sp>
        <p:nvSpPr>
          <p:cNvPr id="4" name="Footer Placeholder 3">
            <a:extLst>
              <a:ext uri="{FF2B5EF4-FFF2-40B4-BE49-F238E27FC236}">
                <a16:creationId xmlns:a16="http://schemas.microsoft.com/office/drawing/2014/main" id="{974420DA-2713-0A00-EDF8-DBB116481A7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0AAC3DB8-0137-AB39-100A-6CE737503F4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81B6CD6-BBF1-42FA-AC92-20F6533EE614}" type="slidenum">
              <a:rPr lang="en-GB" smtClean="0"/>
              <a:t>‹#›</a:t>
            </a:fld>
            <a:endParaRPr lang="en-GB"/>
          </a:p>
        </p:txBody>
      </p:sp>
    </p:spTree>
    <p:extLst>
      <p:ext uri="{BB962C8B-B14F-4D97-AF65-F5344CB8AC3E}">
        <p14:creationId xmlns:p14="http://schemas.microsoft.com/office/powerpoint/2010/main" val="16223743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6776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This lecture examines buckling of composite plates, presented by Dr Mahdi Damghani. The focus is the relationship between laminate stiffness, applied in-plane loads and the out-of-plane deformation that develops at instability.</a:t>
            </a:r>
          </a:p>
          <a:p>
            <a:endParaRPr lang="en-GB" b="0"/>
          </a:p>
          <a:p>
            <a:pPr>
              <a:defRPr b="1"/>
            </a:pPr>
            <a:r>
              <a:rPr b="1"/>
              <a:t>Concept</a:t>
            </a:r>
            <a:endParaRPr lang="en-GB" b="1"/>
          </a:p>
          <a:p>
            <a:r>
              <a:rPr b="0"/>
              <a:t>Buckling is a loss of stability of an equilibrium configuration. The critical load marks the onset of an alternative deformation pattern. It does not, by itself, specify the ultimate strength or the amount of load the structure can carry after buckling.</a:t>
            </a:r>
          </a:p>
          <a:p>
            <a:endParaRPr lang="en-GB" b="0"/>
          </a:p>
          <a:p>
            <a:pPr>
              <a:defRPr b="1"/>
            </a:pPr>
            <a:r>
              <a:rPr b="1"/>
              <a:t>Details</a:t>
            </a:r>
            <a:endParaRPr lang="en-GB" b="1"/>
          </a:p>
          <a:p>
            <a:r>
              <a:rPr b="0"/>
              <a:t>The lecture first distinguishes stable post-buckling from collapse, then introduces the stress resultants and governing equations of Classical Laminate Theory. The worked examples examine compression, shear and combinations of these loads. Boundary conditions determine which deformation shapes are admissible, while the laminate bending stiffness determines the resistance to those shapes. Analytical solutions and approximate energy methods provide complementary ways to calculate the critical load.</a:t>
            </a:r>
            <a:endParaRPr lang="en-GB" b="0"/>
          </a:p>
          <a:p>
            <a:endParaRPr b="0"/>
          </a:p>
          <a:p>
            <a:pPr>
              <a:defRPr b="1"/>
            </a:pPr>
            <a:r>
              <a:rPr b="1"/>
              <a:t>Key Takeaway</a:t>
            </a:r>
            <a:endParaRPr lang="en-GB" b="1"/>
          </a:p>
          <a:p>
            <a:r>
              <a:rPr b="0"/>
              <a:t>Composite plate buckling depends on the laminate stiffness, geometry, loading and edge restraints. The critical load and the subsequent failure load are different quantities.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load–displacement sketch distinguishes the initial response from possible post-buckling paths. It also contrasts the ideal response of a perfect structure with the smoother response of an imperfect structure.</a:t>
            </a:r>
          </a:p>
          <a:p>
            <a:endParaRPr lang="en-GB" b="0"/>
          </a:p>
          <a:p>
            <a:pPr>
              <a:defRPr b="1"/>
            </a:pPr>
            <a:r>
              <a:rPr lang="en-GB" b="1"/>
              <a:t>Concept</a:t>
            </a:r>
          </a:p>
          <a:p>
            <a:r>
              <a:rPr lang="en-GB" b="0"/>
              <a:t>The primary path represents the initial equilibrium configuration. At the ideal critical load Fcr, a bifurcation permits an alternative configuration. A stable secondary path can sustain increasing load as displacement grows. A descending path indicates decreasing load capacity and can lead to collapse under load control.</a:t>
            </a:r>
          </a:p>
          <a:p>
            <a:endParaRPr lang="en-GB" b="0"/>
          </a:p>
          <a:p>
            <a:pPr>
              <a:defRPr b="1"/>
            </a:pPr>
            <a:r>
              <a:rPr lang="en-GB" b="1"/>
              <a:t>Details</a:t>
            </a:r>
          </a:p>
          <a:p>
            <a:r>
              <a:rPr lang="en-GB" b="0"/>
              <a:t>Read the vertical axis as load and the horizontal axis as displacement. Follow the initial straight branch to the marked bifurcation point, then compare the rising blue branch with the falling purple branch. The dashed imperfect response shows why a real test may not exhibit a sharp intersection of two paths. Geometric imperfections introduce out-of-plane deformation before the ideal bifurcation. The control method also matters when interpreting a descending branch, because a response traced under displacement control may not remain accessible under load control.</a:t>
            </a:r>
          </a:p>
          <a:p>
            <a:endParaRPr lang="en-GB" b="0"/>
          </a:p>
          <a:p>
            <a:pPr>
              <a:defRPr b="1"/>
            </a:pPr>
            <a:r>
              <a:rPr lang="en-GB" b="1"/>
              <a:t>Key Takeaway</a:t>
            </a:r>
          </a:p>
          <a:p>
            <a:r>
              <a:rPr lang="en-GB" b="0"/>
              <a:t>Reaching the buckling load does not automatically mean immediate collapse. Post-buckling stability determines whether the structure can continue carrying additional load.</a:t>
            </a:r>
          </a:p>
        </p:txBody>
      </p:sp>
      <p:sp>
        <p:nvSpPr>
          <p:cNvPr id="4" name="Slide Number Placeholder 3"/>
          <p:cNvSpPr>
            <a:spLocks noGrp="1"/>
          </p:cNvSpPr>
          <p:nvPr>
            <p:ph type="sldNum" sz="quarter" idx="5"/>
          </p:nvPr>
        </p:nvSpPr>
        <p:spPr/>
        <p:txBody>
          <a:bodyPr/>
          <a:lstStyle/>
          <a:p>
            <a:fld id="{06EC7BFA-5A14-4681-B8A8-B3F0F046586E}" type="slidenum">
              <a:rPr lang="en-GB" smtClean="0"/>
              <a:t>2</a:t>
            </a:fld>
            <a:endParaRPr lang="en-GB"/>
          </a:p>
        </p:txBody>
      </p:sp>
    </p:spTree>
    <p:extLst>
      <p:ext uri="{BB962C8B-B14F-4D97-AF65-F5344CB8AC3E}">
        <p14:creationId xmlns:p14="http://schemas.microsoft.com/office/powerpoint/2010/main" val="3427533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This slide gives a physical and energetic interpretation of the two post-buckling responses. The flat-plate sketch illustrates a stable path, while the thin-cylinder sketch illustrates a possible collapse path.</a:t>
            </a:r>
          </a:p>
          <a:p>
            <a:endParaRPr lang="en-GB" b="0"/>
          </a:p>
          <a:p>
            <a:pPr>
              <a:defRPr b="1"/>
            </a:pPr>
            <a:r>
              <a:rPr b="1"/>
              <a:t>Concept</a:t>
            </a:r>
            <a:endParaRPr lang="en-GB" b="1"/>
          </a:p>
          <a:p>
            <a:r>
              <a:rPr b="0"/>
              <a:t>An equilibrium state corresponds to a stationary value of total potential energy. A local minimum supports stability against small disturbances. When the initial configuration loses stability, the availability of another stable configuration determines whether the structure can settle into a post-buckled state.</a:t>
            </a:r>
          </a:p>
          <a:p>
            <a:endParaRPr lang="en-GB" b="0"/>
          </a:p>
          <a:p>
            <a:pPr>
              <a:defRPr b="1"/>
            </a:pPr>
            <a:r>
              <a:rPr b="1"/>
              <a:t>Details</a:t>
            </a:r>
            <a:endParaRPr lang="en-GB" b="1"/>
          </a:p>
          <a:p>
            <a:r>
              <a:rPr b="0"/>
              <a:t>On the left, the plate develops an out-of-plane wave and follows a rising load–displacement branch. The energy sketch depicts a new stable position after the original state loses stability. On the right, a local dent in the cylinder accompanies a falling load branch. The second energy sketch illustrates the absence of a nearby stable state along the depicted path. These are explanatory examples rather than universal rules for every plate or cylinder. Geometry, imperfections, loading and restraints affect the actual response.</a:t>
            </a:r>
            <a:endParaRPr lang="en-GB" b="0"/>
          </a:p>
          <a:p>
            <a:endParaRPr b="0"/>
          </a:p>
          <a:p>
            <a:pPr>
              <a:defRPr b="1"/>
            </a:pPr>
            <a:r>
              <a:rPr b="1"/>
              <a:t>Key Takeaway</a:t>
            </a:r>
            <a:endParaRPr lang="en-GB" b="1"/>
          </a:p>
          <a:p>
            <a:r>
              <a:rPr b="0"/>
              <a:t>The energy sketches explain why some structures find a stable post-buckled configuration while others experience a rapid loss of load capacity.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panel test connects the schematic buckling curves to a measured force–displacement response. The slide combines the test arrangement with curves from four pristine specimens.</a:t>
            </a:r>
          </a:p>
          <a:p>
            <a:endParaRPr lang="en-GB" b="0"/>
          </a:p>
          <a:p>
            <a:pPr>
              <a:defRPr b="1"/>
            </a:pPr>
            <a:r>
              <a:rPr lang="en-GB" b="1"/>
              <a:t>Concept</a:t>
            </a:r>
          </a:p>
          <a:p>
            <a:r>
              <a:rPr lang="en-GB" b="0"/>
              <a:t>Initial buckling and ultimate failure can occur at substantially different loads. A change in the slope of the force–displacement curve indicates a change in structural stiffness, while continued load increase after that change demonstrates post-buckling load carrying.</a:t>
            </a:r>
          </a:p>
          <a:p>
            <a:endParaRPr lang="en-GB" b="0"/>
          </a:p>
          <a:p>
            <a:pPr>
              <a:defRPr b="1"/>
            </a:pPr>
            <a:r>
              <a:rPr lang="en-GB" b="1"/>
              <a:t>Details</a:t>
            </a:r>
          </a:p>
          <a:p>
            <a:r>
              <a:rPr lang="en-GB" b="0"/>
              <a:t>Use the photograph to identify the panel, loading arrangement and measurement locations. On the plotted curves, the first marked change occurs around 1.5 mm displacement and 25 kN, as stated on the slide. The specimens then continue gaining load before reaching their peaks and experiencing load drops. Compare the four curves to distinguish the common response trend from specimen-to-specimen variation. A force–displacement trace alone does not identify every damage mechanism, so avoid attributing a particular load drop to an unreported failure mechanism. The slide demonstrates reserve beyond initial buckling without establishing a general allowable design margin.</a:t>
            </a:r>
          </a:p>
          <a:p>
            <a:endParaRPr lang="en-GB" b="0"/>
          </a:p>
          <a:p>
            <a:pPr>
              <a:defRPr b="1"/>
            </a:pPr>
            <a:r>
              <a:rPr lang="en-GB" b="1"/>
              <a:t>Key Takeaway</a:t>
            </a:r>
          </a:p>
          <a:p>
            <a:r>
              <a:rPr lang="en-GB" b="0"/>
              <a:t>This test separates the onset of buckling from subsequent peak load and failure. The panel continues to carry increasing load after the first stiffness change.</a:t>
            </a:r>
          </a:p>
        </p:txBody>
      </p:sp>
      <p:sp>
        <p:nvSpPr>
          <p:cNvPr id="4" name="Slide Number Placeholder 3"/>
          <p:cNvSpPr>
            <a:spLocks noGrp="1"/>
          </p:cNvSpPr>
          <p:nvPr>
            <p:ph type="sldNum" sz="quarter" idx="5"/>
          </p:nvPr>
        </p:nvSpPr>
        <p:spPr/>
        <p:txBody>
          <a:bodyPr/>
          <a:lstStyle/>
          <a:p>
            <a:fld id="{06EC7BFA-5A14-4681-B8A8-B3F0F046586E}" type="slidenum">
              <a:rPr lang="en-GB" smtClean="0"/>
              <a:t>4</a:t>
            </a:fld>
            <a:endParaRPr lang="en-GB"/>
          </a:p>
        </p:txBody>
      </p:sp>
    </p:spTree>
    <p:extLst>
      <p:ext uri="{BB962C8B-B14F-4D97-AF65-F5344CB8AC3E}">
        <p14:creationId xmlns:p14="http://schemas.microsoft.com/office/powerpoint/2010/main" val="3854140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Before deriving a buckling solution, the lecture establishes the governing equations of Classical Laminate Theory. The mode-shape image illustrates the type of structural response these equations help describe.</a:t>
            </a:r>
          </a:p>
          <a:p>
            <a:endParaRPr lang="en-GB" b="0"/>
          </a:p>
          <a:p>
            <a:pPr>
              <a:defRPr b="1"/>
            </a:pPr>
            <a:r>
              <a:rPr lang="en-GB" b="1"/>
              <a:t>Concept</a:t>
            </a:r>
          </a:p>
          <a:p>
            <a:r>
              <a:rPr lang="en-GB" b="0"/>
              <a:t>A laminate model combines equilibrium, kinematics and a constitutive law. Equilibrium balances forces and moments. Kinematics relates displacements to strains and curvatures. The constitutive law connects those deformations to the stress resultants through the A, B and D matrices.</a:t>
            </a:r>
          </a:p>
          <a:p>
            <a:endParaRPr lang="en-GB" b="0"/>
          </a:p>
          <a:p>
            <a:pPr>
              <a:defRPr b="1"/>
            </a:pPr>
            <a:r>
              <a:rPr lang="en-GB" b="1"/>
              <a:t>Details</a:t>
            </a:r>
          </a:p>
          <a:p>
            <a:r>
              <a:rPr lang="en-GB" b="0"/>
              <a:t>A represents extensional stiffness, D represents bending stiffness, and B couples extension with bending. For a laminate symmetric about its mid-plane, B vanishes. This simplification does not automatically remove every anisotropic bending effect, so the D16 and D26 terms require their own check. The following derivation begins with three-dimensional stress equilibrium, integrates through thickness and then introduces the laminate stiffness law. Interpret the displayed eigenmode as a deformation pattern rather than a prediction of the actual post-buckling amplitude.</a:t>
            </a:r>
          </a:p>
          <a:p>
            <a:endParaRPr lang="en-GB" b="0"/>
          </a:p>
          <a:p>
            <a:pPr>
              <a:defRPr b="1"/>
            </a:pPr>
            <a:r>
              <a:rPr lang="en-GB" b="1"/>
              <a:t>Key Takeaway</a:t>
            </a:r>
          </a:p>
          <a:p>
            <a:r>
              <a:rPr lang="en-GB" b="0"/>
              <a:t>A defensible buckling calculation starts with the governing laminate equations and explicit assumptions, rather than an isolated critical-load formula.</a:t>
            </a:r>
          </a:p>
        </p:txBody>
      </p:sp>
      <p:sp>
        <p:nvSpPr>
          <p:cNvPr id="4" name="Slide Number Placeholder 3"/>
          <p:cNvSpPr>
            <a:spLocks noGrp="1"/>
          </p:cNvSpPr>
          <p:nvPr>
            <p:ph type="sldNum" sz="quarter" idx="5"/>
          </p:nvPr>
        </p:nvSpPr>
        <p:spPr/>
        <p:txBody>
          <a:bodyPr/>
          <a:lstStyle/>
          <a:p>
            <a:fld id="{06EC7BFA-5A14-4681-B8A8-B3F0F046586E}" type="slidenum">
              <a:rPr lang="en-GB" smtClean="0"/>
              <a:t>5</a:t>
            </a:fld>
            <a:endParaRPr lang="en-GB"/>
          </a:p>
        </p:txBody>
      </p:sp>
    </p:spTree>
    <p:extLst>
      <p:ext uri="{BB962C8B-B14F-4D97-AF65-F5344CB8AC3E}">
        <p14:creationId xmlns:p14="http://schemas.microsoft.com/office/powerpoint/2010/main" val="3940415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This slide introduces the force and moment resultants used to describe a laminate. The three panels show in-plane forces N, transverse shear forces Q, and bending and twisting moments M. Each resultant comes from integrating the relevant stresses through the laminate thickness.</a:t>
            </a:r>
          </a:p>
          <a:p>
            <a:endParaRPr lang="en-GB" b="0"/>
          </a:p>
          <a:p>
            <a:pPr>
              <a:defRPr b="1"/>
            </a:pPr>
            <a:r>
              <a:rPr lang="en-GB" b="1"/>
              <a:t>Concept</a:t>
            </a:r>
          </a:p>
          <a:p>
            <a:r>
              <a:rPr lang="en-GB" b="0"/>
              <a:t>The x and y axes lie in the laminate plane, while z measures distance through the thickness from the mid-plane. Stress can vary from one ply to another, so the equations integrate within each ply and then sum over all n plies. The limits hₖ₋₁ and hₖ identify the lower and upper surfaces of ply k.</a:t>
            </a:r>
          </a:p>
          <a:p>
            <a:r>
              <a:rPr lang="en-GB" b="0"/>
              <a:t>Integrating stress gives a force per unit width. Multiplying an in-plane stress by its lever arm z before integrating gives a moment per unit width.</a:t>
            </a:r>
          </a:p>
          <a:p>
            <a:endParaRPr lang="en-GB" b="0"/>
          </a:p>
          <a:p>
            <a:pPr>
              <a:defRPr b="1"/>
            </a:pPr>
            <a:r>
              <a:rPr lang="en-GB" b="1"/>
              <a:t>Details</a:t>
            </a:r>
          </a:p>
          <a:p>
            <a:r>
              <a:rPr lang="en-GB" b="0"/>
              <a:t>Panel 1: In-plane forces N</a:t>
            </a:r>
          </a:p>
          <a:p>
            <a:r>
              <a:rPr lang="en-GB" b="0"/>
              <a:t>Nₓ = Σₖ ∫ σₓₓ dz, Nᵧ = Σₖ ∫ σᵧᵧ dz, and Nₓᵧ = Σₖ ∫ σₓᵧ dz.</a:t>
            </a:r>
          </a:p>
          <a:p>
            <a:r>
              <a:rPr lang="en-GB" b="0"/>
              <a:t>Each integral runs from hₖ₋₁ to hₖ, and the sum runs from k = 1 to n. Nₓ and Nᵧ are normal force resultants. Nₓᵧ is the in-plane shear force resultant. These loads act in the laminate plane.</a:t>
            </a:r>
          </a:p>
          <a:p>
            <a:endParaRPr lang="en-GB" b="0"/>
          </a:p>
          <a:p>
            <a:r>
              <a:rPr lang="en-GB" b="0"/>
              <a:t>Panel 2: Transverse shear forces Q</a:t>
            </a:r>
          </a:p>
          <a:p>
            <a:r>
              <a:rPr lang="en-GB" b="0"/>
              <a:t>Qₓ = Σₖ ∫ σₓz dz and Qᵧ = Σₖ ∫ σᵧz dz, with the same ply limits and summation.</a:t>
            </a:r>
          </a:p>
          <a:p>
            <a:r>
              <a:rPr lang="en-GB" b="0"/>
              <a:t>These resultants represent shear forces acting perpendicular to the laminate plane on the corresponding edge faces. The arrows show the illustrated sign convention, with the front faces upward and the back faces downward.</a:t>
            </a:r>
          </a:p>
          <a:p>
            <a:endParaRPr lang="en-GB" b="0"/>
          </a:p>
          <a:p>
            <a:r>
              <a:rPr lang="en-GB" b="0"/>
              <a:t>Panel 3: Moments M</a:t>
            </a:r>
          </a:p>
          <a:p>
            <a:r>
              <a:rPr lang="en-GB" b="0"/>
              <a:t>Mₓ = Σₖ ∫ zσₓₓ dz, Mᵧ = Σₖ ∫ zσᵧᵧ dz, and Mₓᵧ = Σₖ ∫ zσₓᵧ dz, again using the same ply limits and summation.</a:t>
            </a:r>
          </a:p>
          <a:p>
            <a:r>
              <a:rPr lang="en-GB" b="0"/>
              <a:t>Mₓ and Mᵧ are bending moment resultants. Mₓᵧ is the twisting moment resultant. The factor z weights each stress contribution by its signed distance from the mid-plane.</a:t>
            </a:r>
          </a:p>
          <a:p>
            <a:r>
              <a:rPr lang="en-GB" b="0"/>
              <a:t>Why Mₓᵧ rather than Mzy? In this plate convention, xy identifies the in-plane shear stress σₓᵧ (also written τₓᵧ) that produces the twisting resultant. The z direction supplies the lever arm in the integral, rather than replacing a subscript. The label does not directly name the axis of the moment vector. Transverse shear stresses instead appear in the Q resultants in panel 2.</a:t>
            </a:r>
          </a:p>
          <a:p>
            <a:endParaRPr lang="en-GB" b="0"/>
          </a:p>
          <a:p>
            <a:pPr>
              <a:defRPr b="1"/>
            </a:pPr>
            <a:r>
              <a:rPr lang="en-GB" b="1"/>
              <a:t>Key Takeaway</a:t>
            </a:r>
          </a:p>
          <a:p>
            <a:r>
              <a:rPr lang="en-GB" b="0"/>
              <a:t>N describes membrane loading, Q describes transverse shear loading, and M describes bending and twisting. All resultants are per unit width. Integrating stress through the thickness gives force resultants, while integrating z times in-plane stress gives moment resultants. This reduces the through-thickness stress distribution to equivalent laminate loads referenced to the mid-plane.</a:t>
            </a:r>
          </a:p>
        </p:txBody>
      </p:sp>
      <p:sp>
        <p:nvSpPr>
          <p:cNvPr id="4" name="Slide Number Placeholder 3"/>
          <p:cNvSpPr>
            <a:spLocks noGrp="1"/>
          </p:cNvSpPr>
          <p:nvPr>
            <p:ph type="sldNum" sz="quarter" idx="5"/>
          </p:nvPr>
        </p:nvSpPr>
        <p:spPr/>
        <p:txBody>
          <a:bodyPr/>
          <a:lstStyle/>
          <a:p>
            <a:fld id="{06EC7BFA-5A14-4681-B8A8-B3F0F046586E}" type="slidenum">
              <a:rPr lang="en-GB" smtClean="0"/>
              <a:t>6</a:t>
            </a:fld>
            <a:endParaRPr lang="en-GB"/>
          </a:p>
        </p:txBody>
      </p:sp>
    </p:spTree>
    <p:extLst>
      <p:ext uri="{BB962C8B-B14F-4D97-AF65-F5344CB8AC3E}">
        <p14:creationId xmlns:p14="http://schemas.microsoft.com/office/powerpoint/2010/main" val="2122800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dirty="0"/>
              <a:t>Intro</a:t>
            </a:r>
            <a:endParaRPr lang="en-GB" b="1"/>
          </a:p>
          <a:p>
            <a:r>
              <a:rPr lang="en-GB" b="0" dirty="0"/>
              <a:t>The three equations express Newton’s second law at a material point in the x, y and z directions. They provide the three-dimensional starting point for the laminate equations.</a:t>
            </a:r>
          </a:p>
          <a:p>
            <a:endParaRPr lang="en-GB" b="0" dirty="0"/>
          </a:p>
          <a:p>
            <a:pPr>
              <a:defRPr b="1"/>
            </a:pPr>
            <a:r>
              <a:rPr lang="en-GB" b="1" dirty="0"/>
              <a:t>Concept</a:t>
            </a:r>
            <a:endParaRPr lang="en-GB" b="1"/>
          </a:p>
          <a:p>
            <a:r>
              <a:rPr lang="en-GB" b="0" dirty="0"/>
              <a:t>Stress gradients describe the net internal force per unit volume. Adding body force per unit volume gives density multiplied by acceleration. The compact statement is </a:t>
            </a:r>
            <a:r>
              <a:rPr lang="en-GB" b="0" dirty="0" err="1"/>
              <a:t>σij,j</a:t>
            </a:r>
            <a:r>
              <a:rPr lang="en-GB" b="0" dirty="0"/>
              <a:t> + fi = </a:t>
            </a:r>
            <a:r>
              <a:rPr lang="en-GB" b="0" dirty="0" err="1"/>
              <a:t>ρai</a:t>
            </a:r>
            <a:r>
              <a:rPr lang="en-GB" b="0" dirty="0"/>
              <a:t>, with consistent index convention and summation over j.</a:t>
            </a:r>
          </a:p>
          <a:p>
            <a:endParaRPr lang="en-GB" b="0" dirty="0"/>
          </a:p>
          <a:p>
            <a:pPr>
              <a:defRPr b="1"/>
            </a:pPr>
            <a:r>
              <a:rPr lang="en-GB" b="1" dirty="0"/>
              <a:t>Details</a:t>
            </a:r>
            <a:endParaRPr lang="en-GB" b="1"/>
          </a:p>
          <a:p>
            <a:r>
              <a:rPr lang="en-GB" b="0" dirty="0"/>
              <a:t>In the x direction, ∂</a:t>
            </a:r>
            <a:r>
              <a:rPr lang="en-GB" b="0" dirty="0" err="1"/>
              <a:t>σxx</a:t>
            </a:r>
            <a:r>
              <a:rPr lang="en-GB" b="0" dirty="0"/>
              <a:t>/∂x + ∂</a:t>
            </a:r>
            <a:r>
              <a:rPr lang="en-GB" b="0" dirty="0" err="1"/>
              <a:t>σxy</a:t>
            </a:r>
            <a:r>
              <a:rPr lang="en-GB" b="0" dirty="0"/>
              <a:t>/∂y + ∂</a:t>
            </a:r>
            <a:r>
              <a:rPr lang="en-GB" b="0" dirty="0" err="1"/>
              <a:t>σxz</a:t>
            </a:r>
            <a:r>
              <a:rPr lang="en-GB" b="0" dirty="0"/>
              <a:t>/∂z + </a:t>
            </a:r>
            <a:r>
              <a:rPr lang="en-GB" b="0" dirty="0" err="1"/>
              <a:t>fx</a:t>
            </a:r>
            <a:r>
              <a:rPr lang="en-GB" b="0" dirty="0"/>
              <a:t> = </a:t>
            </a:r>
            <a:r>
              <a:rPr lang="en-GB" b="0" dirty="0" err="1"/>
              <a:t>ρax</a:t>
            </a:r>
            <a:r>
              <a:rPr lang="en-GB" b="0" dirty="0"/>
              <a:t>. The y and z equations follow the same pattern with the corresponding normal and shear stresses. The body forces </a:t>
            </a:r>
            <a:r>
              <a:rPr lang="en-GB" b="0" dirty="0" err="1"/>
              <a:t>fx</a:t>
            </a:r>
            <a:r>
              <a:rPr lang="en-GB" b="0" dirty="0"/>
              <a:t>, </a:t>
            </a:r>
            <a:r>
              <a:rPr lang="en-GB" b="0" dirty="0" err="1"/>
              <a:t>fy</a:t>
            </a:r>
            <a:r>
              <a:rPr lang="en-GB" b="0" dirty="0"/>
              <a:t> and fz have units N/m³, and </a:t>
            </a:r>
            <a:r>
              <a:rPr lang="en-GB" b="0" dirty="0" err="1"/>
              <a:t>ρa</a:t>
            </a:r>
            <a:r>
              <a:rPr lang="en-GB" b="0" dirty="0"/>
              <a:t> has the same units. The acceleration components are the second time derivatives of displacement. When acceleration vanishes, the right-hand side becomes zero, giving static equilibrium. The diagram locates the coordinate directions and the stresses that act on the element faces.</a:t>
            </a:r>
          </a:p>
          <a:p>
            <a:endParaRPr lang="en-GB" b="0" dirty="0"/>
          </a:p>
          <a:p>
            <a:pPr>
              <a:defRPr b="1"/>
            </a:pPr>
            <a:r>
              <a:rPr lang="en-GB" b="1" dirty="0"/>
              <a:t>Key Takeaway</a:t>
            </a:r>
            <a:endParaRPr lang="en-GB" b="1"/>
          </a:p>
          <a:p>
            <a:r>
              <a:rPr lang="en-GB" b="0" dirty="0"/>
              <a:t>Each continuum equation is force balance in one direction. Thickness integration converts these local stress equations into plate equations in force and moment resultants.</a:t>
            </a:r>
          </a:p>
        </p:txBody>
      </p:sp>
      <p:sp>
        <p:nvSpPr>
          <p:cNvPr id="4" name="Slide Number Placeholder 3"/>
          <p:cNvSpPr>
            <a:spLocks noGrp="1"/>
          </p:cNvSpPr>
          <p:nvPr>
            <p:ph type="sldNum" sz="quarter" idx="5"/>
          </p:nvPr>
        </p:nvSpPr>
        <p:spPr/>
        <p:txBody>
          <a:bodyPr/>
          <a:lstStyle/>
          <a:p>
            <a:fld id="{06EC7BFA-5A14-4681-B8A8-B3F0F046586E}" type="slidenum">
              <a:rPr lang="en-GB" smtClean="0"/>
              <a:t>7</a:t>
            </a:fld>
            <a:endParaRPr lang="en-GB"/>
          </a:p>
        </p:txBody>
      </p:sp>
    </p:spTree>
    <p:extLst>
      <p:ext uri="{BB962C8B-B14F-4D97-AF65-F5344CB8AC3E}">
        <p14:creationId xmlns:p14="http://schemas.microsoft.com/office/powerpoint/2010/main" val="3020746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F4A47-9F90-56E5-6E00-D680C48FB3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602FC1-89C8-596E-CE52-4DC86F0EAE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558E90-26D4-AE29-30FF-03835310D357}"/>
              </a:ext>
            </a:extLst>
          </p:cNvPr>
          <p:cNvSpPr>
            <a:spLocks noGrp="1"/>
          </p:cNvSpPr>
          <p:nvPr>
            <p:ph type="body" idx="1"/>
          </p:nvPr>
        </p:nvSpPr>
        <p:spPr/>
        <p:txBody>
          <a:bodyPr/>
          <a:lstStyle/>
          <a:p>
            <a:pPr>
              <a:defRPr b="1"/>
            </a:pPr>
            <a:r>
              <a:rPr lang="en-GB" b="1" dirty="0"/>
              <a:t>Intro</a:t>
            </a:r>
          </a:p>
          <a:p>
            <a:r>
              <a:rPr lang="en-GB" b="0" dirty="0"/>
              <a:t>The element diagram explains where the x-direction stress-equilibrium equation comes from. Opposite faces carry slightly different stresses when the stress field varies spatially.</a:t>
            </a:r>
          </a:p>
          <a:p>
            <a:endParaRPr lang="en-GB" b="0" dirty="0"/>
          </a:p>
          <a:p>
            <a:pPr>
              <a:defRPr b="1"/>
            </a:pPr>
            <a:r>
              <a:rPr lang="en-GB" b="1" dirty="0"/>
              <a:t>Concept</a:t>
            </a:r>
          </a:p>
          <a:p>
            <a:r>
              <a:rPr lang="en-GB" b="0" dirty="0"/>
              <a:t>Force equals stress multiplied by face area. For a small element, a first-order change in stress between opposite faces produces a net force proportional to the relevant stress gradient and the element volume.</a:t>
            </a:r>
          </a:p>
          <a:p>
            <a:endParaRPr lang="en-GB" b="0" dirty="0"/>
          </a:p>
          <a:p>
            <a:pPr>
              <a:defRPr b="1"/>
            </a:pPr>
            <a:r>
              <a:rPr lang="en-GB" b="1" dirty="0"/>
              <a:t>Details</a:t>
            </a:r>
          </a:p>
          <a:p>
            <a:r>
              <a:rPr lang="en-GB" b="0" dirty="0"/>
              <a:t>The normal stress contribution is (∂</a:t>
            </a:r>
            <a:r>
              <a:rPr lang="en-GB" b="0" dirty="0" err="1"/>
              <a:t>σxx</a:t>
            </a:r>
            <a:r>
              <a:rPr lang="en-GB" b="0" dirty="0"/>
              <a:t>/∂x)</a:t>
            </a:r>
            <a:r>
              <a:rPr lang="en-GB" b="0" dirty="0" err="1"/>
              <a:t>ΔxΔyΔz</a:t>
            </a:r>
            <a:r>
              <a:rPr lang="en-GB" b="0" dirty="0"/>
              <a:t>. The two shear contributions are (∂</a:t>
            </a:r>
            <a:r>
              <a:rPr lang="en-GB" b="0" dirty="0" err="1"/>
              <a:t>σxy</a:t>
            </a:r>
            <a:r>
              <a:rPr lang="en-GB" b="0" dirty="0"/>
              <a:t>/∂y)</a:t>
            </a:r>
            <a:r>
              <a:rPr lang="en-GB" b="0" dirty="0" err="1"/>
              <a:t>ΔxΔyΔz</a:t>
            </a:r>
            <a:r>
              <a:rPr lang="en-GB" b="0" dirty="0"/>
              <a:t> and (∂</a:t>
            </a:r>
            <a:r>
              <a:rPr lang="en-GB" b="0" dirty="0" err="1"/>
              <a:t>σxz</a:t>
            </a:r>
            <a:r>
              <a:rPr lang="en-GB" b="0" dirty="0"/>
              <a:t>/∂z)</a:t>
            </a:r>
            <a:r>
              <a:rPr lang="en-GB" b="0" dirty="0" err="1"/>
              <a:t>ΔxΔyΔz</a:t>
            </a:r>
            <a:r>
              <a:rPr lang="en-GB" b="0" dirty="0"/>
              <a:t>. Add </a:t>
            </a:r>
            <a:r>
              <a:rPr lang="en-GB" b="0" dirty="0" err="1"/>
              <a:t>fxΔxΔyΔz</a:t>
            </a:r>
            <a:r>
              <a:rPr lang="en-GB" b="0" dirty="0"/>
              <a:t> for the body force and equate the total to </a:t>
            </a:r>
            <a:r>
              <a:rPr lang="en-GB" b="0" dirty="0" err="1"/>
              <a:t>ρaxΔxΔyΔz</a:t>
            </a:r>
            <a:r>
              <a:rPr lang="en-GB" b="0" dirty="0"/>
              <a:t>. The equal stress terms on opposing faces cancel. Dividing by the element volume gives ∂</a:t>
            </a:r>
            <a:r>
              <a:rPr lang="en-GB" b="0" dirty="0" err="1"/>
              <a:t>σxx</a:t>
            </a:r>
            <a:r>
              <a:rPr lang="en-GB" b="0" dirty="0"/>
              <a:t>/∂x + ∂</a:t>
            </a:r>
            <a:r>
              <a:rPr lang="en-GB" b="0" dirty="0" err="1"/>
              <a:t>σxy</a:t>
            </a:r>
            <a:r>
              <a:rPr lang="en-GB" b="0" dirty="0"/>
              <a:t>/∂y + ∂</a:t>
            </a:r>
            <a:r>
              <a:rPr lang="en-GB" b="0" dirty="0" err="1"/>
              <a:t>σxz</a:t>
            </a:r>
            <a:r>
              <a:rPr lang="en-GB" b="0" dirty="0"/>
              <a:t>/∂z + </a:t>
            </a:r>
            <a:r>
              <a:rPr lang="en-GB" b="0" dirty="0" err="1"/>
              <a:t>fx</a:t>
            </a:r>
            <a:r>
              <a:rPr lang="en-GB" b="0" dirty="0"/>
              <a:t> = </a:t>
            </a:r>
            <a:r>
              <a:rPr lang="en-GB" b="0" dirty="0" err="1"/>
              <a:t>ρax</a:t>
            </a:r>
            <a:r>
              <a:rPr lang="en-GB" b="0" dirty="0"/>
              <a:t>. The different face areas explain why each gradient contributes to the same force balance even though the stresses act on differently oriented faces.</a:t>
            </a:r>
          </a:p>
          <a:p>
            <a:endParaRPr lang="en-GB" b="0" dirty="0"/>
          </a:p>
          <a:p>
            <a:pPr>
              <a:defRPr b="1"/>
            </a:pPr>
            <a:r>
              <a:rPr lang="en-GB" b="1" dirty="0"/>
              <a:t>Key Takeaway</a:t>
            </a:r>
          </a:p>
          <a:p>
            <a:r>
              <a:rPr lang="en-GB" b="0" dirty="0"/>
              <a:t>Stress gradients arise from the differences between opposing face forces. After division by volume, their sum plus body force equals mass density times acceleration.</a:t>
            </a:r>
          </a:p>
        </p:txBody>
      </p:sp>
      <p:sp>
        <p:nvSpPr>
          <p:cNvPr id="4" name="Slide Number Placeholder 3">
            <a:extLst>
              <a:ext uri="{FF2B5EF4-FFF2-40B4-BE49-F238E27FC236}">
                <a16:creationId xmlns:a16="http://schemas.microsoft.com/office/drawing/2014/main" id="{5B0306C0-C108-6E47-5E07-AE1CA5574A39}"/>
              </a:ext>
            </a:extLst>
          </p:cNvPr>
          <p:cNvSpPr>
            <a:spLocks noGrp="1"/>
          </p:cNvSpPr>
          <p:nvPr>
            <p:ph type="sldNum" sz="quarter" idx="5"/>
          </p:nvPr>
        </p:nvSpPr>
        <p:spPr/>
        <p:txBody>
          <a:bodyPr/>
          <a:lstStyle/>
          <a:p>
            <a:fld id="{06EC7BFA-5A14-4681-B8A8-B3F0F046586E}" type="slidenum">
              <a:rPr lang="en-GB" smtClean="0"/>
              <a:t>8</a:t>
            </a:fld>
            <a:endParaRPr lang="en-GB"/>
          </a:p>
        </p:txBody>
      </p:sp>
    </p:spTree>
    <p:extLst>
      <p:ext uri="{BB962C8B-B14F-4D97-AF65-F5344CB8AC3E}">
        <p14:creationId xmlns:p14="http://schemas.microsoft.com/office/powerpoint/2010/main" val="14253396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This slide defines the membrane forces, transverse shear forces and moments obtained from a through-thickness stress distribution. It explains the distinction between a net force and a net couple.</a:t>
            </a:r>
          </a:p>
          <a:p>
            <a:endParaRPr lang="en-GB" b="0"/>
          </a:p>
          <a:p>
            <a:pPr>
              <a:defRPr b="1"/>
            </a:pPr>
            <a:r>
              <a:rPr b="1"/>
              <a:t>Concept</a:t>
            </a:r>
            <a:endParaRPr lang="en-GB" b="1"/>
          </a:p>
          <a:p>
            <a:r>
              <a:rPr b="0"/>
              <a:t>A resultant replaces the distributed stresses with an equivalent load per unit width. Integrating stress gives a force resultant. Integrating stress multiplied by z gives its first moment about the laminate mid-plane.</a:t>
            </a:r>
          </a:p>
          <a:p>
            <a:endParaRPr lang="en-GB" b="0"/>
          </a:p>
          <a:p>
            <a:pPr>
              <a:defRPr b="1"/>
            </a:pPr>
            <a:r>
              <a:rPr b="1"/>
              <a:t>Details</a:t>
            </a:r>
            <a:endParaRPr lang="en-GB" b="1"/>
          </a:p>
          <a:p>
            <a:r>
              <a:rPr b="0"/>
              <a:t>Nx = ∫σxx dz, Ny = ∫σyy dz and Nxy = ∫σxy dz. Likewise, Qx = ∫σxz dz and Qy = ∫σyz dz. The moment definitions are Mx = ∫zσxx dz, My = ∫zσyy dz and Mxy = ∫zσxy dz. For a laminate, integrate within each ply between hk−1 and hk, then sum over all plies. Stress can jump across an interface when ply stiffness changes, so a single uniform stress assumption would generally miss the distribution. N and Q have units N/m, while M has units N·m per metre, equivalent to N.</a:t>
            </a:r>
            <a:endParaRPr lang="en-GB" b="0"/>
          </a:p>
          <a:p>
            <a:endParaRPr b="0"/>
          </a:p>
          <a:p>
            <a:pPr>
              <a:defRPr b="1"/>
            </a:pPr>
            <a:r>
              <a:rPr b="1"/>
              <a:t>Key Takeaway</a:t>
            </a:r>
            <a:endParaRPr lang="en-GB" b="1"/>
          </a:p>
          <a:p>
            <a:r>
              <a:rPr b="0"/>
              <a:t>The same in-plane stress distribution can generate both a membrane force and a bending moment. The factor z distinguishes the moment integral from the force integral.</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The slide integrates the x-direction continuum equation through the laminate thickness. Each term becomes a force resultant, a surface loading term or a mass-related term.</a:t>
            </a:r>
          </a:p>
          <a:p>
            <a:endParaRPr lang="en-GB" b="0"/>
          </a:p>
          <a:p>
            <a:pPr>
              <a:defRPr b="1"/>
            </a:pPr>
            <a:r>
              <a:rPr b="1"/>
              <a:t>Concept</a:t>
            </a:r>
            <a:endParaRPr lang="en-GB" b="1"/>
          </a:p>
          <a:p>
            <a:r>
              <a:rPr b="0"/>
              <a:t>For constant thickness and fixed integration limits, differentiation in x or y commutes with thickness integration. A derivative in z instead integrates to the difference between values on the two outer faces.</a:t>
            </a:r>
          </a:p>
          <a:p>
            <a:endParaRPr lang="en-GB" b="0"/>
          </a:p>
          <a:p>
            <a:pPr>
              <a:defRPr b="1"/>
            </a:pPr>
            <a:r>
              <a:rPr b="1"/>
              <a:t>Details</a:t>
            </a:r>
            <a:endParaRPr lang="en-GB" b="1"/>
          </a:p>
          <a:p>
            <a:r>
              <a:rPr b="0"/>
              <a:t>The first two terms become ∂Nx/∂x and ∂Nxy/∂y. The transverse-shear derivative gives σxz(h/2) − σxz(−h/2) = τ1x − τ2x. Here the τ values denote stress components evaluated on the faces, consistent with the slide’s convention. Perfectly bonded interfaces cancel internally. Define Fx = ∫fx dz. Using u = u0 + zφx gives ∫ρü dz = ρsü0 + Rφ̈x, where ρs = ∫ρ dz and R = ∫ρz dz. The resulting equation is </a:t>
            </a:r>
            <a:r>
              <a:rPr lang="en-GB" b="0"/>
              <a:t>(∂</a:t>
            </a:r>
            <a:r>
              <a:rPr b="0"/>
              <a:t>Nx</a:t>
            </a:r>
            <a:r>
              <a:rPr lang="en-GB" b="0"/>
              <a:t>/∂</a:t>
            </a:r>
            <a:r>
              <a:rPr b="0"/>
              <a:t>x</a:t>
            </a:r>
            <a:r>
              <a:rPr lang="en-GB" b="0"/>
              <a:t>)</a:t>
            </a:r>
            <a:r>
              <a:rPr b="0"/>
              <a:t> + </a:t>
            </a:r>
            <a:r>
              <a:rPr lang="en-GB" b="0"/>
              <a:t>(∂</a:t>
            </a:r>
            <a:r>
              <a:rPr b="0"/>
              <a:t>Nxy</a:t>
            </a:r>
            <a:r>
              <a:rPr lang="en-GB" b="0"/>
              <a:t>/∂</a:t>
            </a:r>
            <a:r>
              <a:rPr b="0"/>
              <a:t>y</a:t>
            </a:r>
            <a:r>
              <a:rPr lang="en-GB" b="0"/>
              <a:t>)</a:t>
            </a:r>
            <a:r>
              <a:rPr b="0"/>
              <a:t> + Fx + τ1x − τ2x = ρsü0 + Rφ̈x.</a:t>
            </a:r>
            <a:endParaRPr lang="en-GB" b="0"/>
          </a:p>
          <a:p>
            <a:endParaRPr b="0"/>
          </a:p>
          <a:p>
            <a:pPr>
              <a:defRPr b="1"/>
            </a:pPr>
            <a:r>
              <a:rPr b="1"/>
              <a:t>Key Takeaway</a:t>
            </a:r>
            <a:endParaRPr lang="en-GB" b="1"/>
          </a:p>
          <a:p>
            <a:r>
              <a:rPr b="0"/>
              <a:t>Thickness integration converts in-plane stress gradients into resultant gradients, but the z derivative produces the net loading on the outer faces.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Multiplying the x-direction force equation by z before integrating produces the moment equation. This step explains the appearance of Mx, Mxy and the negative Qx term.</a:t>
            </a:r>
          </a:p>
          <a:p>
            <a:endParaRPr lang="en-GB" b="0"/>
          </a:p>
          <a:p>
            <a:pPr>
              <a:defRPr b="1"/>
            </a:pPr>
            <a:r>
              <a:rPr b="1"/>
              <a:t>Concept</a:t>
            </a:r>
            <a:endParaRPr lang="en-GB" b="1"/>
          </a:p>
          <a:p>
            <a:r>
              <a:rPr b="0"/>
              <a:t>The multiplier z measures the lever arm from the mid-plane. Integration by parts is necessary for the term containing the z derivative of transverse shear stress.</a:t>
            </a:r>
          </a:p>
          <a:p>
            <a:endParaRPr lang="en-GB" b="0"/>
          </a:p>
          <a:p>
            <a:pPr>
              <a:defRPr b="1"/>
            </a:pPr>
            <a:r>
              <a:rPr b="1"/>
              <a:t>Details</a:t>
            </a:r>
            <a:endParaRPr lang="en-GB" b="1"/>
          </a:p>
          <a:p>
            <a:r>
              <a:rPr b="0"/>
              <a:t>The in-plane stress terms give ∂Mx/∂x and ∂Mxy/∂y. For the shear term, ∫z(∂σxz/∂z)dz = [zσxz] − ∫σxz dz = (h/2)(τ1x + τ2x) − Qx. The body-force moment is Px = ∫zfx dz. With u = u0 + zφx, the inertia contribution is Rü0 + Ixyφ̈x, using the slide’s symbol Ixy = ∫ρz² dz. Thus </a:t>
            </a:r>
            <a:r>
              <a:rPr lang="en-GB" b="0"/>
              <a:t>(∂</a:t>
            </a:r>
            <a:r>
              <a:rPr b="0"/>
              <a:t>Mx</a:t>
            </a:r>
            <a:r>
              <a:rPr lang="en-GB" b="0"/>
              <a:t>/∂</a:t>
            </a:r>
            <a:r>
              <a:rPr b="0"/>
              <a:t>x</a:t>
            </a:r>
            <a:r>
              <a:rPr lang="en-GB" b="0"/>
              <a:t>)</a:t>
            </a:r>
            <a:r>
              <a:rPr b="0"/>
              <a:t> + </a:t>
            </a:r>
            <a:r>
              <a:rPr lang="en-GB" b="0"/>
              <a:t>(∂</a:t>
            </a:r>
            <a:r>
              <a:rPr b="0"/>
              <a:t>Mxy</a:t>
            </a:r>
            <a:r>
              <a:rPr lang="en-GB" b="0"/>
              <a:t>/∂</a:t>
            </a:r>
            <a:r>
              <a:rPr b="0"/>
              <a:t>y</a:t>
            </a:r>
            <a:r>
              <a:rPr lang="en-GB" b="0"/>
              <a:t>)</a:t>
            </a:r>
            <a:r>
              <a:rPr b="0"/>
              <a:t> − Qx + (h/2)(τ1x + τ2x) + Px = Rü0 + Ixyφ̈x. The sum of the two face stress values follows from their signed lever arms.</a:t>
            </a:r>
            <a:endParaRPr lang="en-GB" b="0"/>
          </a:p>
          <a:p>
            <a:endParaRPr b="0"/>
          </a:p>
          <a:p>
            <a:pPr>
              <a:defRPr b="1"/>
            </a:pPr>
            <a:r>
              <a:rPr b="1"/>
              <a:t>Key Takeaway</a:t>
            </a:r>
            <a:endParaRPr lang="en-GB" b="1"/>
          </a:p>
          <a:p>
            <a:r>
              <a:rPr b="0"/>
              <a:t>The moment equation contains both the integrated shear force and the couple caused by face shear stresses. They arise from the same integration-by-parts step.</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The transverse equilibrium equation follows from integrating the z-direction continuum equation. The lower summary compares the four principal thickness integrals used in the derivation.</a:t>
            </a:r>
          </a:p>
          <a:p>
            <a:endParaRPr lang="en-GB" b="0"/>
          </a:p>
          <a:p>
            <a:pPr>
              <a:defRPr b="1"/>
            </a:pPr>
            <a:r>
              <a:rPr b="1"/>
              <a:t>Concept</a:t>
            </a:r>
            <a:endParaRPr lang="en-GB" b="1"/>
          </a:p>
          <a:p>
            <a:r>
              <a:rPr b="0"/>
              <a:t>The gradients of transverse shear stress become gradients of Qx and Qy. The normal stress derivative through thickness becomes the net pressure loading on the two outer faces.</a:t>
            </a:r>
          </a:p>
          <a:p>
            <a:endParaRPr lang="en-GB" b="0"/>
          </a:p>
          <a:p>
            <a:pPr>
              <a:defRPr b="1"/>
            </a:pPr>
            <a:r>
              <a:rPr b="1"/>
              <a:t>Details</a:t>
            </a:r>
            <a:endParaRPr lang="en-GB" b="1"/>
          </a:p>
          <a:p>
            <a:r>
              <a:rPr b="0"/>
              <a:t>Starting with </a:t>
            </a:r>
            <a:r>
              <a:rPr lang="en-GB" b="0"/>
              <a:t>(∂</a:t>
            </a:r>
            <a:r>
              <a:rPr b="0"/>
              <a:t>σxz</a:t>
            </a:r>
            <a:r>
              <a:rPr lang="en-GB" b="0"/>
              <a:t>/∂</a:t>
            </a:r>
            <a:r>
              <a:rPr b="0"/>
              <a:t>x</a:t>
            </a:r>
            <a:r>
              <a:rPr lang="en-GB" b="0"/>
              <a:t>)</a:t>
            </a:r>
            <a:r>
              <a:rPr b="0"/>
              <a:t> + </a:t>
            </a:r>
            <a:r>
              <a:rPr lang="en-GB" b="0"/>
              <a:t>(∂</a:t>
            </a:r>
            <a:r>
              <a:rPr b="0"/>
              <a:t>σyz</a:t>
            </a:r>
            <a:r>
              <a:rPr lang="en-GB" b="0"/>
              <a:t>/∂</a:t>
            </a:r>
            <a:r>
              <a:rPr b="0"/>
              <a:t>y</a:t>
            </a:r>
            <a:r>
              <a:rPr lang="en-GB" b="0"/>
              <a:t>)</a:t>
            </a:r>
            <a:r>
              <a:rPr b="0"/>
              <a:t> + </a:t>
            </a:r>
            <a:r>
              <a:rPr lang="en-GB" b="0"/>
              <a:t>(∂</a:t>
            </a:r>
            <a:r>
              <a:rPr b="0"/>
              <a:t>σzz</a:t>
            </a:r>
            <a:r>
              <a:rPr lang="en-GB" b="0"/>
              <a:t>/∂</a:t>
            </a:r>
            <a:r>
              <a:rPr b="0"/>
              <a:t>z</a:t>
            </a:r>
            <a:r>
              <a:rPr lang="en-GB" b="0"/>
              <a:t>)</a:t>
            </a:r>
            <a:r>
              <a:rPr b="0"/>
              <a:t> + fz = ρẅ, integration gives </a:t>
            </a:r>
            <a:r>
              <a:rPr lang="en-GB" b="0"/>
              <a:t>(∂</a:t>
            </a:r>
            <a:r>
              <a:rPr b="0"/>
              <a:t>Qx</a:t>
            </a:r>
            <a:r>
              <a:rPr lang="en-GB" b="0"/>
              <a:t>/∂</a:t>
            </a:r>
            <a:r>
              <a:rPr b="0"/>
              <a:t>x</a:t>
            </a:r>
            <a:r>
              <a:rPr lang="en-GB" b="0"/>
              <a:t>)</a:t>
            </a:r>
            <a:r>
              <a:rPr b="0"/>
              <a:t> + </a:t>
            </a:r>
            <a:r>
              <a:rPr lang="en-GB" b="0"/>
              <a:t>(∂</a:t>
            </a:r>
            <a:r>
              <a:rPr b="0"/>
              <a:t>Qy</a:t>
            </a:r>
            <a:r>
              <a:rPr lang="en-GB" b="0"/>
              <a:t>/∂</a:t>
            </a:r>
            <a:r>
              <a:rPr b="0"/>
              <a:t>y</a:t>
            </a:r>
            <a:r>
              <a:rPr lang="en-GB" b="0"/>
              <a:t>)</a:t>
            </a:r>
            <a:r>
              <a:rPr b="0"/>
              <a:t> + Fz + q = ρsẅ0. Here Fz = ∫fz dz and q = σzz(h/2) − σzz(−h/2), with signs consistent with the slide. The kinematics assume w = w0, independent of z. The summary distinguishes ∫σ dz for force, ∫zσ dz for moment and the mass integrals ∫ρ dz, ∫ρz dz and ∫ρz² dz. The pressure q is a surface stress difference, not another thickness-integrated force resultant.</a:t>
            </a:r>
            <a:endParaRPr lang="en-GB" b="0"/>
          </a:p>
          <a:p>
            <a:endParaRPr b="0"/>
          </a:p>
          <a:p>
            <a:pPr>
              <a:defRPr b="1"/>
            </a:pPr>
            <a:r>
              <a:rPr b="1"/>
              <a:t>Key Takeaway</a:t>
            </a:r>
            <a:endParaRPr lang="en-GB" b="1"/>
          </a:p>
          <a:p>
            <a:r>
              <a:rPr b="0"/>
              <a:t>Transverse equilibrium balances the divergence of shear resultants and applied transverse loading against the inertia of the laminate mid-surface.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five displayed equations collect the complete integrated force and moment balances before the simplifying assumptions used later in the lecture.</a:t>
            </a:r>
          </a:p>
          <a:p>
            <a:endParaRPr lang="en-GB" b="0"/>
          </a:p>
          <a:p>
            <a:pPr>
              <a:defRPr b="1"/>
            </a:pPr>
            <a:r>
              <a:rPr lang="en-GB" b="1"/>
              <a:t>Concept</a:t>
            </a:r>
          </a:p>
          <a:p>
            <a:r>
              <a:rPr lang="en-GB" b="0"/>
              <a:t>Three equations balance translation in x, y and z. Two equations balance moments associated with the in-plane displacement gradients through thickness. The mass quantities connect mid-plane acceleration and rotational acceleration.</a:t>
            </a:r>
          </a:p>
          <a:p>
            <a:endParaRPr lang="en-GB" b="0"/>
          </a:p>
          <a:p>
            <a:pPr>
              <a:defRPr b="1"/>
            </a:pPr>
            <a:r>
              <a:rPr lang="en-GB" b="1"/>
              <a:t>Details</a:t>
            </a:r>
          </a:p>
          <a:p>
            <a:r>
              <a:rPr lang="en-GB" b="0"/>
              <a:t>The in-plane balances contain (∂Nx/∂x) + (∂Nxy/∂y) and (∂Nxy/∂x) + (∂Ny/∂y), together with body forces and face-shear differences. The transverse balance contains (∂Qx/∂x) + (∂Qy/∂y) + Fz + q. The moment balances contain (∂Mx/∂x) + (∂Mxy/∂y) − Qx and (∂Mxy/∂x) + (∂My/∂y) − Qy, together with body moments and surface-shear couples. The displacement field u = u0 + zφx, v = v0 + zφy, w = w0 gives ρs = ∫ρ dz, R = ∫ρz dz and Ixy = ∫ρz² dz. A mass distribution symmetric about the mid-plane makes R zero. This mass symmetry is distinct from the stiffness symmetry that makes B zero.</a:t>
            </a:r>
          </a:p>
          <a:p>
            <a:endParaRPr lang="en-GB" b="0"/>
          </a:p>
          <a:p>
            <a:pPr>
              <a:defRPr b="1"/>
            </a:pPr>
            <a:r>
              <a:rPr lang="en-GB" b="1"/>
              <a:t>Key Takeaway</a:t>
            </a:r>
          </a:p>
          <a:p>
            <a:r>
              <a:rPr lang="en-GB" b="0"/>
              <a:t>The full plate equations retain surface loading, body loading and inertia. Each subsequent simplification must identify exactly which term and assumption it removes.</a:t>
            </a:r>
          </a:p>
        </p:txBody>
      </p:sp>
      <p:sp>
        <p:nvSpPr>
          <p:cNvPr id="4" name="Slide Number Placeholder 3"/>
          <p:cNvSpPr>
            <a:spLocks noGrp="1"/>
          </p:cNvSpPr>
          <p:nvPr>
            <p:ph type="sldNum" sz="quarter" idx="5"/>
          </p:nvPr>
        </p:nvSpPr>
        <p:spPr/>
        <p:txBody>
          <a:bodyPr/>
          <a:lstStyle/>
          <a:p>
            <a:fld id="{06EC7BFA-5A14-4681-B8A8-B3F0F046586E}" type="slidenum">
              <a:rPr lang="en-GB" smtClean="0"/>
              <a:t>13</a:t>
            </a:fld>
            <a:endParaRPr lang="en-GB"/>
          </a:p>
        </p:txBody>
      </p:sp>
    </p:spTree>
    <p:extLst>
      <p:ext uri="{BB962C8B-B14F-4D97-AF65-F5344CB8AC3E}">
        <p14:creationId xmlns:p14="http://schemas.microsoft.com/office/powerpoint/2010/main" val="8581703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The crossed-out terms show the assumptions that reduce the full laminate equations of motion. The slide keeps transverse loading q and translational inertia.</a:t>
            </a:r>
          </a:p>
          <a:p>
            <a:endParaRPr lang="en-GB" b="0"/>
          </a:p>
          <a:p>
            <a:pPr>
              <a:defRPr b="1"/>
            </a:pPr>
            <a:r>
              <a:rPr b="1"/>
              <a:t>Concept</a:t>
            </a:r>
            <a:endParaRPr lang="en-GB" b="1"/>
          </a:p>
          <a:p>
            <a:r>
              <a:rPr b="0"/>
              <a:t>Three separate assumptions act on different terms: no body forces or face shear loading, a mass distribution symmetric about the mid-plane, and negligible rotary inertia. None of these assumptions sets the shear resultants Qx and Qy to zero.</a:t>
            </a:r>
          </a:p>
          <a:p>
            <a:endParaRPr lang="en-GB" b="0"/>
          </a:p>
          <a:p>
            <a:pPr>
              <a:defRPr b="1"/>
            </a:pPr>
            <a:r>
              <a:rPr b="1"/>
              <a:t>Details</a:t>
            </a:r>
            <a:endParaRPr lang="en-GB" b="1"/>
          </a:p>
          <a:p>
            <a:r>
              <a:rPr b="0"/>
              <a:t>Assumption A removes Fx, Fy, Fz, Px, Py and the surface-shear terms, while retaining q. Assumption B gives R = 0 and removes the translation–rotation mass coupling. Assumption C neglects Ixy and the rotary-inertia terms in the moment equations. The moment balances then become </a:t>
            </a:r>
            <a:r>
              <a:rPr lang="en-GB" b="0"/>
              <a:t>(∂</a:t>
            </a:r>
            <a:r>
              <a:rPr b="0"/>
              <a:t>Mx</a:t>
            </a:r>
            <a:r>
              <a:rPr lang="en-GB" b="0"/>
              <a:t>/∂</a:t>
            </a:r>
            <a:r>
              <a:rPr b="0"/>
              <a:t>x</a:t>
            </a:r>
            <a:r>
              <a:rPr lang="en-GB" b="0"/>
              <a:t>)</a:t>
            </a:r>
            <a:r>
              <a:rPr b="0"/>
              <a:t> + </a:t>
            </a:r>
            <a:r>
              <a:rPr lang="en-GB" b="0"/>
              <a:t>(∂</a:t>
            </a:r>
            <a:r>
              <a:rPr b="0"/>
              <a:t>Mxy</a:t>
            </a:r>
            <a:r>
              <a:rPr lang="en-GB" b="0"/>
              <a:t>/∂</a:t>
            </a:r>
            <a:r>
              <a:rPr b="0"/>
              <a:t>y</a:t>
            </a:r>
            <a:r>
              <a:rPr lang="en-GB" b="0"/>
              <a:t>)</a:t>
            </a:r>
            <a:r>
              <a:rPr b="0"/>
              <a:t> − Qx = 0 and </a:t>
            </a:r>
            <a:r>
              <a:rPr lang="en-GB" b="0"/>
              <a:t>(∂</a:t>
            </a:r>
            <a:r>
              <a:rPr b="0"/>
              <a:t>Mxy</a:t>
            </a:r>
            <a:r>
              <a:rPr lang="en-GB" b="0"/>
              <a:t>/∂</a:t>
            </a:r>
            <a:r>
              <a:rPr b="0"/>
              <a:t>x</a:t>
            </a:r>
            <a:r>
              <a:rPr lang="en-GB" b="0"/>
              <a:t>)</a:t>
            </a:r>
            <a:r>
              <a:rPr b="0"/>
              <a:t> + </a:t>
            </a:r>
            <a:r>
              <a:rPr lang="en-GB" b="0"/>
              <a:t>(∂</a:t>
            </a:r>
            <a:r>
              <a:rPr b="0"/>
              <a:t>My</a:t>
            </a:r>
            <a:r>
              <a:rPr lang="en-GB" b="0"/>
              <a:t>/∂</a:t>
            </a:r>
            <a:r>
              <a:rPr b="0"/>
              <a:t>y</a:t>
            </a:r>
            <a:r>
              <a:rPr lang="en-GB" b="0"/>
              <a:t>)</a:t>
            </a:r>
            <a:r>
              <a:rPr b="0"/>
              <a:t> − Qy = 0. The remaining force equations still contain ρs times the mid-plane accelerations. A static model requires the additional step of setting those accelerations to zero.</a:t>
            </a:r>
            <a:endParaRPr lang="en-GB" b="0"/>
          </a:p>
          <a:p>
            <a:endParaRPr b="0"/>
          </a:p>
          <a:p>
            <a:pPr>
              <a:defRPr b="1"/>
            </a:pPr>
            <a:r>
              <a:rPr b="1"/>
              <a:t>Key Takeaway</a:t>
            </a:r>
            <a:endParaRPr lang="en-GB" b="1"/>
          </a:p>
          <a:p>
            <a:r>
              <a:rPr b="0"/>
              <a:t>The simplified equations retain pressure, shear resultants and translational inertia. The crossed-out terms correspond to specific loading and mass assumptions.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This slide eliminates Qx and Qy algebraically from the transverse equation. It is an equation reduction, not an assumption that transverse shear forces vanish.</a:t>
            </a:r>
          </a:p>
          <a:p>
            <a:endParaRPr lang="en-GB" b="0"/>
          </a:p>
          <a:p>
            <a:pPr>
              <a:defRPr b="1"/>
            </a:pPr>
            <a:r>
              <a:rPr lang="en-GB" b="1"/>
              <a:t>Concept</a:t>
            </a:r>
          </a:p>
          <a:p>
            <a:r>
              <a:rPr lang="en-GB" b="0"/>
              <a:t>The simplified moment equations express each shear resultant in terms of moment gradients. Substituting these expressions into transverse force equilibrium produces a single equation involving second derivatives of moments.</a:t>
            </a:r>
          </a:p>
          <a:p>
            <a:endParaRPr lang="en-GB" b="0"/>
          </a:p>
          <a:p>
            <a:pPr>
              <a:defRPr b="1"/>
            </a:pPr>
            <a:r>
              <a:rPr lang="en-GB" b="1"/>
              <a:t>Details</a:t>
            </a:r>
          </a:p>
          <a:p>
            <a:r>
              <a:rPr lang="en-GB" b="0"/>
              <a:t>From moment equilibrium, Qx = (∂Mx/∂x) + (∂Mxy/∂y) and Qy = (∂Mxy/∂x) + (∂My/∂y). Insert these into (∂Qx/∂x) + (∂Qy/∂y) + q = ρsẅ0. Differentiating gives (∂²Mx/∂x²) + 2(∂²Mxy/∂x∂y) + (∂²My/∂y²) + q = ρsẅ0. The coefficient two appears because the mixed derivative of Mxy occurs once through Qx and once through Qy. The two in-plane equations remain unchanged. Once the moments have been found, the same expressions recover Qx and Qy.</a:t>
            </a:r>
          </a:p>
          <a:p>
            <a:endParaRPr lang="en-GB" b="0"/>
          </a:p>
          <a:p>
            <a:pPr>
              <a:defRPr b="1"/>
            </a:pPr>
            <a:r>
              <a:rPr lang="en-GB" b="1"/>
              <a:t>Key Takeaway</a:t>
            </a:r>
          </a:p>
          <a:p>
            <a:r>
              <a:rPr lang="en-GB" b="0"/>
              <a:t>Eliminating a variable by substitution does not make it physically zero. The shear forces remain recoverable from the gradients of the bending and twisting moments.</a:t>
            </a:r>
          </a:p>
          <a:p>
            <a:r>
              <a:rPr lang="en-GB"/>
              <a:t>Teaching sequence and notation</a:t>
            </a:r>
          </a:p>
          <a:p>
            <a:r>
              <a:rPr lang="en-GB"/>
              <a:t>Begin with five equilibrium equations: two in-plane force equations, one transverse force equation and two moment equations. Here rho_s is mass per unit area and q is transverse load per unit area. Solve the last two equations algebraically for Qx and Qy, then substitute into the transverse equation. The two mixed derivatives are equal when the moment field is sufficiently smooth, giving the factor 2. The in-plane equations are unchanged. This reduction follows the moment-equilibrium assumptions already introduced in the lecture; it is not a new assumption that shear force vanishes. In a static problem, the time-acceleration terms become zero.</a:t>
            </a:r>
          </a:p>
        </p:txBody>
      </p:sp>
      <p:sp>
        <p:nvSpPr>
          <p:cNvPr id="4" name="Slide Number Placeholder 3"/>
          <p:cNvSpPr>
            <a:spLocks noGrp="1"/>
          </p:cNvSpPr>
          <p:nvPr>
            <p:ph type="sldNum" sz="quarter" idx="5"/>
          </p:nvPr>
        </p:nvSpPr>
        <p:spPr/>
        <p:txBody>
          <a:bodyPr/>
          <a:lstStyle/>
          <a:p>
            <a:fld id="{06EC7BFA-5A14-4681-B8A8-B3F0F046586E}" type="slidenum">
              <a:rPr lang="en-GB" smtClean="0"/>
              <a:t>15</a:t>
            </a:fld>
            <a:endParaRPr lang="en-GB"/>
          </a:p>
        </p:txBody>
      </p:sp>
    </p:spTree>
    <p:extLst>
      <p:ext uri="{BB962C8B-B14F-4D97-AF65-F5344CB8AC3E}">
        <p14:creationId xmlns:p14="http://schemas.microsoft.com/office/powerpoint/2010/main" val="26814295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Kirchhoff plate formulation describes motion using the three mid-plane displacements u0, v0 and w0. The slide explicitly distinguishes zero transverse shear strain from zero transverse shear force.</a:t>
            </a:r>
          </a:p>
          <a:p>
            <a:endParaRPr lang="en-GB" b="0"/>
          </a:p>
          <a:p>
            <a:pPr>
              <a:defRPr b="1"/>
            </a:pPr>
            <a:r>
              <a:rPr lang="en-GB" b="1"/>
              <a:t>Concept</a:t>
            </a:r>
          </a:p>
          <a:p>
            <a:r>
              <a:rPr lang="en-GB" b="0"/>
              <a:t>Kirchhoff kinematics keeps a material normal perpendicular to the deformed mid-surface. Consequently γxz = γyz = 0, and the rotations follow the slopes of w0 rather than acting as independent unknowns.</a:t>
            </a:r>
          </a:p>
          <a:p>
            <a:endParaRPr lang="en-GB" b="0"/>
          </a:p>
          <a:p>
            <a:pPr>
              <a:defRPr b="1"/>
            </a:pPr>
            <a:r>
              <a:rPr lang="en-GB" b="1"/>
              <a:t>Details</a:t>
            </a:r>
          </a:p>
          <a:p>
            <a:r>
              <a:rPr lang="en-GB" b="0"/>
              <a:t>The in-plane equations determine u0 and v0. The transverse equation is (∂²Mx/∂x²) + 2(∂²Mxy/∂x∂y) + (∂²My/∂y²) + q = ρsẅ0. The constitutive B matrix can couple this bending response to in-plane motion. A symmetric laminate has B = 0, removing that constitutive extension–bending coupling. Qx and Qy still enforce transverse equilibrium and can be recovered from (∂Mx/∂x) + (∂Mxy/∂y) and (∂Mxy/∂x) + (∂My/∂y). They need not vanish even though the kinematic shear strains vanish.</a:t>
            </a:r>
          </a:p>
          <a:p>
            <a:endParaRPr lang="en-GB" b="0"/>
          </a:p>
          <a:p>
            <a:pPr>
              <a:defRPr b="1"/>
            </a:pPr>
            <a:r>
              <a:rPr lang="en-GB" b="1"/>
              <a:t>Key Takeaway</a:t>
            </a:r>
          </a:p>
          <a:p>
            <a:r>
              <a:rPr lang="en-GB" b="0"/>
              <a:t>Kirchhoff theory neglects transverse shear deformation. It retains the shear forces required for equilibrium, although they need not appear as independent solution variables.</a:t>
            </a:r>
          </a:p>
          <a:p>
            <a:r>
              <a:rPr lang="en-GB"/>
              <a:t>How this differs from the preceding slide</a:t>
            </a:r>
          </a:p>
          <a:p>
            <a:r>
              <a:rPr lang="en-GB"/>
              <a:t>The preceding slide performs the algebraic elimination of Qx and Qy. This slide explains the kinematics and physical meaning, without repeating the equilibrium derivation. The three independent displacement fields are u0, v0 and w0. For the sign convention shown, u = u0 − z times the x-slope of w0, v = v0 − z times the y-slope of w0, and w = w0. Thus partial u/partial z + partial w/partial x = 0, with the same cancellation in y. Plate normals remain straight and normal to the deformed mid-surface. Their rotations therefore follow the slopes rather than appearing as independent variables.</a:t>
            </a:r>
          </a:p>
          <a:p>
            <a:r>
              <a:rPr lang="en-GB"/>
              <a:t>Why zero shear strain does not eliminate shear force</a:t>
            </a:r>
          </a:p>
          <a:p>
            <a:r>
              <a:rPr lang="en-GB"/>
              <a:t>Classical plate kinematics suppresses transverse shear deformation. The resultant shear forces still provide the transverse equilibrium required by bending and loading. Do not infer Q = 0 by applying a transverse shear constitutive relation to the constrained kinematics. Recover Qx and Qy from moment gradients using the preceding slide. The laminate B matrix introduces constitutive extension–bending coupling; B = 0 for a symmetric laminate. This does not rule out other coupling from geometry, loads or boundary conditions. In a general unsymmetric laminate, solving for all three displacement fields may be necessary before recovering the moments and shear forces.</a:t>
            </a:r>
          </a:p>
          <a:p>
            <a:r>
              <a:rPr lang="en-GB"/>
              <a:t>Illustration teaching guidance</a:t>
            </a:r>
          </a:p>
          <a:p>
            <a:r>
              <a:rPr lang="en-GB"/>
              <a:t>The oblique plate sketch identifies u0 and v0 as mid-plane displacement components in the x and y directions, and w0 as displacement normal to the original mid-plane. The side-view sketch distinguishes the original dashed mid-plane from the deflected curve. The material normal rotates but remains perpendicular to the local tangent. Rotations follow slopes of w0 rather than acting as independent degrees of freedom. The diagrams are schematic, not to scale; the same normality condition applies in both in-plane directions.</a:t>
            </a:r>
          </a:p>
          <a:p>
            <a:r>
              <a:rPr lang="en-GB"/>
              <a:t>Illustration provenance</a:t>
            </a:r>
          </a:p>
          <a:p>
            <a:r>
              <a:rPr lang="en-GB"/>
              <a:t>Two AI-generated conceptual teaching sketches created for this slide. Labels and geometry express the kinematic assumptions already presented in the supplied lecture. Decorative image content is raster; equations, captions, headings and panels remain editable.</a:t>
            </a:r>
          </a:p>
        </p:txBody>
      </p:sp>
      <p:sp>
        <p:nvSpPr>
          <p:cNvPr id="4" name="Slide Number Placeholder 3"/>
          <p:cNvSpPr>
            <a:spLocks noGrp="1"/>
          </p:cNvSpPr>
          <p:nvPr>
            <p:ph type="sldNum" sz="quarter" idx="5"/>
          </p:nvPr>
        </p:nvSpPr>
        <p:spPr/>
        <p:txBody>
          <a:bodyPr/>
          <a:lstStyle/>
          <a:p>
            <a:fld id="{06EC7BFA-5A14-4681-B8A8-B3F0F046586E}" type="slidenum">
              <a:rPr lang="en-GB" smtClean="0"/>
              <a:t>16</a:t>
            </a:fld>
            <a:endParaRPr lang="en-GB"/>
          </a:p>
        </p:txBody>
      </p:sp>
    </p:spTree>
    <p:extLst>
      <p:ext uri="{BB962C8B-B14F-4D97-AF65-F5344CB8AC3E}">
        <p14:creationId xmlns:p14="http://schemas.microsoft.com/office/powerpoint/2010/main" val="9898200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Intro</a:t>
            </a:r>
          </a:p>
          <a:p>
            <a:r>
              <a:rPr lang="en-GB"/>
              <a:t>This merged slide combines the static limit and the reduced Kirchhoff equilibrium system. It replaces the former two-slide sequence without repeating the algebraic derivation already taught on slide 15.</a:t>
            </a:r>
          </a:p>
          <a:p>
            <a:endParaRPr lang="en-GB"/>
          </a:p>
          <a:p>
            <a:r>
              <a:rPr lang="en-GB"/>
              <a:t>Concept</a:t>
            </a:r>
          </a:p>
          <a:p>
            <a:r>
              <a:rPr lang="en-GB"/>
              <a:t>Static equilibrium removes acceleration terms. It does not remove applied loads, internal shear forces or moments. After using moment equilibrium to eliminate Qx and Qy, two in-plane equations and one bending equation remain.</a:t>
            </a:r>
          </a:p>
          <a:p>
            <a:endParaRPr lang="en-GB"/>
          </a:p>
          <a:p>
            <a:r>
              <a:rPr lang="en-GB"/>
              <a:t>Details</a:t>
            </a:r>
          </a:p>
          <a:p>
            <a:r>
              <a:rPr lang="en-GB"/>
              <a:t>The five static equations appear in the upper-right panel. The upper-left panel shows which acceleration terms disappear. The mass per unit area remains a physical property; only its acceleration contribution is zero. Solve the two moment equations for Qx = partial Mx/partial x + partial Mxy/partial y and Qy = partial Mxy/partial x + partial My/partial y. Substitute into transverse force equilibrium. The two mixed derivatives combine to give 2 partial² Mxy/(partial x partial y), yielding the reduced equation in the lower panel. The pressure q remains. The two in-plane equations remain unchanged. Qx and Qy can still be recovered from moment gradients after solving.</a:t>
            </a:r>
          </a:p>
          <a:p>
            <a:endParaRPr lang="en-GB"/>
          </a:p>
          <a:p>
            <a:r>
              <a:rPr lang="en-GB"/>
              <a:t>Constitutive coupling</a:t>
            </a:r>
          </a:p>
          <a:p>
            <a:r>
              <a:rPr lang="en-GB"/>
              <a:t>The three equilibrium equations do not automatically yield independent in-plane and bending displacement solutions. The laminate B matrix can couple extension and bending. For a symmetric laminate B = 0, removing that constitutive coupling, although other coupling mechanisms may remain depending on geometry, loads and boundary conditions. Constitutive and kinematic relations are still needed to determine displacements and stresses.</a:t>
            </a:r>
          </a:p>
          <a:p>
            <a:endParaRPr lang="en-GB"/>
          </a:p>
          <a:p>
            <a:r>
              <a:rPr lang="en-GB"/>
              <a:t>Key Takeaway</a:t>
            </a:r>
          </a:p>
          <a:p>
            <a:r>
              <a:rPr lang="en-GB"/>
              <a:t>Static equilibrium means zero acceleration, while eliminating Q is an algebraic substitution. Neither step removes the internal shear forces required for equilibrium. Independence of stretching and bending depends on the constitutive coupling.</a:t>
            </a:r>
          </a:p>
          <a:p>
            <a:endParaRPr lang="en-GB"/>
          </a:p>
        </p:txBody>
      </p:sp>
      <p:sp>
        <p:nvSpPr>
          <p:cNvPr id="4" name="Slide Number Placeholder 3"/>
          <p:cNvSpPr>
            <a:spLocks noGrp="1"/>
          </p:cNvSpPr>
          <p:nvPr>
            <p:ph type="sldNum" sz="quarter" idx="5"/>
          </p:nvPr>
        </p:nvSpPr>
        <p:spPr/>
        <p:txBody>
          <a:bodyPr/>
          <a:lstStyle/>
          <a:p>
            <a:fld id="{06EC7BFA-5A14-4681-B8A8-B3F0F046586E}" type="slidenum">
              <a:rPr lang="en-GB" smtClean="0"/>
              <a:t>17</a:t>
            </a:fld>
            <a:endParaRPr lang="en-GB"/>
          </a:p>
        </p:txBody>
      </p:sp>
    </p:spTree>
    <p:extLst>
      <p:ext uri="{BB962C8B-B14F-4D97-AF65-F5344CB8AC3E}">
        <p14:creationId xmlns:p14="http://schemas.microsoft.com/office/powerpoint/2010/main" val="2793233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side-by-side summary compares static equilibrium with explicit shear resultants against the reduced formulation with no transverse shear strain.</a:t>
            </a:r>
          </a:p>
          <a:p>
            <a:endParaRPr lang="en-GB" b="0"/>
          </a:p>
          <a:p>
            <a:pPr>
              <a:defRPr b="1"/>
            </a:pPr>
            <a:r>
              <a:rPr lang="en-GB" b="1"/>
              <a:t>Concept</a:t>
            </a:r>
          </a:p>
          <a:p>
            <a:r>
              <a:rPr lang="en-GB" b="0"/>
              <a:t>Both descriptions express the same force and moment balances. Their principal difference is the choice of kinematic variables and the elimination of Q, rather than a loss of transverse force equilibrium.</a:t>
            </a:r>
          </a:p>
          <a:p>
            <a:endParaRPr lang="en-GB" b="0"/>
          </a:p>
          <a:p>
            <a:pPr>
              <a:defRPr b="1"/>
            </a:pPr>
            <a:r>
              <a:rPr lang="en-GB" b="1"/>
              <a:t>Details</a:t>
            </a:r>
          </a:p>
          <a:p>
            <a:r>
              <a:rPr lang="en-GB" b="0"/>
              <a:t>The left side retains five equations and is suited to a formulation with u0, v0, w0 and independent rotations φx and φy. The right side uses the Kirchhoff displacement fields u0, v0 and w0. Its transverse equation contains second derivatives of M instead of first derivatives of Q. The constitutive law must match the chosen kinematics, especially when transverse shear deformation matters. On either side, Qx and Qy have physical meaning. In the reduced system, calculate them after the displacement and moment solution.</a:t>
            </a:r>
          </a:p>
          <a:p>
            <a:endParaRPr lang="en-GB" b="0"/>
          </a:p>
          <a:p>
            <a:pPr>
              <a:defRPr b="1"/>
            </a:pPr>
            <a:r>
              <a:rPr lang="en-GB" b="1"/>
              <a:t>Key Takeaway</a:t>
            </a:r>
          </a:p>
          <a:p>
            <a:r>
              <a:rPr lang="en-GB" b="0"/>
              <a:t>The five-equation and three-equation forms organize the same equilibrium requirements differently. A consistent kinematic and constitutive model completes either formulation.</a:t>
            </a:r>
          </a:p>
          <a:p>
            <a:r>
              <a:rPr lang="en-GB"/>
              <a:t>Editable recreation</a:t>
            </a:r>
          </a:p>
          <a:p>
            <a:r>
              <a:rPr lang="en-GB"/>
              <a:t>The slide now uses native PowerPoint equations, headings, panels and captions. The left five displacement fields apply to a shear-deformable kinematic model. Algebraically eliminating Q alone does not impose zero transverse shear strain. Kirchhoff kinematics separately removes independent rotations by relating them to slopes of w0. The original header texture and small attribution remain source artwork.</a:t>
            </a:r>
          </a:p>
        </p:txBody>
      </p:sp>
      <p:sp>
        <p:nvSpPr>
          <p:cNvPr id="4" name="Slide Number Placeholder 3"/>
          <p:cNvSpPr>
            <a:spLocks noGrp="1"/>
          </p:cNvSpPr>
          <p:nvPr>
            <p:ph type="sldNum" sz="quarter" idx="5"/>
          </p:nvPr>
        </p:nvSpPr>
        <p:spPr/>
        <p:txBody>
          <a:bodyPr/>
          <a:lstStyle/>
          <a:p>
            <a:fld id="{06EC7BFA-5A14-4681-B8A8-B3F0F046586E}" type="slidenum">
              <a:rPr lang="en-GB" smtClean="0"/>
              <a:t>18</a:t>
            </a:fld>
            <a:endParaRPr lang="en-GB"/>
          </a:p>
        </p:txBody>
      </p:sp>
    </p:spTree>
    <p:extLst>
      <p:ext uri="{BB962C8B-B14F-4D97-AF65-F5344CB8AC3E}">
        <p14:creationId xmlns:p14="http://schemas.microsoft.com/office/powerpoint/2010/main" val="30955487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ABD matrix relates laminate stress resultants to mid-plane strains and curvatures. The adjacent equations relate those deformation measures to displacements.</a:t>
            </a:r>
          </a:p>
          <a:p>
            <a:endParaRPr lang="en-GB" b="0"/>
          </a:p>
          <a:p>
            <a:pPr>
              <a:defRPr b="1"/>
            </a:pPr>
            <a:r>
              <a:rPr lang="en-GB" b="1"/>
              <a:t>Concept</a:t>
            </a:r>
          </a:p>
          <a:p>
            <a:r>
              <a:rPr lang="en-GB" b="0"/>
              <a:t>The constitutive equations are N = Aε0 + Bκ and M = Bε0 + Dκ. A weights stretching, D weights bending, and B couples the two responses.</a:t>
            </a:r>
          </a:p>
          <a:p>
            <a:endParaRPr lang="en-GB" b="0"/>
          </a:p>
          <a:p>
            <a:pPr>
              <a:defRPr b="1"/>
            </a:pPr>
            <a:r>
              <a:rPr lang="en-GB" b="1"/>
              <a:t>Details</a:t>
            </a:r>
          </a:p>
          <a:p>
            <a:r>
              <a:rPr lang="en-GB" b="0"/>
              <a:t>The strain vector contains εx0 = (∂u0/∂x), εy0 = (∂v0/∂y) and engineering shear γxy0 = (∂u0/∂y) + (∂v0/∂x). With the slide’s sign convention, κx = −(∂²w0/∂x²), κy = −(∂²w0/∂y²) and κxy = −2(∂²w0/∂x∂y). The factor two belongs to the engineering twisting curvature convention and must remain consistent with D66 and B66. The resultants Nx, Ny and Nxy occupy the first three rows, while Mx, My and Mxy occupy the last three. For a symmetric laminate, B = 0. A and D can still contain anisotropic coupling terms.</a:t>
            </a:r>
          </a:p>
          <a:p>
            <a:endParaRPr lang="en-GB" b="0"/>
          </a:p>
          <a:p>
            <a:pPr>
              <a:defRPr b="1"/>
            </a:pPr>
            <a:r>
              <a:rPr lang="en-GB" b="1"/>
              <a:t>Key Takeaway</a:t>
            </a:r>
          </a:p>
          <a:p>
            <a:r>
              <a:rPr lang="en-GB" b="0"/>
              <a:t>The ABD relation connects equilibrium variables to deformation. Consistent strain, curvature and sign conventions are essential when expanding its matrix rows.</a:t>
            </a:r>
          </a:p>
        </p:txBody>
      </p:sp>
      <p:sp>
        <p:nvSpPr>
          <p:cNvPr id="4" name="Slide Number Placeholder 3"/>
          <p:cNvSpPr>
            <a:spLocks noGrp="1"/>
          </p:cNvSpPr>
          <p:nvPr>
            <p:ph type="sldNum" sz="quarter" idx="5"/>
          </p:nvPr>
        </p:nvSpPr>
        <p:spPr/>
        <p:txBody>
          <a:bodyPr/>
          <a:lstStyle/>
          <a:p>
            <a:fld id="{06EC7BFA-5A14-4681-B8A8-B3F0F046586E}" type="slidenum">
              <a:rPr lang="en-GB" smtClean="0"/>
              <a:t>19</a:t>
            </a:fld>
            <a:endParaRPr lang="en-GB"/>
          </a:p>
        </p:txBody>
      </p:sp>
    </p:spTree>
    <p:extLst>
      <p:ext uri="{BB962C8B-B14F-4D97-AF65-F5344CB8AC3E}">
        <p14:creationId xmlns:p14="http://schemas.microsoft.com/office/powerpoint/2010/main" val="6644761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The diagram clarifies what u0, v0 and w0 represent and how they describe points away from the mid-plane.</a:t>
            </a:r>
          </a:p>
          <a:p>
            <a:endParaRPr lang="en-GB" b="0"/>
          </a:p>
          <a:p>
            <a:pPr>
              <a:defRPr b="1"/>
            </a:pPr>
            <a:r>
              <a:rPr b="1"/>
              <a:t>Concept</a:t>
            </a:r>
            <a:endParaRPr lang="en-GB" b="1"/>
          </a:p>
          <a:p>
            <a:r>
              <a:rPr b="0"/>
              <a:t>The subscript zero identifies the laminate mid-surface. u0 and v0 describe in-plane displacement, while w0 describes transverse displacement. Kirchhoff kinematics reconstructs the displacement of a point at height z from these three functions.</a:t>
            </a:r>
          </a:p>
          <a:p>
            <a:endParaRPr lang="en-GB" b="0"/>
          </a:p>
          <a:p>
            <a:pPr>
              <a:defRPr b="1"/>
            </a:pPr>
            <a:r>
              <a:rPr b="1"/>
              <a:t>Details</a:t>
            </a:r>
            <a:endParaRPr lang="en-GB" b="1"/>
          </a:p>
          <a:p>
            <a:r>
              <a:rPr b="0"/>
              <a:t>The displacement field is u = u0 − </a:t>
            </a:r>
            <a:r>
              <a:rPr lang="en-GB" b="0"/>
              <a:t>z(∂w0/∂</a:t>
            </a:r>
            <a:r>
              <a:rPr b="0"/>
              <a:t>x</a:t>
            </a:r>
            <a:r>
              <a:rPr lang="en-GB" b="0"/>
              <a:t>), </a:t>
            </a:r>
            <a:r>
              <a:rPr b="0"/>
              <a:t>v = v0 − </a:t>
            </a:r>
            <a:r>
              <a:rPr lang="en-GB" b="0"/>
              <a:t>z(∂w0/∂</a:t>
            </a:r>
            <a:r>
              <a:rPr b="0"/>
              <a:t>y</a:t>
            </a:r>
            <a:r>
              <a:rPr lang="en-GB" b="0"/>
              <a:t>)</a:t>
            </a:r>
            <a:r>
              <a:rPr b="0"/>
              <a:t> and w = w0. In the side view, the mid-plane point and a point above it move differently because the normal rotates with the plate slope. The z-dependent contribution accounts for bending, while u0 and v0 account for membrane deformation. Differentiating u0 and v0 gives mid-plane normal and shear strains. Differentiating w0 twice gives curvatures. The sketch separates translation of the reference surface from the additional displacement caused by rotation of its normal.</a:t>
            </a:r>
            <a:endParaRPr lang="en-GB" b="0"/>
          </a:p>
          <a:p>
            <a:endParaRPr b="0"/>
          </a:p>
          <a:p>
            <a:pPr>
              <a:defRPr b="1"/>
            </a:pPr>
            <a:r>
              <a:rPr b="1"/>
              <a:t>Key Takeaway</a:t>
            </a:r>
            <a:endParaRPr lang="en-GB" b="1"/>
          </a:p>
          <a:p>
            <a:r>
              <a:rPr b="0"/>
              <a:t>Three mid-plane displacement functions determine the Kirchhoff plate displacement field. Bending produces a displacement contribution that varies linearly through thickness.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This slide expands Nx and Nxy by replacing strains and curvatures with displacement derivatives. It prepares the expressions needed for the x-direction equilibrium equation.</a:t>
            </a:r>
          </a:p>
          <a:p>
            <a:endParaRPr lang="en-GB" b="0"/>
          </a:p>
          <a:p>
            <a:pPr>
              <a:defRPr b="1"/>
            </a:pPr>
            <a:r>
              <a:rPr b="1"/>
              <a:t>Concept</a:t>
            </a:r>
            <a:endParaRPr lang="en-GB" b="1"/>
          </a:p>
          <a:p>
            <a:r>
              <a:rPr b="0"/>
              <a:t>Each matrix row is a linear combination of strains and curvatures. Inserting their definitions converts the constitutive law into equations directly in u0, v0 and w0.</a:t>
            </a:r>
          </a:p>
          <a:p>
            <a:endParaRPr lang="en-GB" b="0"/>
          </a:p>
          <a:p>
            <a:pPr>
              <a:defRPr b="1"/>
            </a:pPr>
            <a:r>
              <a:rPr b="1"/>
              <a:t>Details</a:t>
            </a:r>
            <a:endParaRPr lang="en-GB" b="1"/>
          </a:p>
          <a:p>
            <a:r>
              <a:rPr b="0"/>
              <a:t>Nx = </a:t>
            </a:r>
            <a:r>
              <a:rPr lang="en-GB" b="0"/>
              <a:t>A11(∂u0/∂</a:t>
            </a:r>
            <a:r>
              <a:rPr b="0"/>
              <a:t>x</a:t>
            </a:r>
            <a:r>
              <a:rPr lang="en-GB" b="0"/>
              <a:t>)</a:t>
            </a:r>
            <a:r>
              <a:rPr b="0"/>
              <a:t> + </a:t>
            </a:r>
            <a:r>
              <a:rPr lang="en-GB" b="0"/>
              <a:t>A12(∂v0/∂</a:t>
            </a:r>
            <a:r>
              <a:rPr b="0"/>
              <a:t>y</a:t>
            </a:r>
            <a:r>
              <a:rPr lang="en-GB" b="0"/>
              <a:t>)</a:t>
            </a:r>
            <a:r>
              <a:rPr b="0"/>
              <a:t> + A16</a:t>
            </a:r>
            <a:r>
              <a:rPr lang="en-GB" b="0"/>
              <a:t>((∂</a:t>
            </a:r>
            <a:r>
              <a:rPr b="0"/>
              <a:t>u0</a:t>
            </a:r>
            <a:r>
              <a:rPr lang="en-GB" b="0"/>
              <a:t>/∂</a:t>
            </a:r>
            <a:r>
              <a:rPr b="0"/>
              <a:t>y</a:t>
            </a:r>
            <a:r>
              <a:rPr lang="en-GB" b="0"/>
              <a:t>)</a:t>
            </a:r>
            <a:r>
              <a:rPr b="0"/>
              <a:t> + </a:t>
            </a:r>
            <a:r>
              <a:rPr lang="en-GB" b="0"/>
              <a:t>(∂</a:t>
            </a:r>
            <a:r>
              <a:rPr b="0"/>
              <a:t>v0</a:t>
            </a:r>
            <a:r>
              <a:rPr lang="en-GB" b="0"/>
              <a:t>/∂</a:t>
            </a:r>
            <a:r>
              <a:rPr b="0"/>
              <a:t>x</a:t>
            </a:r>
            <a:r>
              <a:rPr lang="en-GB" b="0"/>
              <a:t>)) − B11(∂²w0/∂x²</a:t>
            </a:r>
            <a:r>
              <a:rPr b="0"/>
              <a:t>) − </a:t>
            </a:r>
            <a:r>
              <a:rPr lang="en-GB" b="0"/>
              <a:t>B12(∂²w0/∂y²) </a:t>
            </a:r>
            <a:r>
              <a:rPr b="0"/>
              <a:t>− </a:t>
            </a:r>
            <a:r>
              <a:rPr lang="en-GB" b="0"/>
              <a:t>2B16(∂²w0/∂x∂y). </a:t>
            </a:r>
            <a:r>
              <a:rPr b="0"/>
              <a:t>Likewise, Nxy = </a:t>
            </a:r>
            <a:r>
              <a:rPr lang="en-GB" b="0"/>
              <a:t>A16(∂u0/∂</a:t>
            </a:r>
            <a:r>
              <a:rPr b="0"/>
              <a:t>x</a:t>
            </a:r>
            <a:r>
              <a:rPr lang="en-GB" b="0"/>
              <a:t>)</a:t>
            </a:r>
            <a:r>
              <a:rPr b="0"/>
              <a:t> + </a:t>
            </a:r>
            <a:r>
              <a:rPr lang="en-GB" b="0"/>
              <a:t>A26(∂v0/∂</a:t>
            </a:r>
            <a:r>
              <a:rPr b="0"/>
              <a:t>y</a:t>
            </a:r>
            <a:r>
              <a:rPr lang="en-GB" b="0"/>
              <a:t>)</a:t>
            </a:r>
            <a:r>
              <a:rPr b="0"/>
              <a:t> + A66</a:t>
            </a:r>
            <a:r>
              <a:rPr lang="en-GB" b="0"/>
              <a:t>((∂</a:t>
            </a:r>
            <a:r>
              <a:rPr b="0"/>
              <a:t>u0</a:t>
            </a:r>
            <a:r>
              <a:rPr lang="en-GB" b="0"/>
              <a:t>/∂</a:t>
            </a:r>
            <a:r>
              <a:rPr b="0"/>
              <a:t>y</a:t>
            </a:r>
            <a:r>
              <a:rPr lang="en-GB" b="0"/>
              <a:t>)</a:t>
            </a:r>
            <a:r>
              <a:rPr b="0"/>
              <a:t> + </a:t>
            </a:r>
            <a:r>
              <a:rPr lang="en-GB" b="0"/>
              <a:t>(∂</a:t>
            </a:r>
            <a:r>
              <a:rPr b="0"/>
              <a:t>v0</a:t>
            </a:r>
            <a:r>
              <a:rPr lang="en-GB" b="0"/>
              <a:t>/∂</a:t>
            </a:r>
            <a:r>
              <a:rPr b="0"/>
              <a:t>x</a:t>
            </a:r>
            <a:r>
              <a:rPr lang="en-GB" b="0"/>
              <a:t>)) − B16(∂²w0/∂x²</a:t>
            </a:r>
            <a:r>
              <a:rPr b="0"/>
              <a:t>) − </a:t>
            </a:r>
            <a:r>
              <a:rPr lang="en-GB" b="0"/>
              <a:t>B26(∂²w0/∂y²) </a:t>
            </a:r>
            <a:r>
              <a:rPr b="0"/>
              <a:t>− </a:t>
            </a:r>
            <a:r>
              <a:rPr lang="en-GB" b="0"/>
              <a:t>2B66(∂²w0/∂x∂y).</a:t>
            </a:r>
            <a:r>
              <a:rPr b="0"/>
              <a:t> The signs of the B terms follow from the negative curvature convention. The coefficients of the mixed derivatives retain the engineering shear factors. These formulas assume the displayed linear strain–displacement relations and the same coordinate convention used in the ABD matrix.</a:t>
            </a:r>
            <a:endParaRPr lang="en-GB" b="0"/>
          </a:p>
          <a:p>
            <a:endParaRPr b="0"/>
          </a:p>
          <a:p>
            <a:pPr>
              <a:defRPr b="1"/>
            </a:pPr>
            <a:r>
              <a:rPr b="1"/>
              <a:t>Key Takeaway</a:t>
            </a:r>
            <a:endParaRPr lang="en-GB" b="1"/>
          </a:p>
          <a:p>
            <a:r>
              <a:rPr b="0"/>
              <a:t>Substituting kinematics into the constitutive rows provides explicit resultant expressions ready for differentiation in the equilibrium equations.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The coefficient table shows how differentiation of Nx and Nxy produces the u0 equilibrium equation. It explains the numerical factors that can look unexpected in the expanded result.</a:t>
            </a:r>
          </a:p>
          <a:p>
            <a:endParaRPr lang="en-GB" b="0"/>
          </a:p>
          <a:p>
            <a:pPr>
              <a:defRPr b="1"/>
            </a:pPr>
            <a:r>
              <a:rPr b="1"/>
              <a:t>Concept</a:t>
            </a:r>
            <a:endParaRPr lang="en-GB" b="1"/>
          </a:p>
          <a:p>
            <a:r>
              <a:rPr b="0"/>
              <a:t>Different terms can generate the same displacement derivative. Their coefficients must be added after differentiating Nx with respect to x and Nxy with respect to y.</a:t>
            </a:r>
          </a:p>
          <a:p>
            <a:endParaRPr lang="en-GB" b="0"/>
          </a:p>
          <a:p>
            <a:pPr>
              <a:defRPr b="1"/>
            </a:pPr>
            <a:r>
              <a:rPr b="1"/>
              <a:t>Details</a:t>
            </a:r>
            <a:endParaRPr lang="en-GB" b="1"/>
          </a:p>
          <a:p>
            <a:r>
              <a:rPr b="0"/>
              <a:t>The </a:t>
            </a:r>
            <a:r>
              <a:rPr lang="en-GB" b="0"/>
              <a:t>(∂²u0/∂x∂y) </a:t>
            </a:r>
            <a:r>
              <a:rPr b="0"/>
              <a:t>term receives A16 from each resultant, giving 2A16. The </a:t>
            </a:r>
            <a:r>
              <a:rPr lang="en-GB" b="0"/>
              <a:t>(∂²v0/∂x∂y) </a:t>
            </a:r>
            <a:r>
              <a:rPr b="0"/>
              <a:t>term receives A12 and A66, giving A12 + A66. The </a:t>
            </a:r>
            <a:r>
              <a:rPr lang="en-GB" b="0"/>
              <a:t>(∂³w0/∂x²∂y) </a:t>
            </a:r>
            <a:r>
              <a:rPr b="0"/>
              <a:t>term receives −2B16 from </a:t>
            </a:r>
            <a:r>
              <a:rPr lang="en-GB" b="0"/>
              <a:t>(∂</a:t>
            </a:r>
            <a:r>
              <a:rPr b="0"/>
              <a:t>Nx</a:t>
            </a:r>
            <a:r>
              <a:rPr lang="en-GB" b="0"/>
              <a:t>/∂</a:t>
            </a:r>
            <a:r>
              <a:rPr b="0"/>
              <a:t>x</a:t>
            </a:r>
            <a:r>
              <a:rPr lang="en-GB" b="0"/>
              <a:t>)</a:t>
            </a:r>
            <a:r>
              <a:rPr b="0"/>
              <a:t> and −B16 from </a:t>
            </a:r>
            <a:r>
              <a:rPr lang="en-GB" b="0"/>
              <a:t>(∂</a:t>
            </a:r>
            <a:r>
              <a:rPr b="0"/>
              <a:t>Nxy</a:t>
            </a:r>
            <a:r>
              <a:rPr lang="en-GB" b="0"/>
              <a:t>/∂</a:t>
            </a:r>
            <a:r>
              <a:rPr b="0"/>
              <a:t>y</a:t>
            </a:r>
            <a:r>
              <a:rPr lang="en-GB" b="0"/>
              <a:t>), </a:t>
            </a:r>
            <a:r>
              <a:rPr b="0"/>
              <a:t>giving −3B16. The </a:t>
            </a:r>
            <a:r>
              <a:rPr lang="en-GB" b="0"/>
              <a:t>(∂³w0/∂x∂y²)</a:t>
            </a:r>
            <a:r>
              <a:rPr b="0"/>
              <a:t> term receives −B12 and −2B66, giving −(B12 + 2B66). This collection assumes the laminate coefficients are spatially constant, so derivatives act only on the displacement fields. Repeating the process for Ny and the moment rows generates the other governing equations.</a:t>
            </a:r>
            <a:endParaRPr lang="en-GB" b="0"/>
          </a:p>
          <a:p>
            <a:endParaRPr b="0"/>
          </a:p>
          <a:p>
            <a:pPr>
              <a:defRPr b="1"/>
            </a:pPr>
            <a:r>
              <a:rPr b="1"/>
              <a:t>Key Takeaway</a:t>
            </a:r>
            <a:endParaRPr lang="en-GB" b="1"/>
          </a:p>
          <a:p>
            <a:r>
              <a:rPr b="0"/>
              <a:t>Factors such as two and three result from collecting repeated derivatives, not from new material constants or additional physical assumptions.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three expanded equations express laminate motion in u0, v0 and w0 after combining equilibrium, kinematics and the ABD constitutive law.</a:t>
            </a:r>
          </a:p>
          <a:p>
            <a:endParaRPr lang="en-GB" b="0"/>
          </a:p>
          <a:p>
            <a:pPr>
              <a:defRPr b="1"/>
            </a:pPr>
            <a:r>
              <a:rPr lang="en-GB" b="1"/>
              <a:t>Concept</a:t>
            </a:r>
          </a:p>
          <a:p>
            <a:r>
              <a:rPr lang="en-GB" b="0"/>
              <a:t>A terms govern in-plane derivatives, D terms govern fourth-order bending derivatives, and B terms connect bending to extension. The translational inertia terms remain, so the displayed equations are dynamic rather than purely static.</a:t>
            </a:r>
          </a:p>
          <a:p>
            <a:endParaRPr lang="en-GB" b="0"/>
          </a:p>
          <a:p>
            <a:pPr>
              <a:defRPr b="1"/>
            </a:pPr>
            <a:r>
              <a:rPr lang="en-GB" b="1"/>
              <a:t>Details</a:t>
            </a:r>
          </a:p>
          <a:p>
            <a:r>
              <a:rPr lang="en-GB" b="0"/>
              <a:t>The u0 and v0 equations contain second derivatives of in-plane displacement and third derivatives of w0 through B. The w0 equation contains fourth derivatives weighted by D and third derivatives of u0 and v0 weighted by B. D16 and D26 multiply the mixed bending–twisting derivatives. A, B and D are constant over the plate in this expansion. If coefficients vary with position, the product rule introduces additional terms. For B = 0, the transverse equation no longer contains u0 or v0, although anisotropic D16 and D26 terms may remain.</a:t>
            </a:r>
          </a:p>
          <a:p>
            <a:endParaRPr lang="en-GB" b="0"/>
          </a:p>
          <a:p>
            <a:pPr>
              <a:defRPr b="1"/>
            </a:pPr>
            <a:r>
              <a:rPr lang="en-GB" b="1"/>
              <a:t>Key Takeaway</a:t>
            </a:r>
          </a:p>
          <a:p>
            <a:r>
              <a:rPr lang="en-GB" b="0"/>
              <a:t>The displacement equations show precisely where laminate anisotropy and extension–bending coupling enter. Symmetry removes B coupling, not every mixed derivative.</a:t>
            </a:r>
          </a:p>
          <a:p>
            <a:r>
              <a:rPr lang="en-GB" b="1"/>
              <a:t>Pre-buckling force terms</a:t>
            </a:r>
          </a:p>
          <a:p>
            <a:r>
              <a:rPr lang="en-GB"/>
              <a:t>The transverse equation now includes Nx⁰ w0,xx + 2Nxy⁰ w0,xy + Ny⁰ w0,yy, using the same convention as the general buckling equation later in this deck. These are geometric-stiffness contributions from membrane loads present before buckling. The zero superscript identifies the reference membrane state, while the zero subscript on u0, v0 and w0 identifies mid-plane quantities. Tension is positive under the stated convention, so compression is negative.</a:t>
            </a:r>
          </a:p>
          <a:p>
            <a:r>
              <a:rPr lang="en-GB" b="1"/>
              <a:t>Relation to the original CLT equations</a:t>
            </a:r>
          </a:p>
          <a:p>
            <a:r>
              <a:rPr lang="en-GB"/>
              <a:t>The original slide showed geometrically linear CLT without pre-stress effects. Membrane resultants were already expressed through A and B in the in-plane equations. For stability about a preloaded equilibrium, the additional initial-stress terms must remain in transverse equilibrium. The displayed extension assumes spatially uniform pre-buckling resultants and constant laminate stiffnesses. Prescribed edge forces enter the in-plane boundary conditions. Setting the pre-buckling resultants to zero recovers the original transverse equation after rearranging inertia. For static buckling without transverse forcing, also set acceleration and q to zero. For a symmetric laminate B = 0, the transverse displacement equation decouples for a prescribed reference stress field.</a:t>
            </a:r>
          </a:p>
        </p:txBody>
      </p:sp>
      <p:sp>
        <p:nvSpPr>
          <p:cNvPr id="4" name="Slide Number Placeholder 3"/>
          <p:cNvSpPr>
            <a:spLocks noGrp="1"/>
          </p:cNvSpPr>
          <p:nvPr>
            <p:ph type="sldNum" sz="quarter" idx="5"/>
          </p:nvPr>
        </p:nvSpPr>
        <p:spPr/>
        <p:txBody>
          <a:bodyPr/>
          <a:lstStyle/>
          <a:p>
            <a:fld id="{06EC7BFA-5A14-4681-B8A8-B3F0F046586E}" type="slidenum">
              <a:rPr lang="en-GB" smtClean="0"/>
              <a:t>23</a:t>
            </a:fld>
            <a:endParaRPr lang="en-GB"/>
          </a:p>
        </p:txBody>
      </p:sp>
    </p:spTree>
    <p:extLst>
      <p:ext uri="{BB962C8B-B14F-4D97-AF65-F5344CB8AC3E}">
        <p14:creationId xmlns:p14="http://schemas.microsoft.com/office/powerpoint/2010/main" val="26096965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antisymmetric cross-ply case illustrates a laminate with restricted stiffness terms but nonzero extension–bending coupling.</a:t>
            </a:r>
          </a:p>
          <a:p>
            <a:endParaRPr lang="en-GB" b="0"/>
          </a:p>
          <a:p>
            <a:pPr>
              <a:defRPr b="1"/>
            </a:pPr>
            <a:r>
              <a:rPr lang="en-GB" b="1"/>
              <a:t>Concept</a:t>
            </a:r>
          </a:p>
          <a:p>
            <a:r>
              <a:rPr lang="en-GB" b="0"/>
              <a:t>The 0° and 90° ply directions remove the A16, A26, D16 and D26 terms in the stated configuration. Antisymmetric placement about the mid-plane leaves B11 and B22 related by B22 = −B11, while the other displayed B terms vanish.</a:t>
            </a:r>
          </a:p>
          <a:p>
            <a:endParaRPr lang="en-GB" b="0"/>
          </a:p>
          <a:p>
            <a:pPr>
              <a:defRPr b="1"/>
            </a:pPr>
            <a:r>
              <a:rPr lang="en-GB" b="1"/>
              <a:t>Details</a:t>
            </a:r>
          </a:p>
          <a:p>
            <a:r>
              <a:rPr lang="en-GB" b="0"/>
              <a:t>The slide specifies A11 = A22 and D11 = D22 for the selected configuration. The u0 and v0 equations still contain third derivatives of w0 multiplied by B11. The transverse equation retains the corresponding derivatives of u0 and v0. These terms show that membrane and bending responses must be solved together. In this special cross-ply case, describe the surviving effect as extension–bending coupling rather than claiming that every type of twisting coupling remains. The equations shown are static, with acceleration terms omitted.</a:t>
            </a:r>
          </a:p>
          <a:p>
            <a:endParaRPr lang="en-GB" b="0"/>
          </a:p>
          <a:p>
            <a:pPr>
              <a:defRPr b="1"/>
            </a:pPr>
            <a:r>
              <a:rPr lang="en-GB" b="1"/>
              <a:t>Key Takeaway</a:t>
            </a:r>
          </a:p>
          <a:p>
            <a:r>
              <a:rPr lang="en-GB" b="0"/>
              <a:t>Restricting the ply orientations simplifies the governing equations, but the antisymmetric stacking leaves B nonzero and prevents independent membrane and bending solutions.</a:t>
            </a:r>
          </a:p>
          <a:p>
            <a:r>
              <a:rPr lang="en-GB" b="1"/>
              <a:t>Pre-stress extension of the static equations</a:t>
            </a:r>
          </a:p>
          <a:p>
            <a:r>
              <a:rPr lang="en-GB"/>
              <a:t>The static transverse equation now retains Nx⁰ w0,xx + 2Nxy⁰ w0,xy + Ny⁰ w0,yy + q on its right-hand side, consistent with the preceding general equations. The pre-buckling membrane resultants are prescribed and spatially uniform here. Their superscript 0 denotes the reference stress state. The displacement subscript 0 denotes the mid-plane. In-plane force balance already enters through the A and B terms, while applied edge loads enter through boundary conditions. Distributed in-plane loads px and py are zero in the displayed equations. The membrane forces therefore do not disappear when the in-plane right-hand sides are zero. With positive tension, compression is negative. Set q = 0 for an unforced static buckling eigenproblem. The static formulation omits inertia. A compatible pre-buckling equilibrium is required, especially because nonzero B can cause bending under in-plane loading. The stated stiffness equalities apply to the selected antisymmetric cross-ply configuration.</a:t>
            </a:r>
          </a:p>
        </p:txBody>
      </p:sp>
      <p:sp>
        <p:nvSpPr>
          <p:cNvPr id="4" name="Slide Number Placeholder 3"/>
          <p:cNvSpPr>
            <a:spLocks noGrp="1"/>
          </p:cNvSpPr>
          <p:nvPr>
            <p:ph type="sldNum" sz="quarter" idx="5"/>
          </p:nvPr>
        </p:nvSpPr>
        <p:spPr/>
        <p:txBody>
          <a:bodyPr/>
          <a:lstStyle/>
          <a:p>
            <a:fld id="{06EC7BFA-5A14-4681-B8A8-B3F0F046586E}" type="slidenum">
              <a:rPr lang="en-GB" smtClean="0"/>
              <a:t>24</a:t>
            </a:fld>
            <a:endParaRPr lang="en-GB"/>
          </a:p>
        </p:txBody>
      </p:sp>
    </p:spTree>
    <p:extLst>
      <p:ext uri="{BB962C8B-B14F-4D97-AF65-F5344CB8AC3E}">
        <p14:creationId xmlns:p14="http://schemas.microsoft.com/office/powerpoint/2010/main" val="21349395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The inclined-element sketch explains why an in-plane load contributes to an out-of-plane buckling equation.</a:t>
            </a:r>
          </a:p>
          <a:p>
            <a:endParaRPr lang="en-GB" b="0"/>
          </a:p>
          <a:p>
            <a:pPr>
              <a:defRPr b="1"/>
            </a:pPr>
            <a:r>
              <a:rPr b="1"/>
              <a:t>Concept</a:t>
            </a:r>
            <a:endParaRPr lang="en-GB" b="1"/>
          </a:p>
          <a:p>
            <a:r>
              <a:rPr b="0"/>
              <a:t>An in-plane force acting along a deflected surface has a small transverse component proportional to the local slope. Differences in slope between adjacent sections create a net transverse force proportional to curvature.</a:t>
            </a:r>
          </a:p>
          <a:p>
            <a:endParaRPr lang="en-GB" b="0"/>
          </a:p>
          <a:p>
            <a:pPr>
              <a:defRPr b="1"/>
            </a:pPr>
            <a:r>
              <a:rPr b="1"/>
              <a:t>Details</a:t>
            </a:r>
            <a:endParaRPr lang="en-GB" b="1"/>
          </a:p>
          <a:p>
            <a:r>
              <a:rPr b="0"/>
              <a:t>For the x-direction contribution, compare the vertical force components at the two ends of an element of length dx. With constant Nx0, their difference is </a:t>
            </a:r>
            <a:r>
              <a:rPr lang="en-GB" b="0"/>
              <a:t>Nx0(∂²w0/∂x²) </a:t>
            </a:r>
            <a:r>
              <a:rPr b="0"/>
              <a:t>dx to first order in the slopes. The y-direction contribution is </a:t>
            </a:r>
            <a:r>
              <a:rPr lang="en-GB" b="0"/>
              <a:t>Ny0(∂²w0/∂y²), </a:t>
            </a:r>
            <a:r>
              <a:rPr b="0"/>
              <a:t>and the two shear contributions combine to give </a:t>
            </a:r>
            <a:r>
              <a:rPr lang="en-GB" b="0"/>
              <a:t>2Nxy0(∂²w0/∂x∂y).</a:t>
            </a:r>
            <a:r>
              <a:rPr b="0"/>
              <a:t> Uniform pre-buckling resultants allow this compact expression. With spatially varying resultants, the fuller differentiated force expression must be considered. The signs must match the tension-positive or compression-positive convention adopted for N.</a:t>
            </a:r>
            <a:endParaRPr lang="en-GB" b="0"/>
          </a:p>
          <a:p>
            <a:endParaRPr b="0"/>
          </a:p>
          <a:p>
            <a:pPr>
              <a:defRPr b="1"/>
            </a:pPr>
            <a:r>
              <a:rPr b="1"/>
              <a:t>Key Takeaway</a:t>
            </a:r>
            <a:endParaRPr lang="en-GB" b="1"/>
          </a:p>
          <a:p>
            <a:r>
              <a:rPr b="0"/>
              <a:t>The geometric-stiffness terms come from pre-existing membrane forces acting through the slope and curvature of the deflected plate.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r>
              <a:rPr lang="en-GB"/>
              <a:t>Equation provenance and local derivation</a:t>
            </a:r>
          </a:p>
          <a:p>
            <a:r>
              <a:rPr lang="en-GB"/>
              <a:t>Slides 15–18 derive transverse moment equilibrium by eliminating Qx and Qy. Slide 19 gives M = B epsilon0 + D kappa and the negative curvature convention. Slide 23 expands the bending operator. The G term is an additional geometric-stiffness step, absent from the earlier unloaded linear equations, rather than a direct rearrangement of them.</a:t>
            </a:r>
          </a:p>
          <a:p>
            <a:endParaRPr lang="en-GB"/>
          </a:p>
          <a:p>
            <a:r>
              <a:rPr lang="en-GB"/>
              <a:t>With a small mid-plane deflection w0, the existing membrane forces have transverse components. In the x direction these are Nx^0 times partial w0/partial x plus Nxy^0 times partial w0/partial y. In the y direction they are Nxy^0 times partial w0/partial x plus Ny^0 times partial w0/partial y. Taking their divergence gives the first expression for G on this slide. For spatially uniform preloads, differentiation gives the second expression. The two equal mixed derivatives give the factor 2. Thus div div M + G(w0) = 0 when q = 0. This is linearization about a preloaded state, not simply setting acceleration to zero.</a:t>
            </a:r>
          </a:p>
          <a:p>
            <a:endParaRPr lang="en-GB"/>
          </a:p>
          <a:p>
            <a:r>
              <a:rPr lang="en-GB"/>
              <a:t>Notation</a:t>
            </a:r>
          </a:p>
          <a:p>
            <a:r>
              <a:rPr lang="en-GB"/>
              <a:t>Subscript 0 in w0 denotes the mid-plane, consistently with slides 16, 19 and 20. Here w0 is the small buckling displacement measured from the initially flat state. Its initial value is zero, but the nonzero perturbation at buckling is unknown. Superscript 0 in N identifies pre-buckling stress resultants, not a power. The two membrane balances, constitutive relations and boundary conditions determine that preload. Flat pre-buckling equilibrium must be admissible, which is not automatic for an unsymmetric laminate.</a:t>
            </a:r>
          </a:p>
          <a:p>
            <a:endParaRPr lang="en-GB"/>
          </a:p>
          <a:p>
            <a:r>
              <a:rPr lang="en-GB"/>
              <a:t>Constitutive substitution and sign</a:t>
            </a:r>
          </a:p>
          <a:p>
            <a:r>
              <a:rPr lang="en-GB"/>
              <a:t>For B = 0, M = D kappa with kappa = (-w0,xx, -w0,yy, -2w0,xy). Hence div div M = -L_D[w0]. Substitution gives -L_D[w0] + G(w0) = 0, or equivalently L_D[w0] - G(w0) = 0. Tensile membrane resultants are positive, so compression is negative. For constant stiffness, L_D[w0] = D11 w0,xxxx + 4D16 w0,xxxy + 2(D12+2D66) w0,xxyy + 4D26 w0,xyyy + D22 w0,yyyy. A comma denotes spatial differentiation in these notes. The displayed slide uses explicit fractions instead.</a:t>
            </a:r>
          </a:p>
          <a:p>
            <a:endParaRPr lang="en-GB"/>
          </a:p>
          <a:p>
            <a:r>
              <a:rPr lang="en-GB"/>
              <a:t>Boundary conditions and coupling</a:t>
            </a:r>
          </a:p>
          <a:p>
            <a:r>
              <a:rPr lang="en-GB"/>
              <a:t>The scalar buckling equation must satisfy the transverse boundary conditions and admit a nonzero w0. When B is nonzero, retain the coupled problem or justify an elimination. The preceding antisymmetric cross-ply laminate has nonzero B and does not automatically satisfy the decoupled assumptions.</a:t>
            </a:r>
          </a:p>
          <a:p>
            <a:endParaRPr lang="en-GB"/>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general displayed buckling equation combines bending resistance, extension–bending coupling and the effect of the pre-buckling membrane loads.</a:t>
            </a:r>
          </a:p>
          <a:p>
            <a:endParaRPr lang="en-GB" b="0"/>
          </a:p>
          <a:p>
            <a:pPr>
              <a:defRPr b="1"/>
            </a:pPr>
            <a:r>
              <a:rPr lang="en-GB" b="1"/>
              <a:t>Concept</a:t>
            </a:r>
          </a:p>
          <a:p>
            <a:r>
              <a:rPr lang="en-GB" b="0"/>
              <a:t>The D terms describe the laminate’s resistance to curvature. B terms retain coupling to in-plane displacement. The pre-buckling resultants multiply second derivatives of deflection and provide the geometric contribution to transverse equilibrium.</a:t>
            </a:r>
          </a:p>
          <a:p>
            <a:endParaRPr lang="en-GB" b="0"/>
          </a:p>
          <a:p>
            <a:pPr>
              <a:defRPr b="1"/>
            </a:pPr>
            <a:r>
              <a:rPr lang="en-GB" b="1"/>
              <a:t>Details</a:t>
            </a:r>
          </a:p>
          <a:p>
            <a:r>
              <a:rPr lang="en-GB" b="0"/>
              <a:t>The bending operator is D11(∂⁴w/∂x⁴) + 4D16(∂⁴w/∂x³∂y) + 2(D12 + 2D66)(∂⁴w/∂x²∂y²) + 4D26(∂⁴w/∂x∂y³) + D22(∂⁴w/∂y⁴). The superscript zero identifies the membrane state before buckling. Compression is negative under the slide’s stated sign convention. The displayed equation also contains mass and transverse-load terms, which must be removed for a static bifurcation problem without pressure. A homogeneous eigenvalue problem assumes a suitable reference equilibrium state. It predicts the onset and mode of buckling, not the full nonlinear post-buckling response or ultimate strength.</a:t>
            </a:r>
          </a:p>
          <a:p>
            <a:endParaRPr lang="en-GB" b="0"/>
          </a:p>
          <a:p>
            <a:pPr>
              <a:defRPr b="1"/>
            </a:pPr>
            <a:r>
              <a:rPr lang="en-GB" b="1"/>
              <a:t>Key Takeaway</a:t>
            </a:r>
          </a:p>
          <a:p>
            <a:r>
              <a:rPr lang="en-GB" b="0"/>
              <a:t>Special buckling equations follow by applying explicit assumptions to the general form. The retained terms identify the physical effects included in each example.</a:t>
            </a:r>
          </a:p>
        </p:txBody>
      </p:sp>
      <p:sp>
        <p:nvSpPr>
          <p:cNvPr id="4" name="Slide Number Placeholder 3"/>
          <p:cNvSpPr>
            <a:spLocks noGrp="1"/>
          </p:cNvSpPr>
          <p:nvPr>
            <p:ph type="sldNum" sz="quarter" idx="5"/>
          </p:nvPr>
        </p:nvSpPr>
        <p:spPr/>
        <p:txBody>
          <a:bodyPr/>
          <a:lstStyle/>
          <a:p>
            <a:fld id="{06EC7BFA-5A14-4681-B8A8-B3F0F046586E}" type="slidenum">
              <a:rPr lang="en-GB" smtClean="0"/>
              <a:t>27</a:t>
            </a:fld>
            <a:endParaRPr lang="en-GB"/>
          </a:p>
        </p:txBody>
      </p:sp>
    </p:spTree>
    <p:extLst>
      <p:ext uri="{BB962C8B-B14F-4D97-AF65-F5344CB8AC3E}">
        <p14:creationId xmlns:p14="http://schemas.microsoft.com/office/powerpoint/2010/main" val="28414945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strike-through derivation specializes the buckling equation to a symmetric, specially orthotropic laminate under static biaxial compression.</a:t>
            </a:r>
          </a:p>
          <a:p>
            <a:endParaRPr lang="en-GB" b="0"/>
          </a:p>
          <a:p>
            <a:pPr>
              <a:defRPr b="1"/>
            </a:pPr>
            <a:r>
              <a:rPr lang="en-GB" b="1"/>
              <a:t>Concept</a:t>
            </a:r>
          </a:p>
          <a:p>
            <a:r>
              <a:rPr lang="en-GB" b="0"/>
              <a:t>Symmetry sets B = 0. Special orthotropy in the chosen plate axes sets D16 = D26 = 0. Static loading removes acceleration, while the specified load case removes transverse pressure and in-plane shear.</a:t>
            </a:r>
          </a:p>
          <a:p>
            <a:endParaRPr lang="en-GB" b="0"/>
          </a:p>
          <a:p>
            <a:pPr>
              <a:defRPr b="1"/>
            </a:pPr>
            <a:r>
              <a:rPr lang="en-GB" b="1"/>
              <a:t>Details</a:t>
            </a:r>
          </a:p>
          <a:p>
            <a:r>
              <a:rPr lang="en-GB" b="0"/>
              <a:t>The remaining equation is D11(∂⁴w/∂x⁴) + 2(D12 + 2D66)(∂⁴w/∂x²∂y²) + D22(∂⁴w/∂y⁴) = Nx0(∂²w/∂x²) + Ny0(∂²w/∂y²). Nx0 and Ny0 are negative for compression in this version of the equation. The mixed bending term remains because D12 and D66 still contribute to curvature and twisting resistance. A symmetric laminate alone does not guarantee D16 = D26 = 0, so the two stiffness assumptions must be checked separately. This reduced equation underpins the simply supported compression examples that follow.</a:t>
            </a:r>
          </a:p>
          <a:p>
            <a:endParaRPr lang="en-GB" b="0"/>
          </a:p>
          <a:p>
            <a:pPr>
              <a:defRPr b="1"/>
            </a:pPr>
            <a:r>
              <a:rPr lang="en-GB" b="1"/>
              <a:t>Key Takeaway</a:t>
            </a:r>
          </a:p>
          <a:p>
            <a:r>
              <a:rPr lang="en-GB" b="0"/>
              <a:t>Biaxial buckling of the stated laminate balances three bending-stiffness contributions against two compressive membrane-load contributions.</a:t>
            </a:r>
          </a:p>
        </p:txBody>
      </p:sp>
      <p:sp>
        <p:nvSpPr>
          <p:cNvPr id="4" name="Slide Number Placeholder 3"/>
          <p:cNvSpPr>
            <a:spLocks noGrp="1"/>
          </p:cNvSpPr>
          <p:nvPr>
            <p:ph type="sldNum" sz="quarter" idx="5"/>
          </p:nvPr>
        </p:nvSpPr>
        <p:spPr/>
        <p:txBody>
          <a:bodyPr/>
          <a:lstStyle/>
          <a:p>
            <a:fld id="{06EC7BFA-5A14-4681-B8A8-B3F0F046586E}" type="slidenum">
              <a:rPr lang="en-GB" smtClean="0"/>
              <a:t>28</a:t>
            </a:fld>
            <a:endParaRPr lang="en-GB"/>
          </a:p>
        </p:txBody>
      </p:sp>
    </p:spTree>
    <p:extLst>
      <p:ext uri="{BB962C8B-B14F-4D97-AF65-F5344CB8AC3E}">
        <p14:creationId xmlns:p14="http://schemas.microsoft.com/office/powerpoint/2010/main" val="7358194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isotropic case reduces the orthotropic bending operator to one flexural rigidity while retaining biaxial and shear loading.</a:t>
            </a:r>
          </a:p>
          <a:p>
            <a:endParaRPr lang="en-GB" b="0"/>
          </a:p>
          <a:p>
            <a:pPr>
              <a:defRPr b="1"/>
            </a:pPr>
            <a:r>
              <a:rPr lang="en-GB" b="1"/>
              <a:t>Concept</a:t>
            </a:r>
          </a:p>
          <a:p>
            <a:r>
              <a:rPr lang="en-GB" b="0"/>
              <a:t>For isotropic bending, D11 = D22 = D, D12 = νD and D66 = (1 − ν)D/2. Therefore D12 + 2D66 = D and the bending operator becomes D times the biharmonic operator.</a:t>
            </a:r>
          </a:p>
          <a:p>
            <a:endParaRPr lang="en-GB" b="0"/>
          </a:p>
          <a:p>
            <a:pPr>
              <a:defRPr b="1"/>
            </a:pPr>
            <a:r>
              <a:rPr lang="en-GB" b="1"/>
              <a:t>Details</a:t>
            </a:r>
          </a:p>
          <a:p>
            <a:r>
              <a:rPr lang="en-GB" b="0"/>
              <a:t>The equation becomes D((∂⁴w/∂x⁴) + 2(∂⁴w/∂x²∂y²) + (∂⁴w/∂y⁴)) = Nx0(∂²w/∂x²) + 2Nxy0(∂²w/∂x∂y) + Ny0(∂²w/∂y²). For a homogeneous isotropic plate, D = Eh³/[12(1 − ν²)]. The displayed assumptions also include symmetry, static response and zero transverse load. For a laminate, an approximately isotropic membrane A matrix does not by itself prove isotropic bending. The D coefficients must satisfy the required identities before using this reduction. The expression retains the shear-load mixed derivative, which becomes important in the later Galerkin solution.</a:t>
            </a:r>
          </a:p>
          <a:p>
            <a:endParaRPr lang="en-GB" b="0"/>
          </a:p>
          <a:p>
            <a:pPr>
              <a:defRPr b="1"/>
            </a:pPr>
            <a:r>
              <a:rPr lang="en-GB" b="1"/>
              <a:t>Key Takeaway</a:t>
            </a:r>
          </a:p>
          <a:p>
            <a:r>
              <a:rPr lang="en-GB" b="0"/>
              <a:t>An isotropic bending law replaces several D coefficients with one rigidity D, but the loading terms still distinguish compression in each direction from in-plane shear.</a:t>
            </a:r>
          </a:p>
        </p:txBody>
      </p:sp>
      <p:sp>
        <p:nvSpPr>
          <p:cNvPr id="4" name="Slide Number Placeholder 3"/>
          <p:cNvSpPr>
            <a:spLocks noGrp="1"/>
          </p:cNvSpPr>
          <p:nvPr>
            <p:ph type="sldNum" sz="quarter" idx="5"/>
          </p:nvPr>
        </p:nvSpPr>
        <p:spPr/>
        <p:txBody>
          <a:bodyPr/>
          <a:lstStyle/>
          <a:p>
            <a:fld id="{06EC7BFA-5A14-4681-B8A8-B3F0F046586E}" type="slidenum">
              <a:rPr lang="en-GB" smtClean="0"/>
              <a:t>29</a:t>
            </a:fld>
            <a:endParaRPr lang="en-GB"/>
          </a:p>
        </p:txBody>
      </p:sp>
    </p:spTree>
    <p:extLst>
      <p:ext uri="{BB962C8B-B14F-4D97-AF65-F5344CB8AC3E}">
        <p14:creationId xmlns:p14="http://schemas.microsoft.com/office/powerpoint/2010/main" val="5560616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Example 1 asks for the critical buckling load of a rectangular orthotropic laminate with all four edges simply supported under biaxial compression.</a:t>
            </a:r>
          </a:p>
          <a:p>
            <a:endParaRPr lang="en-GB" b="0"/>
          </a:p>
          <a:p>
            <a:pPr>
              <a:defRPr b="1"/>
            </a:pPr>
            <a:r>
              <a:rPr lang="en-GB" b="1"/>
              <a:t>Concept</a:t>
            </a:r>
          </a:p>
          <a:p>
            <a:r>
              <a:rPr lang="en-GB" b="0"/>
              <a:t>The critical load depends on the bending stiffnesses, plate dimensions and ratio of the two compressive loads. Simply supported edges constrain transverse displacement while allowing rotation and carrying no normal bending moment.</a:t>
            </a:r>
          </a:p>
          <a:p>
            <a:endParaRPr lang="en-GB" b="0"/>
          </a:p>
          <a:p>
            <a:pPr>
              <a:defRPr b="1"/>
            </a:pPr>
            <a:r>
              <a:rPr lang="en-GB" b="1"/>
              <a:t>Details</a:t>
            </a:r>
          </a:p>
          <a:p>
            <a:r>
              <a:rPr lang="en-GB" b="0"/>
              <a:t>Identify a as the dimension along x and b as the dimension along y. Nx and Ny are force resultants per unit width rather than total edge forces. The intended solution uses the symmetric, specially orthotropic equation developed immediately beforehand. Orthotropy alone would not remove B, so retain the stated stiffness assumptions when applying that equation. The calculation will introduce a double-sine mode satisfying the edge conditions, substitute it into equilibrium and minimize the resulting load over positive integer mode numbers.</a:t>
            </a:r>
          </a:p>
          <a:p>
            <a:endParaRPr lang="en-GB" b="0"/>
          </a:p>
          <a:p>
            <a:pPr>
              <a:defRPr b="1"/>
            </a:pPr>
            <a:r>
              <a:rPr lang="en-GB" b="1"/>
              <a:t>Key Takeaway</a:t>
            </a:r>
          </a:p>
          <a:p>
            <a:r>
              <a:rPr lang="en-GB" b="0"/>
              <a:t>The problem requires both an admissible buckling shape and a load relation. The lowest admissible modal load determines the first buckling instability.</a:t>
            </a:r>
          </a:p>
        </p:txBody>
      </p:sp>
      <p:sp>
        <p:nvSpPr>
          <p:cNvPr id="4" name="Slide Number Placeholder 3"/>
          <p:cNvSpPr>
            <a:spLocks noGrp="1"/>
          </p:cNvSpPr>
          <p:nvPr>
            <p:ph type="sldNum" sz="quarter" idx="5"/>
          </p:nvPr>
        </p:nvSpPr>
        <p:spPr/>
        <p:txBody>
          <a:bodyPr/>
          <a:lstStyle/>
          <a:p>
            <a:fld id="{06EC7BFA-5A14-4681-B8A8-B3F0F046586E}" type="slidenum">
              <a:rPr lang="en-GB" smtClean="0"/>
              <a:t>30</a:t>
            </a:fld>
            <a:endParaRPr lang="en-GB"/>
          </a:p>
        </p:txBody>
      </p:sp>
    </p:spTree>
    <p:extLst>
      <p:ext uri="{BB962C8B-B14F-4D97-AF65-F5344CB8AC3E}">
        <p14:creationId xmlns:p14="http://schemas.microsoft.com/office/powerpoint/2010/main" val="38063994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moment rows of the constitutive law provide the edge moments needed in Example 1. The strike-throughs show which terms vanish under the laminate assumptions.</a:t>
            </a:r>
          </a:p>
          <a:p>
            <a:endParaRPr lang="en-GB" b="0"/>
          </a:p>
          <a:p>
            <a:pPr>
              <a:defRPr b="1"/>
            </a:pPr>
            <a:r>
              <a:rPr lang="en-GB" b="1"/>
              <a:t>Concept</a:t>
            </a:r>
          </a:p>
          <a:p>
            <a:r>
              <a:rPr lang="en-GB" b="0"/>
              <a:t>When B = 0 and D16 = D26 = 0, Mx and My depend only on the two normal curvatures. The twisting moment still depends on the twisting curvature through D66.</a:t>
            </a:r>
          </a:p>
          <a:p>
            <a:endParaRPr lang="en-GB" b="0"/>
          </a:p>
          <a:p>
            <a:pPr>
              <a:defRPr b="1"/>
            </a:pPr>
            <a:r>
              <a:rPr lang="en-GB" b="1"/>
              <a:t>Details</a:t>
            </a:r>
          </a:p>
          <a:p>
            <a:r>
              <a:rPr lang="en-GB" b="0"/>
              <a:t>The remaining moment relations are Mx = D11κx + D12κy and My = D12κx + D22κy. Insert κx = −(∂²w/∂x²) and κy = −(∂²w/∂y²) to obtain Mx = −D11(∂²w/∂x²) − D12(∂²w/∂y²) and My = −D12(∂²w/∂x²) − D22(∂²w/∂y²). These expressions apply inside the plate and on its boundaries. At an edge normal to x, the simply supported moment condition is Mx = 0. At an edge normal to y, it is My = 0. Neither condition requires the corresponding slope to be zero.</a:t>
            </a:r>
          </a:p>
          <a:p>
            <a:endParaRPr lang="en-GB" b="0"/>
          </a:p>
          <a:p>
            <a:pPr>
              <a:defRPr b="1"/>
            </a:pPr>
            <a:r>
              <a:rPr lang="en-GB" b="1"/>
              <a:t>Key Takeaway</a:t>
            </a:r>
          </a:p>
          <a:p>
            <a:r>
              <a:rPr lang="en-GB" b="0"/>
              <a:t>The constitutive law supplies the boundary moments directly. Simply supported edges constrain deflection and normal bending moment, while leaving rotation free.</a:t>
            </a:r>
          </a:p>
        </p:txBody>
      </p:sp>
      <p:sp>
        <p:nvSpPr>
          <p:cNvPr id="4" name="Slide Number Placeholder 3"/>
          <p:cNvSpPr>
            <a:spLocks noGrp="1"/>
          </p:cNvSpPr>
          <p:nvPr>
            <p:ph type="sldNum" sz="quarter" idx="5"/>
          </p:nvPr>
        </p:nvSpPr>
        <p:spPr/>
        <p:txBody>
          <a:bodyPr/>
          <a:lstStyle/>
          <a:p>
            <a:fld id="{06EC7BFA-5A14-4681-B8A8-B3F0F046586E}" type="slidenum">
              <a:rPr lang="en-GB" smtClean="0"/>
              <a:t>31</a:t>
            </a:fld>
            <a:endParaRPr lang="en-GB"/>
          </a:p>
        </p:txBody>
      </p:sp>
    </p:spTree>
    <p:extLst>
      <p:ext uri="{BB962C8B-B14F-4D97-AF65-F5344CB8AC3E}">
        <p14:creationId xmlns:p14="http://schemas.microsoft.com/office/powerpoint/2010/main" val="2329872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This slide connects the D coefficients in the governing equation to the moments used in the boundary conditions.</a:t>
            </a:r>
          </a:p>
          <a:p>
            <a:endParaRPr lang="en-GB" b="0"/>
          </a:p>
          <a:p>
            <a:pPr>
              <a:defRPr b="1"/>
            </a:pPr>
            <a:r>
              <a:rPr b="1"/>
              <a:t>Concept</a:t>
            </a:r>
            <a:endParaRPr lang="en-GB" b="1"/>
          </a:p>
          <a:p>
            <a:r>
              <a:rPr b="0"/>
              <a:t>The same moment–curvature law serves two roles. Its derivatives enter transverse equilibrium, and its edge values define bending-moment boundary conditions.</a:t>
            </a:r>
          </a:p>
          <a:p>
            <a:endParaRPr lang="en-GB" b="0"/>
          </a:p>
          <a:p>
            <a:pPr>
              <a:defRPr b="1"/>
            </a:pPr>
            <a:r>
              <a:rPr b="1"/>
              <a:t>Details</a:t>
            </a:r>
            <a:endParaRPr lang="en-GB" b="1"/>
          </a:p>
          <a:p>
            <a:r>
              <a:rPr b="0"/>
              <a:t>For the stated laminate, Mx = −</a:t>
            </a:r>
            <a:r>
              <a:rPr lang="en-GB" b="0"/>
              <a:t>D11(∂²w/∂x²) </a:t>
            </a:r>
            <a:r>
              <a:rPr b="0"/>
              <a:t>− </a:t>
            </a:r>
            <a:r>
              <a:rPr lang="en-GB" b="0"/>
              <a:t>D12(∂²w/∂y²), </a:t>
            </a:r>
            <a:r>
              <a:rPr b="0"/>
              <a:t>My = −</a:t>
            </a:r>
            <a:r>
              <a:rPr lang="en-GB" b="0"/>
              <a:t>D12(∂²w/∂x²) </a:t>
            </a:r>
            <a:r>
              <a:rPr b="0"/>
              <a:t>− </a:t>
            </a:r>
            <a:r>
              <a:rPr lang="en-GB" b="0"/>
              <a:t>D22(∂²w/∂y²) </a:t>
            </a:r>
            <a:r>
              <a:rPr b="0"/>
              <a:t>and Mxy = −</a:t>
            </a:r>
            <a:r>
              <a:rPr lang="en-GB" b="0"/>
              <a:t>2D66(∂²w/∂x∂y). </a:t>
            </a:r>
            <a:r>
              <a:rPr b="0"/>
              <a:t>Differentiating and adding </a:t>
            </a:r>
            <a:r>
              <a:rPr lang="en-GB" b="0"/>
              <a:t>(∂²Mx/∂x²) </a:t>
            </a:r>
            <a:r>
              <a:rPr b="0"/>
              <a:t>+ </a:t>
            </a:r>
            <a:r>
              <a:rPr lang="en-GB" b="0"/>
              <a:t>2(∂²Mxy/∂x∂y) </a:t>
            </a:r>
            <a:r>
              <a:rPr b="0"/>
              <a:t>+ </a:t>
            </a:r>
            <a:r>
              <a:rPr lang="en-GB" b="0"/>
              <a:t>(∂²My/∂y²) </a:t>
            </a:r>
            <a:r>
              <a:rPr b="0"/>
              <a:t>produces the negative of </a:t>
            </a:r>
            <a:r>
              <a:rPr lang="en-GB" b="0"/>
              <a:t>D11(∂⁴w/∂x⁴) </a:t>
            </a:r>
            <a:r>
              <a:rPr b="0"/>
              <a:t>+ 2(D12 + 2D66</a:t>
            </a:r>
            <a:r>
              <a:rPr lang="en-GB" b="0"/>
              <a:t>)(∂⁴w/∂x²∂y²</a:t>
            </a:r>
            <a:r>
              <a:rPr b="0"/>
              <a:t>) + </a:t>
            </a:r>
            <a:r>
              <a:rPr lang="en-GB" b="0"/>
              <a:t>D22(∂⁴w/∂y⁴). </a:t>
            </a:r>
            <a:r>
              <a:rPr b="0"/>
              <a:t>The two D12 contributions and the twisting contribution explain the mixed coefficient. Along an x edge with w = 0 for every y, the tangential derivative </a:t>
            </a:r>
            <a:r>
              <a:rPr lang="en-GB" b="0"/>
              <a:t>(∂²w/∂y²)</a:t>
            </a:r>
            <a:r>
              <a:rPr b="0"/>
              <a:t> is zero. The Mx condition then reduces to the remaining normal-curvature requirement. The corresponding argument applies at a y edge.</a:t>
            </a:r>
            <a:endParaRPr lang="en-GB" b="0"/>
          </a:p>
          <a:p>
            <a:endParaRPr b="0"/>
          </a:p>
          <a:p>
            <a:pPr>
              <a:defRPr b="1"/>
            </a:pPr>
            <a:r>
              <a:rPr b="1"/>
              <a:t>Key Takeaway</a:t>
            </a:r>
            <a:endParaRPr lang="en-GB" b="1"/>
          </a:p>
          <a:p>
            <a:r>
              <a:rPr b="0"/>
              <a:t>The plate equation and the simply supported moment conditions come from the same constitutive expressions, with no separate boundary stiffness model.</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solution now states the governing equation alongside all four simply supported boundary conditions.</a:t>
            </a:r>
          </a:p>
          <a:p>
            <a:endParaRPr lang="en-GB" b="0"/>
          </a:p>
          <a:p>
            <a:pPr>
              <a:defRPr b="1"/>
            </a:pPr>
            <a:r>
              <a:rPr lang="en-GB" b="1"/>
              <a:t>Concept</a:t>
            </a:r>
          </a:p>
          <a:p>
            <a:r>
              <a:rPr lang="en-GB" b="0"/>
              <a:t>A fourth-order plate equation requires two transverse conditions on each edge. For a simple support, these are zero deflection and zero normal bending moment.</a:t>
            </a:r>
          </a:p>
          <a:p>
            <a:endParaRPr lang="en-GB" b="0"/>
          </a:p>
          <a:p>
            <a:pPr>
              <a:defRPr b="1"/>
            </a:pPr>
            <a:r>
              <a:rPr lang="en-GB" b="1"/>
              <a:t>Details</a:t>
            </a:r>
          </a:p>
          <a:p>
            <a:r>
              <a:rPr lang="en-GB" b="0"/>
              <a:t>At x = 0 and x = a, impose w = 0 and Mx = −D11(∂²w/∂x²) − D12(∂²w/∂y²) = 0. At y = 0 and y = b, impose w = 0 and My = −D12(∂²w/∂x²) − D22(∂²w/∂y²) = 0. Because deflection is identically zero along a supported edge, its tangential second derivative also vanishes there. The conditions therefore simplify for the sine-based solution. The slopes need not vanish, which distinguishes these supports from clamped edges. Retain the sign convention that the initial compressive Nx0 and Ny0 are negative in the displayed equilibrium equation.</a:t>
            </a:r>
          </a:p>
          <a:p>
            <a:endParaRPr lang="en-GB" b="0"/>
          </a:p>
          <a:p>
            <a:pPr>
              <a:defRPr b="1"/>
            </a:pPr>
            <a:r>
              <a:rPr lang="en-GB" b="1"/>
              <a:t>Key Takeaway</a:t>
            </a:r>
          </a:p>
          <a:p>
            <a:r>
              <a:rPr lang="en-GB" b="0"/>
              <a:t>A valid trial function must satisfy both the displacement and moment requirements of the simple supports, not merely be zero at the four corners.</a:t>
            </a:r>
          </a:p>
        </p:txBody>
      </p:sp>
      <p:sp>
        <p:nvSpPr>
          <p:cNvPr id="4" name="Slide Number Placeholder 3"/>
          <p:cNvSpPr>
            <a:spLocks noGrp="1"/>
          </p:cNvSpPr>
          <p:nvPr>
            <p:ph type="sldNum" sz="quarter" idx="5"/>
          </p:nvPr>
        </p:nvSpPr>
        <p:spPr/>
        <p:txBody>
          <a:bodyPr/>
          <a:lstStyle/>
          <a:p>
            <a:fld id="{06EC7BFA-5A14-4681-B8A8-B3F0F046586E}" type="slidenum">
              <a:rPr lang="en-GB" smtClean="0"/>
              <a:t>33</a:t>
            </a:fld>
            <a:endParaRPr lang="en-GB"/>
          </a:p>
        </p:txBody>
      </p:sp>
    </p:spTree>
    <p:extLst>
      <p:ext uri="{BB962C8B-B14F-4D97-AF65-F5344CB8AC3E}">
        <p14:creationId xmlns:p14="http://schemas.microsoft.com/office/powerpoint/2010/main" val="33645029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double-sine function supplies an admissible buckling shape for the simply supported rectangular plate.</a:t>
            </a:r>
          </a:p>
          <a:p>
            <a:endParaRPr lang="en-GB" b="0"/>
          </a:p>
          <a:p>
            <a:pPr>
              <a:defRPr b="1"/>
            </a:pPr>
            <a:r>
              <a:rPr lang="en-GB" b="1"/>
              <a:t>Concept</a:t>
            </a:r>
          </a:p>
          <a:p>
            <a:r>
              <a:rPr lang="en-GB" b="0"/>
              <a:t>Use w(x,y) = Amn sin(mπx/a)sin(nπy/b), where m and n are positive integers. These integers count half-waves along x and y. Amn is the modal amplitude.</a:t>
            </a:r>
          </a:p>
          <a:p>
            <a:endParaRPr lang="en-GB" b="0"/>
          </a:p>
          <a:p>
            <a:pPr>
              <a:defRPr b="1"/>
            </a:pPr>
            <a:r>
              <a:rPr lang="en-GB" b="1"/>
              <a:t>Details</a:t>
            </a:r>
          </a:p>
          <a:p>
            <a:r>
              <a:rPr lang="en-GB" b="0"/>
              <a:t>The sine factors make w zero on all four edges. Second derivatives in x or y are proportional to the same function, so the appropriate edge moments vanish as well for the stated specially orthotropic laminate. This confirms admissibility before substituting into equilibrium. The amplitude remains unknown at this stage. In a linear bifurcation calculation, the eigenproblem determines the critical load and relative shape, not a finite post-buckling amplitude. More than one pair of integers must be considered because the geometry and loading can favor a higher longitudinal mode.</a:t>
            </a:r>
          </a:p>
          <a:p>
            <a:endParaRPr lang="en-GB" b="0"/>
          </a:p>
          <a:p>
            <a:pPr>
              <a:defRPr b="1"/>
            </a:pPr>
            <a:r>
              <a:rPr lang="en-GB" b="1"/>
              <a:t>Key Takeaway</a:t>
            </a:r>
          </a:p>
          <a:p>
            <a:r>
              <a:rPr lang="en-GB" b="0"/>
              <a:t>The double-sine form satisfies the edge conditions and turns the differential buckling equation into a modal algebraic relation.</a:t>
            </a:r>
          </a:p>
        </p:txBody>
      </p:sp>
      <p:sp>
        <p:nvSpPr>
          <p:cNvPr id="4" name="Slide Number Placeholder 3"/>
          <p:cNvSpPr>
            <a:spLocks noGrp="1"/>
          </p:cNvSpPr>
          <p:nvPr>
            <p:ph type="sldNum" sz="quarter" idx="5"/>
          </p:nvPr>
        </p:nvSpPr>
        <p:spPr/>
        <p:txBody>
          <a:bodyPr/>
          <a:lstStyle/>
          <a:p>
            <a:fld id="{06EC7BFA-5A14-4681-B8A8-B3F0F046586E}" type="slidenum">
              <a:rPr lang="en-GB" smtClean="0"/>
              <a:t>34</a:t>
            </a:fld>
            <a:endParaRPr lang="en-GB"/>
          </a:p>
        </p:txBody>
      </p:sp>
    </p:spTree>
    <p:extLst>
      <p:ext uri="{BB962C8B-B14F-4D97-AF65-F5344CB8AC3E}">
        <p14:creationId xmlns:p14="http://schemas.microsoft.com/office/powerpoint/2010/main" val="32893314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Differentiating the assumed sine shape converts the governing equation into an algebraic condition for each pair of mode numbers.</a:t>
            </a:r>
          </a:p>
          <a:p>
            <a:endParaRPr lang="en-GB" b="0"/>
          </a:p>
          <a:p>
            <a:pPr>
              <a:defRPr b="1"/>
            </a:pPr>
            <a:r>
              <a:rPr b="1"/>
              <a:t>Concept</a:t>
            </a:r>
            <a:endParaRPr lang="en-GB" b="1"/>
          </a:p>
          <a:p>
            <a:r>
              <a:rPr b="0"/>
              <a:t>Even derivatives preserve the sine pattern. Second derivatives introduce negative squared wave numbers, while fourth derivatives introduce positive fourth powers.</a:t>
            </a:r>
          </a:p>
          <a:p>
            <a:endParaRPr lang="en-GB" b="0"/>
          </a:p>
          <a:p>
            <a:pPr>
              <a:defRPr b="1"/>
            </a:pPr>
            <a:r>
              <a:rPr b="1"/>
              <a:t>Details</a:t>
            </a:r>
            <a:endParaRPr lang="en-GB" b="1"/>
          </a:p>
          <a:p>
            <a:r>
              <a:rPr b="0"/>
              <a:t>Define αm = mπ/a and βn = nπ/b. Then </a:t>
            </a:r>
            <a:r>
              <a:rPr lang="en-GB" b="0"/>
              <a:t>(∂²w/∂x²) </a:t>
            </a:r>
            <a:r>
              <a:rPr b="0"/>
              <a:t>= −αm²w, </a:t>
            </a:r>
            <a:r>
              <a:rPr lang="en-GB" b="0"/>
              <a:t>(∂²w/∂y²) </a:t>
            </a:r>
            <a:r>
              <a:rPr b="0"/>
              <a:t>= −βn²w, </a:t>
            </a:r>
            <a:r>
              <a:rPr lang="en-GB" b="0"/>
              <a:t>(∂⁴</a:t>
            </a:r>
            <a:r>
              <a:rPr b="0"/>
              <a:t>w</a:t>
            </a:r>
            <a:r>
              <a:rPr lang="en-GB" b="0"/>
              <a:t>/∂x⁴) </a:t>
            </a:r>
            <a:r>
              <a:rPr b="0"/>
              <a:t>= αm⁴w, </a:t>
            </a:r>
            <a:r>
              <a:rPr lang="en-GB" b="0"/>
              <a:t>(∂⁴</a:t>
            </a:r>
            <a:r>
              <a:rPr b="0"/>
              <a:t>w</a:t>
            </a:r>
            <a:r>
              <a:rPr lang="en-GB" b="0"/>
              <a:t>/∂y⁴) </a:t>
            </a:r>
            <a:r>
              <a:rPr b="0"/>
              <a:t>= βn⁴w and </a:t>
            </a:r>
            <a:r>
              <a:rPr lang="en-GB" b="0"/>
              <a:t>(∂⁴</a:t>
            </a:r>
            <a:r>
              <a:rPr b="0"/>
              <a:t>w</a:t>
            </a:r>
            <a:r>
              <a:rPr lang="en-GB" b="0"/>
              <a:t>/∂x²∂y²)</a:t>
            </a:r>
            <a:r>
              <a:rPr b="0"/>
              <a:t> = αm²βn²w. Substitution gives D11αm⁴ + 2(D12 + 2D66)αm²βn² + D22βn⁴ = −Nx0αm² − Ny0βn² for a nonzero mode. Factoring out w represents equality of the common spatial mode, so division is not a pointwise operation at its nodal lines. Introducing R = a/b gives the aspect-ratio form shown at the bottom of the slide.</a:t>
            </a:r>
            <a:endParaRPr lang="en-GB" b="0"/>
          </a:p>
          <a:p>
            <a:endParaRPr b="0"/>
          </a:p>
          <a:p>
            <a:pPr>
              <a:defRPr b="1"/>
            </a:pPr>
            <a:r>
              <a:rPr b="1"/>
              <a:t>Key Takeaway</a:t>
            </a:r>
            <a:endParaRPr lang="en-GB" b="1"/>
          </a:p>
          <a:p>
            <a:r>
              <a:rPr b="0"/>
              <a:t>The sine function reduces every derivative to a known wave-number multiplier. A nonzero amplitude exists only when the resulting stiffness–load relation holds.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biaxial loads are written in terms of a positive reference compression N0 and a prescribed load ratio α.</a:t>
            </a:r>
          </a:p>
          <a:p>
            <a:endParaRPr lang="en-GB" b="0"/>
          </a:p>
          <a:p>
            <a:pPr>
              <a:defRPr b="1"/>
            </a:pPr>
            <a:r>
              <a:rPr lang="en-GB" b="1"/>
              <a:t>Concept</a:t>
            </a:r>
          </a:p>
          <a:p>
            <a:r>
              <a:rPr lang="en-GB" b="0"/>
              <a:t>With the slide’s tension-positive convention, Nx0 = −N0 and Ny0 = −αN0. Thus α = 0 represents uniaxial x compression, and α = 1 represents equal biaxial compression.</a:t>
            </a:r>
          </a:p>
          <a:p>
            <a:endParaRPr lang="en-GB" b="0"/>
          </a:p>
          <a:p>
            <a:pPr>
              <a:defRPr b="1"/>
            </a:pPr>
            <a:r>
              <a:rPr lang="en-GB" b="1"/>
              <a:t>Details</a:t>
            </a:r>
          </a:p>
          <a:p>
            <a:r>
              <a:rPr lang="en-GB" b="0"/>
              <a:t>For R = a/b, the modal reference load is N0 = (π²/a²)[D11m⁴ + 2(D12 + 2D66)m²n²R² + D22n⁴R⁴]/(m² + αn²R²). The numerator measures resistance to the selected curvature pattern, while the denominator measures how the two applied loads act on that pattern. The sketches illustrate different longitudinal half-wave counts for n = 1. Evaluate N0 for admissible positive integer m and n and select the smallest positive value. A mode number is a count of half-waves, not a material property.</a:t>
            </a:r>
          </a:p>
          <a:p>
            <a:endParaRPr lang="en-GB" b="0"/>
          </a:p>
          <a:p>
            <a:pPr>
              <a:defRPr b="1"/>
            </a:pPr>
            <a:r>
              <a:rPr lang="en-GB" b="1"/>
              <a:t>Key Takeaway</a:t>
            </a:r>
          </a:p>
          <a:p>
            <a:r>
              <a:rPr lang="en-GB" b="0"/>
              <a:t>The critical reference compression is the minimum modal value. Changing the load ratio can change both the critical load and the governing mode.</a:t>
            </a:r>
          </a:p>
        </p:txBody>
      </p:sp>
      <p:sp>
        <p:nvSpPr>
          <p:cNvPr id="4" name="Slide Number Placeholder 3"/>
          <p:cNvSpPr>
            <a:spLocks noGrp="1"/>
          </p:cNvSpPr>
          <p:nvPr>
            <p:ph type="sldNum" sz="quarter" idx="5"/>
          </p:nvPr>
        </p:nvSpPr>
        <p:spPr/>
        <p:txBody>
          <a:bodyPr/>
          <a:lstStyle/>
          <a:p>
            <a:fld id="{06EC7BFA-5A14-4681-B8A8-B3F0F046586E}" type="slidenum">
              <a:rPr lang="en-GB" smtClean="0"/>
              <a:t>36</a:t>
            </a:fld>
            <a:endParaRPr lang="en-GB"/>
          </a:p>
        </p:txBody>
      </p:sp>
    </p:spTree>
    <p:extLst>
      <p:ext uri="{BB962C8B-B14F-4D97-AF65-F5344CB8AC3E}">
        <p14:creationId xmlns:p14="http://schemas.microsoft.com/office/powerpoint/2010/main" val="16637590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The charts illustrate how a search over integer mode numbers selects the first buckling mode at aspect ratio R = 2.</a:t>
            </a:r>
          </a:p>
          <a:p>
            <a:endParaRPr lang="en-GB" b="0"/>
          </a:p>
          <a:p>
            <a:pPr>
              <a:defRPr b="1"/>
            </a:pPr>
            <a:r>
              <a:rPr b="1"/>
              <a:t>Concept</a:t>
            </a:r>
            <a:endParaRPr lang="en-GB" b="1"/>
          </a:p>
          <a:p>
            <a:r>
              <a:rPr b="0"/>
              <a:t>Each plotted value is a candidate bifurcation load for a particular wave pattern. The plate first loses stability at the lowest candidate, not necessarily at m = n = 1.</a:t>
            </a:r>
          </a:p>
          <a:p>
            <a:endParaRPr lang="en-GB" b="0"/>
          </a:p>
          <a:p>
            <a:pPr>
              <a:defRPr b="1"/>
            </a:pPr>
            <a:r>
              <a:rPr b="1"/>
              <a:t>Details</a:t>
            </a:r>
            <a:endParaRPr lang="en-GB" b="1"/>
          </a:p>
          <a:p>
            <a:r>
              <a:rPr b="0"/>
              <a:t>For the displayed uniaxial case α = 0, the highlighted minimum occurs at m = 2 and n = 1. For equal biaxial compression α = 1, the highlighted minimum occurs at m = 1 and n = 1. The curves for higher transverse wave counts lie higher for these inputs. Compare the two charts using the stated common geometry and laminate data. Their purpose is to show the discrete minimization, rather than to imply that the same mode always governs for every laminate or aspect ratio. Below the first critical load, the flat configuration retains stability within the linear model.</a:t>
            </a:r>
            <a:endParaRPr lang="en-GB" b="0"/>
          </a:p>
          <a:p>
            <a:endParaRPr b="0"/>
          </a:p>
          <a:p>
            <a:pPr>
              <a:defRPr b="1"/>
            </a:pPr>
            <a:r>
              <a:rPr b="1"/>
              <a:t>Key Takeaway</a:t>
            </a:r>
            <a:endParaRPr lang="en-GB" b="1"/>
          </a:p>
          <a:p>
            <a:r>
              <a:rPr b="0"/>
              <a:t>The governing mode follows from comparing admissible eigenvalues. Biaxial compression can favor a different wave pattern from uniaxial compression.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The two plots track the modal loads as the plate aspect ratio changes for two different biaxial load ratios.</a:t>
            </a:r>
          </a:p>
          <a:p>
            <a:endParaRPr lang="en-GB" b="0"/>
          </a:p>
          <a:p>
            <a:pPr>
              <a:defRPr b="1"/>
            </a:pPr>
            <a:r>
              <a:rPr b="1"/>
              <a:t>Concept</a:t>
            </a:r>
            <a:endParaRPr lang="en-GB" b="1"/>
          </a:p>
          <a:p>
            <a:r>
              <a:rPr b="0"/>
              <a:t>The critical-load curve is the lower envelope of all the individual modal curves. Intersections can cause a change in the mode that controls the minimum.</a:t>
            </a:r>
          </a:p>
          <a:p>
            <a:endParaRPr lang="en-GB" b="0"/>
          </a:p>
          <a:p>
            <a:pPr>
              <a:defRPr b="1"/>
            </a:pPr>
            <a:r>
              <a:rPr b="1"/>
              <a:t>Details</a:t>
            </a:r>
            <a:endParaRPr lang="en-GB" b="1"/>
          </a:p>
          <a:p>
            <a:r>
              <a:rPr b="0"/>
              <a:t>The equal-biaxial example on the left shows the displayed governing branch without a mode change over the plotted range. The mostly uniaxial case on the right shows a transition between longitudinal mode branches. Follow the lowest curve at each R rather than following a single chosen m across the whole graph. A cusp in the lower envelope indicates equal loads for competing modes, not necessarily a physical discontinuity in displacement during a real imperfect test. The transverse mode count is fixed as stated for these comparisons, and the laminate properties are those identified beneath the charts.</a:t>
            </a:r>
            <a:endParaRPr lang="en-GB" b="0"/>
          </a:p>
          <a:p>
            <a:endParaRPr b="0"/>
          </a:p>
          <a:p>
            <a:pPr>
              <a:defRPr b="1"/>
            </a:pPr>
            <a:r>
              <a:rPr b="1"/>
              <a:t>Key Takeaway</a:t>
            </a:r>
            <a:endParaRPr lang="en-GB" b="1"/>
          </a:p>
          <a:p>
            <a:r>
              <a:rPr b="0"/>
              <a:t>Aspect-ratio trends depend on mode selection. The minimum of several smooth modal curves can form a critical-load envelope with cusps.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Example 1 asks for the critical buckling load of a rectangular orthotropic laminate with all four edges simply supported under biaxial compression.</a:t>
            </a:r>
          </a:p>
          <a:p>
            <a:endParaRPr lang="en-GB" b="0"/>
          </a:p>
          <a:p>
            <a:pPr>
              <a:defRPr b="1"/>
            </a:pPr>
            <a:r>
              <a:rPr lang="en-GB" b="1"/>
              <a:t>Concept</a:t>
            </a:r>
          </a:p>
          <a:p>
            <a:r>
              <a:rPr lang="en-GB" b="0"/>
              <a:t>The critical load depends on the bending stiffnesses, plate dimensions and ratio of the two compressive loads. Simply supported edges constrain transverse displacement while allowing rotation and carrying no normal bending moment.</a:t>
            </a:r>
          </a:p>
          <a:p>
            <a:endParaRPr lang="en-GB" b="0"/>
          </a:p>
          <a:p>
            <a:pPr>
              <a:defRPr b="1"/>
            </a:pPr>
            <a:r>
              <a:rPr lang="en-GB" b="1"/>
              <a:t>Details</a:t>
            </a:r>
          </a:p>
          <a:p>
            <a:r>
              <a:rPr lang="en-GB" b="0"/>
              <a:t>Identify a as the dimension along x and b as the dimension along y. Nx and Ny are force resultants per unit width rather than total edge forces. The intended solution uses the symmetric, specially orthotropic equation developed immediately beforehand. Orthotropy alone would not remove B, so retain the stated stiffness assumptions when applying that equation. The calculation will introduce a double-sine mode satisfying the edge conditions, substitute it into equilibrium and minimize the resulting load over positive integer mode numbers.</a:t>
            </a:r>
          </a:p>
          <a:p>
            <a:endParaRPr lang="en-GB" b="0"/>
          </a:p>
          <a:p>
            <a:pPr>
              <a:defRPr b="1"/>
            </a:pPr>
            <a:r>
              <a:rPr lang="en-GB" b="1"/>
              <a:t>Key Takeaway</a:t>
            </a:r>
          </a:p>
          <a:p>
            <a:r>
              <a:rPr lang="en-GB" b="0"/>
              <a:t>The problem requires both an admissible buckling shape and a load relation. The lowest admissible modal load determines the first buckling instability.</a:t>
            </a:r>
          </a:p>
        </p:txBody>
      </p:sp>
      <p:sp>
        <p:nvSpPr>
          <p:cNvPr id="4" name="Slide Number Placeholder 3"/>
          <p:cNvSpPr>
            <a:spLocks noGrp="1"/>
          </p:cNvSpPr>
          <p:nvPr>
            <p:ph type="sldNum" sz="quarter" idx="5"/>
          </p:nvPr>
        </p:nvSpPr>
        <p:spPr/>
        <p:txBody>
          <a:bodyPr/>
          <a:lstStyle/>
          <a:p>
            <a:fld id="{06EC7BFA-5A14-4681-B8A8-B3F0F046586E}" type="slidenum">
              <a:rPr lang="en-GB" smtClean="0"/>
              <a:t>39</a:t>
            </a:fld>
            <a:endParaRPr lang="en-GB"/>
          </a:p>
        </p:txBody>
      </p:sp>
    </p:spTree>
    <p:extLst>
      <p:ext uri="{BB962C8B-B14F-4D97-AF65-F5344CB8AC3E}">
        <p14:creationId xmlns:p14="http://schemas.microsoft.com/office/powerpoint/2010/main" val="38063994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Example 1 asks for the critical buckling load of a rectangular orthotropic laminate with all four edges simply supported under biaxial compression.</a:t>
            </a:r>
          </a:p>
          <a:p>
            <a:endParaRPr lang="en-GB" b="0"/>
          </a:p>
          <a:p>
            <a:pPr>
              <a:defRPr b="1"/>
            </a:pPr>
            <a:r>
              <a:rPr lang="en-GB" b="1"/>
              <a:t>Concept</a:t>
            </a:r>
          </a:p>
          <a:p>
            <a:r>
              <a:rPr lang="en-GB" b="0"/>
              <a:t>The critical load depends on the bending stiffnesses, plate dimensions and ratio of the two compressive loads. Simply supported edges constrain transverse displacement while allowing rotation and carrying no normal bending moment.</a:t>
            </a:r>
          </a:p>
          <a:p>
            <a:endParaRPr lang="en-GB" b="0"/>
          </a:p>
          <a:p>
            <a:pPr>
              <a:defRPr b="1"/>
            </a:pPr>
            <a:r>
              <a:rPr lang="en-GB" b="1"/>
              <a:t>Details</a:t>
            </a:r>
          </a:p>
          <a:p>
            <a:r>
              <a:rPr lang="en-GB" b="0"/>
              <a:t>Identify a as the dimension along x and b as the dimension along y. Nx and Ny are force resultants per unit width rather than total edge forces. The intended solution uses the symmetric, specially orthotropic equation developed immediately beforehand. Orthotropy alone would not remove B, so retain the stated stiffness assumptions when applying that equation. The calculation will introduce a double-sine mode satisfying the edge conditions, substitute it into equilibrium and minimize the resulting load over positive integer mode numbers.</a:t>
            </a:r>
          </a:p>
          <a:p>
            <a:endParaRPr lang="en-GB" b="0"/>
          </a:p>
          <a:p>
            <a:pPr>
              <a:defRPr b="1"/>
            </a:pPr>
            <a:r>
              <a:rPr lang="en-GB" b="1"/>
              <a:t>Key Takeaway</a:t>
            </a:r>
          </a:p>
          <a:p>
            <a:r>
              <a:rPr lang="en-GB" b="0"/>
              <a:t>The problem requires both an admissible buckling shape and a load relation. The lowest admissible modal load determines the first buckling instability.</a:t>
            </a:r>
          </a:p>
        </p:txBody>
      </p:sp>
      <p:sp>
        <p:nvSpPr>
          <p:cNvPr id="4" name="Slide Number Placeholder 3"/>
          <p:cNvSpPr>
            <a:spLocks noGrp="1"/>
          </p:cNvSpPr>
          <p:nvPr>
            <p:ph type="sldNum" sz="quarter" idx="5"/>
          </p:nvPr>
        </p:nvSpPr>
        <p:spPr/>
        <p:txBody>
          <a:bodyPr/>
          <a:lstStyle/>
          <a:p>
            <a:fld id="{06EC7BFA-5A14-4681-B8A8-B3F0F046586E}" type="slidenum">
              <a:rPr lang="en-GB" smtClean="0"/>
              <a:t>40</a:t>
            </a:fld>
            <a:endParaRPr lang="en-GB"/>
          </a:p>
        </p:txBody>
      </p:sp>
    </p:spTree>
    <p:extLst>
      <p:ext uri="{BB962C8B-B14F-4D97-AF65-F5344CB8AC3E}">
        <p14:creationId xmlns:p14="http://schemas.microsoft.com/office/powerpoint/2010/main" val="38063994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Example 3 compares the composite result with an aluminium plate while keeping geometry, thickness, supports and loading unchanged.</a:t>
            </a:r>
          </a:p>
          <a:p>
            <a:endParaRPr lang="en-GB" b="0"/>
          </a:p>
          <a:p>
            <a:pPr>
              <a:defRPr b="1"/>
            </a:pPr>
            <a:r>
              <a:rPr b="1"/>
              <a:t>Concept</a:t>
            </a:r>
            <a:endParaRPr lang="en-GB" b="1"/>
          </a:p>
          <a:p>
            <a:r>
              <a:rPr b="0"/>
              <a:t>With the structural configuration fixed, differences in predicted critical load follow from differences in the bending stiffness coefficients. A comparison of Young’s modulus or D11 alone is insufficient.</a:t>
            </a:r>
          </a:p>
          <a:p>
            <a:endParaRPr lang="en-GB" b="0"/>
          </a:p>
          <a:p>
            <a:pPr>
              <a:defRPr b="1"/>
            </a:pPr>
            <a:r>
              <a:rPr b="1"/>
              <a:t>Details</a:t>
            </a:r>
            <a:endParaRPr lang="en-GB" b="1"/>
          </a:p>
          <a:p>
            <a:r>
              <a:rPr b="0"/>
              <a:t>For aluminium, use isotropic bending identities D11 = D22 = D and D12 + 2D66 = D. Calculate D from the stated elastic modulus, Poisson’s ratio and thickness. For the composite, retain its separate D coefficients from Example 2. Apply the same uniaxial buckling expression and the same mode-selection rule to both. The following slide compares their optimized long-plate minima. That comparison concerns equal dimensions and thickness, not equal mass or a complete assessment of structural efficiency.</a:t>
            </a:r>
            <a:endParaRPr lang="en-GB" b="0"/>
          </a:p>
          <a:p>
            <a:endParaRPr b="0"/>
          </a:p>
          <a:p>
            <a:pPr>
              <a:defRPr b="1"/>
            </a:pPr>
            <a:r>
              <a:rPr b="1"/>
              <a:t>Key Takeaway</a:t>
            </a:r>
            <a:endParaRPr lang="en-GB" b="1"/>
          </a:p>
          <a:p>
            <a:r>
              <a:rPr b="0"/>
              <a:t>A fair comparison holds the geometric and loading assumptions constant and changes the full bending-stiffness combination governing the buckling mode.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This example compares the critical buckling load of an aluminium plate with that of the quasi-isotropic composite plate from Example 2. Both plates have identical geometry, thickness, boundary conditions and uniaxial compressive loading. Only their bending stiffness properties differ.</a:t>
            </a:r>
          </a:p>
          <a:p>
            <a:r>
              <a:rPr lang="en-GB" b="0"/>
              <a:t>The objective is to establish whether the higher longitudinal bending stiffness of aluminium produces a proportionally higher critical buckling load.</a:t>
            </a:r>
          </a:p>
          <a:p>
            <a:endParaRPr lang="en-GB" b="0"/>
          </a:p>
          <a:p>
            <a:pPr>
              <a:defRPr b="1"/>
            </a:pPr>
            <a:r>
              <a:rPr lang="en-GB" b="1"/>
              <a:t>Concept</a:t>
            </a:r>
          </a:p>
          <a:p>
            <a:r>
              <a:rPr lang="en-GB" b="0"/>
              <a:t>For a simply supported, specially orthotropic rectangular plate under uniaxial compression, the critical buckling load per unit width is Nₓ,cr = (π²/b²)[D₁₁(m/R)² + 2(D₁₂ + 2D₆₆) + D₂₂(R/m)²], where R = a/b, a is the plate length, b is the plate width and m is the number of longitudinal buckling half-waves. The transverse mode number is n = 1.</a:t>
            </a:r>
          </a:p>
          <a:p>
            <a:r>
              <a:rPr lang="en-GB" b="0"/>
              <a:t>For a sufficiently long plate, the buckling wavelength can be treated as continuously variable. Minimising the critical load with respect to m/R gives (m/R)⁴ = D₂₂/D₁₁.</a:t>
            </a:r>
          </a:p>
          <a:p>
            <a:r>
              <a:rPr lang="en-GB" b="0"/>
              <a:t>Substituting this condition into the governing equation gives Nₓ,cr,∞ = (2π²/b²)[√(D₁₁D₂₂) + D₁₂ + 2D₆₆].</a:t>
            </a:r>
          </a:p>
          <a:p>
            <a:r>
              <a:rPr lang="en-GB" b="0"/>
              <a:t>We define S = √(D₁₁D₂₂) + D₁₂ + 2D₆₆ as the effective bending stiffness combination governing the minimum uniaxial buckling load in the long plate limit. S has units of N·m.</a:t>
            </a:r>
          </a:p>
          <a:p>
            <a:endParaRPr lang="en-GB" b="0"/>
          </a:p>
          <a:p>
            <a:pPr>
              <a:defRPr b="1"/>
            </a:pPr>
            <a:r>
              <a:rPr lang="en-GB" b="1"/>
              <a:t>Details</a:t>
            </a:r>
          </a:p>
          <a:p>
            <a:r>
              <a:rPr lang="en-GB" b="0"/>
              <a:t>3. Aluminium bending stiffness</a:t>
            </a:r>
          </a:p>
          <a:p>
            <a:r>
              <a:rPr lang="en-GB" b="0"/>
              <a:t>For an isotropic aluminium plate, D₁₁ = D₂₂ = D and D₁₂ + 2D₆₆ = D. The bending stiffness is D = Et³/[12(1 − ν²)].</a:t>
            </a:r>
          </a:p>
          <a:p>
            <a:r>
              <a:rPr lang="en-GB" b="0"/>
              <a:t>Using E = 70,000 N/mm², ν = 0.33 and t = 0.5715 mm gives D = 70,000 × 0.5715³/[12(1 − 0.33²)] = 1221.9 N·mm = 1.22 N·m.</a:t>
            </a:r>
          </a:p>
          <a:p>
            <a:r>
              <a:rPr lang="en-GB" b="0"/>
              <a:t>The effective stiffness combination for aluminium is therefore S_Al = √(1.22 × 1.22) + 1.22 = 1.22 + 1.22 = 2.44 N·m.</a:t>
            </a:r>
          </a:p>
          <a:p>
            <a:endParaRPr lang="en-GB" b="0"/>
          </a:p>
          <a:p>
            <a:endParaRPr lang="en-GB" b="0"/>
          </a:p>
          <a:p>
            <a:r>
              <a:rPr lang="en-GB" b="0"/>
              <a:t>4. Composite bending stiffness</a:t>
            </a:r>
          </a:p>
          <a:p>
            <a:r>
              <a:rPr lang="en-GB" b="0"/>
              <a:t>For the quasi-isotropic composite laminate from Example 2, the bending stiffness coefficients used in this comparison are D₁₁ = D₂₂ = 0.66 N·m, D₁₂ = 0.47 N·m and D₆₆ = 0.49 N·m.</a:t>
            </a:r>
          </a:p>
          <a:p>
            <a:r>
              <a:rPr lang="en-GB" b="0"/>
              <a:t>The combined coupling and twisting stiffness contribution is D₁₂ + 2D₆₆ = 0.47 + 2(0.49) = 1.45 N·m.</a:t>
            </a:r>
          </a:p>
          <a:p>
            <a:r>
              <a:rPr lang="en-GB" b="0"/>
              <a:t>Therefore, the effective stiffness combination for the composite is S_C = √(0.66 × 0.66) + 1.45 = 0.66 + 1.45 = 2.11 N·m.</a:t>
            </a:r>
          </a:p>
          <a:p>
            <a:r>
              <a:rPr lang="en-GB" b="0"/>
              <a:t>The composite has a lower D₁₁ than aluminium but a larger D₁₂ + 2D₆₆ contribution. Consequently, comparing D₁₁ alone would give a misleading indication of their relative buckling resistance.</a:t>
            </a:r>
          </a:p>
          <a:p>
            <a:endParaRPr lang="en-GB" b="0"/>
          </a:p>
          <a:p>
            <a:endParaRPr lang="en-GB" b="0"/>
          </a:p>
          <a:p>
            <a:r>
              <a:rPr lang="en-GB" b="0"/>
              <a:t>5. Calculation of the buckling load ratio</a:t>
            </a:r>
          </a:p>
          <a:p>
            <a:r>
              <a:rPr lang="en-GB" b="0"/>
              <a:t>Since Nₓ,cr,∞ = (2π²/b²)S, and both plates have the same width b, the common geometric factor cancels when the critical loads are divided.</a:t>
            </a:r>
          </a:p>
          <a:p>
            <a:r>
              <a:rPr lang="en-GB" b="0"/>
              <a:t>Therefore, Nₓ,cr,∞(Al)/Nₓ,cr,∞(Composite) = S_Al/S_C = 2.44/2.11 = 1.156 ≈ 1.16.</a:t>
            </a:r>
          </a:p>
          <a:p>
            <a:r>
              <a:rPr lang="en-GB" b="0"/>
              <a:t>The percentage difference is (1.156 − 1) × 100 = 15.6%, approximately 16%.</a:t>
            </a:r>
          </a:p>
          <a:p>
            <a:r>
              <a:rPr lang="en-GB" b="0"/>
              <a:t>Thus, the aluminium plate has approximately 16% higher predicted minimum uniaxial buckling load than the composite plate, despite having approximately 85% greater D₁₁ bending stiffness, calculated as (1.22/0.66 − 1) × 100.</a:t>
            </a:r>
          </a:p>
          <a:p>
            <a:endParaRPr lang="en-GB" b="0"/>
          </a:p>
          <a:p>
            <a:endParaRPr lang="en-GB" b="0"/>
          </a:p>
          <a:p>
            <a:r>
              <a:rPr lang="en-GB" b="0"/>
              <a:t>6. Physical interpretation</a:t>
            </a:r>
          </a:p>
          <a:p>
            <a:r>
              <a:rPr lang="en-GB" b="0"/>
              <a:t>The critical buckling load is governed by a combination of longitudinal bending stiffness D₁₁, transverse bending stiffness D₂₂, coupling stiffness D₁₂ and twisting stiffness D₆₆.</a:t>
            </a:r>
          </a:p>
          <a:p>
            <a:r>
              <a:rPr lang="en-GB" b="0"/>
              <a:t>Although aluminium is considerably stiffer in longitudinal bending, the composite benefits from its larger D₁₂ + 2D₆₆ contribution. This reduces the difference in their overall buckling resistance.</a:t>
            </a:r>
          </a:p>
          <a:p>
            <a:r>
              <a:rPr lang="en-GB" b="0"/>
              <a:t>The comparison demonstrates why individual bending stiffness coefficients should not be used in isolation when assessing composite plate buckling.</a:t>
            </a:r>
          </a:p>
          <a:p>
            <a:endParaRPr lang="en-GB" b="0"/>
          </a:p>
          <a:p>
            <a:endParaRPr lang="en-GB" b="0"/>
          </a:p>
          <a:p>
            <a:r>
              <a:rPr lang="en-GB" b="0"/>
              <a:t>7. Important limitation</a:t>
            </a:r>
          </a:p>
          <a:p>
            <a:r>
              <a:rPr lang="en-GB" b="0"/>
              <a:t>The expression Nₓ,cr,∞ = (2π²/b²)S represents the minimum critical load in the long plate limit, where the longitudinal buckling wavelength can be optimised continuously.</a:t>
            </a:r>
          </a:p>
          <a:p>
            <a:r>
              <a:rPr lang="en-GB" b="0"/>
              <a:t>For a finite rectangular plate, the longitudinal mode number m must be a positive integer. The actual critical load must therefore be obtained by evaluating the admissible integer modes and selecting the lowest positive buckling load.</a:t>
            </a:r>
          </a:p>
          <a:p>
            <a:r>
              <a:rPr lang="en-GB" b="0"/>
              <a:t>For the particular stiffness values used here, D₁₁ = D₂₂ for both materials, so the continuous optimum occurs at m/R = 1. The long plate minimum is therefore attained at the troughs R = m shown in the preceding examples.</a:t>
            </a:r>
          </a:p>
          <a:p>
            <a:endParaRPr lang="en-GB" b="0"/>
          </a:p>
          <a:p>
            <a:pPr>
              <a:defRPr b="1"/>
            </a:pPr>
            <a:r>
              <a:rPr lang="en-GB" b="1"/>
              <a:t>Key Takeaway</a:t>
            </a:r>
          </a:p>
          <a:p>
            <a:r>
              <a:rPr lang="en-GB" b="0"/>
              <a:t>Aluminium has approximately 85% higher longitudinal bending stiffness than the composite, but only approximately 16% higher minimum uniaxial buckling load. The difference arises because composite buckling resistance depends on the combined bending stiffness coefficients, not D₁₁ alone.</a:t>
            </a:r>
          </a:p>
        </p:txBody>
      </p:sp>
      <p:sp>
        <p:nvSpPr>
          <p:cNvPr id="4" name="Slide Number Placeholder 3"/>
          <p:cNvSpPr>
            <a:spLocks noGrp="1"/>
          </p:cNvSpPr>
          <p:nvPr>
            <p:ph type="sldNum" sz="quarter" idx="5"/>
          </p:nvPr>
        </p:nvSpPr>
        <p:spPr/>
        <p:txBody>
          <a:bodyPr/>
          <a:lstStyle/>
          <a:p>
            <a:fld id="{06EC7BFA-5A14-4681-B8A8-B3F0F046586E}" type="slidenum">
              <a:rPr lang="en-GB" smtClean="0"/>
              <a:t>43</a:t>
            </a:fld>
            <a:endParaRPr lang="en-GB"/>
          </a:p>
        </p:txBody>
      </p:sp>
    </p:spTree>
    <p:extLst>
      <p:ext uri="{BB962C8B-B14F-4D97-AF65-F5344CB8AC3E}">
        <p14:creationId xmlns:p14="http://schemas.microsoft.com/office/powerpoint/2010/main" val="27070591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Example 4 replaces one unloaded simply supported edge with a free edge. The plate remains under uniaxial compression.</a:t>
            </a:r>
          </a:p>
          <a:p>
            <a:endParaRPr lang="en-GB" b="0"/>
          </a:p>
          <a:p>
            <a:pPr>
              <a:defRPr b="1"/>
            </a:pPr>
            <a:r>
              <a:rPr b="1"/>
              <a:t>Concept</a:t>
            </a:r>
            <a:endParaRPr lang="en-GB" b="1"/>
          </a:p>
          <a:p>
            <a:r>
              <a:rPr b="0"/>
              <a:t>A free edge can deflect and rotate. It must satisfy zero normal bending moment and zero effective transverse shear, rather than zero transverse displacement.</a:t>
            </a:r>
          </a:p>
          <a:p>
            <a:endParaRPr lang="en-GB" b="0"/>
          </a:p>
          <a:p>
            <a:pPr>
              <a:defRPr b="1"/>
            </a:pPr>
            <a:r>
              <a:rPr b="1"/>
              <a:t>Details</a:t>
            </a:r>
            <a:endParaRPr lang="en-GB" b="1"/>
          </a:p>
          <a:p>
            <a:r>
              <a:rPr b="0"/>
              <a:t>The drawing identifies simple supports on three edges and the free edge at y = b. The loaded x edges remain simply supported. A double sine with an integer transverse wave number would force w = 0 on the free edge and therefore impose a restraint that the problem does not have. The solution introduces an adjustable transverse shape and uses an energy approximation. The trial shape must satisfy the essential displacement conditions on the supported edges, while the free-edge natural conditions provide a test of how well the approximation represents the true mode.</a:t>
            </a:r>
            <a:endParaRPr lang="en-GB" b="0"/>
          </a:p>
          <a:p>
            <a:endParaRPr b="0"/>
          </a:p>
          <a:p>
            <a:pPr>
              <a:defRPr b="1"/>
            </a:pPr>
            <a:r>
              <a:rPr b="1"/>
              <a:t>Key Takeaway</a:t>
            </a:r>
            <a:endParaRPr lang="en-GB" b="1"/>
          </a:p>
          <a:p>
            <a:r>
              <a:rPr b="0"/>
              <a:t>Changing one boundary condition changes the admissible shape space. The previous four-edge sine solution cannot be reused unchanged.</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The trial shape for the three-supported-edge plate keeps a sine factor along the loaded direction and introduces a variable transverse parameter λ.</a:t>
            </a:r>
          </a:p>
          <a:p>
            <a:endParaRPr lang="en-GB" b="0"/>
          </a:p>
          <a:p>
            <a:pPr>
              <a:defRPr b="1"/>
            </a:pPr>
            <a:r>
              <a:rPr b="1"/>
              <a:t>Concept</a:t>
            </a:r>
            <a:endParaRPr lang="en-GB" b="1"/>
          </a:p>
          <a:p>
            <a:r>
              <a:rPr b="0"/>
              <a:t>The single-term form is w = A sin(mπx/a)sin(λπy/b). Integer m satisfies the two loaded supports, while the transverse factor vanishes at y = 0 without necessarily vanishing at the free edge y = b.</a:t>
            </a:r>
          </a:p>
          <a:p>
            <a:endParaRPr lang="en-GB" b="0"/>
          </a:p>
          <a:p>
            <a:pPr>
              <a:defRPr b="1"/>
            </a:pPr>
            <a:r>
              <a:rPr b="1"/>
              <a:t>Details</a:t>
            </a:r>
            <a:endParaRPr lang="en-GB" b="1"/>
          </a:p>
          <a:p>
            <a:r>
              <a:rPr b="0"/>
              <a:t>The simple supports require w = 0 and the associated normal bending moment to vanish. The free edge requires My = −</a:t>
            </a:r>
            <a:r>
              <a:rPr lang="en-GB" b="0"/>
              <a:t>D12(∂²w/∂x²) </a:t>
            </a:r>
            <a:r>
              <a:rPr b="0"/>
              <a:t>− </a:t>
            </a:r>
            <a:r>
              <a:rPr lang="en-GB" b="0"/>
              <a:t>D22(∂²w/∂y²) </a:t>
            </a:r>
            <a:r>
              <a:rPr b="0"/>
              <a:t>= 0 and effective shear Vy = −</a:t>
            </a:r>
            <a:r>
              <a:rPr lang="en-GB" b="0"/>
              <a:t>D22(∂³w/∂y³) </a:t>
            </a:r>
            <a:r>
              <a:rPr b="0"/>
              <a:t>− (D12 + 4D66</a:t>
            </a:r>
            <a:r>
              <a:rPr lang="en-GB" b="0"/>
              <a:t>)(∂³w/∂x²∂y</a:t>
            </a:r>
            <a:r>
              <a:rPr b="0"/>
              <a:t>) = 0. The effective shear includes the twisting-moment derivative, so it differs from Qy alone. A single sine product generally cannot meet both free-edge natural conditions exactly. λ adjusts the shape but does not guarantee an exact solution. The energy method can still use an admissible displacement shape to produce an approximation.</a:t>
            </a:r>
            <a:endParaRPr lang="en-GB" b="0"/>
          </a:p>
          <a:p>
            <a:endParaRPr b="0"/>
          </a:p>
          <a:p>
            <a:pPr>
              <a:defRPr b="1"/>
            </a:pPr>
            <a:r>
              <a:rPr b="1"/>
              <a:t>Key Takeaway</a:t>
            </a:r>
            <a:endParaRPr lang="en-GB" b="1"/>
          </a:p>
          <a:p>
            <a:r>
              <a:rPr b="0"/>
              <a:t>The adjustable transverse function permits free-edge deflection. Its ability to satisfy the natural edge conditions determines the quality of the approximation.</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The energy calculation evaluates bending strain energy and the work of the compressive load for the assumed free-edge shape.</a:t>
            </a:r>
          </a:p>
          <a:p>
            <a:endParaRPr lang="en-GB" b="0"/>
          </a:p>
          <a:p>
            <a:pPr>
              <a:defRPr b="1"/>
            </a:pPr>
            <a:r>
              <a:rPr b="1"/>
              <a:t>Concept</a:t>
            </a:r>
            <a:endParaRPr lang="en-GB" b="1"/>
          </a:p>
          <a:p>
            <a:r>
              <a:rPr b="0"/>
              <a:t>The total potential is Π = U − W. U is quadratic in the curvatures, while W contains the compressive load multiplied by the square of the longitudinal slope.</a:t>
            </a:r>
          </a:p>
          <a:p>
            <a:endParaRPr lang="en-GB" b="0"/>
          </a:p>
          <a:p>
            <a:pPr>
              <a:defRPr b="1"/>
            </a:pPr>
            <a:r>
              <a:rPr b="1"/>
              <a:t>Details</a:t>
            </a:r>
            <a:endParaRPr lang="en-GB" b="1"/>
          </a:p>
          <a:p>
            <a:r>
              <a:rPr b="0"/>
              <a:t>For the stated specially orthotropic laminate, U = ½∬[</a:t>
            </a:r>
            <a:r>
              <a:rPr lang="en-GB" b="0"/>
              <a:t>D11(∂²w/∂x²)² </a:t>
            </a:r>
            <a:r>
              <a:rPr b="0"/>
              <a:t>+ </a:t>
            </a:r>
            <a:r>
              <a:rPr lang="pl-PL" b="0"/>
              <a:t>2D12(∂²w/∂x²)(∂²w/∂y²) </a:t>
            </a:r>
            <a:r>
              <a:rPr b="0"/>
              <a:t>+ </a:t>
            </a:r>
            <a:r>
              <a:rPr lang="en-GB" b="0"/>
              <a:t>D22(∂²w/∂y²)² </a:t>
            </a:r>
            <a:r>
              <a:rPr b="0"/>
              <a:t>+ </a:t>
            </a:r>
            <a:r>
              <a:rPr lang="pl-PL" b="0"/>
              <a:t>4D66(∂²w/∂x∂y)²</a:t>
            </a:r>
            <a:r>
              <a:rPr b="0"/>
              <a:t>]dA. For positive compression N0, W = ½N0∬</a:t>
            </a:r>
            <a:r>
              <a:rPr lang="en-GB" b="0"/>
              <a:t>(∂</a:t>
            </a:r>
            <a:r>
              <a:rPr b="0"/>
              <a:t>w</a:t>
            </a:r>
            <a:r>
              <a:rPr lang="en-GB" b="0"/>
              <a:t>/∂x)²dA</a:t>
            </a:r>
            <a:r>
              <a:rPr b="0"/>
              <a:t>. Substitute the sine product before integrating over 0 ≤ x ≤ a and 0 ≤ y ≤ b. The slide evaluates the sine-squared and cosine-squared transverse integrals, which differ when λ is not an integer. Keep those factors distinct because the twisting contribution uses cosine terms. The result has an overall A² factor and depends on m, λ, geometry and stiffness.</a:t>
            </a:r>
            <a:endParaRPr lang="en-GB" b="0"/>
          </a:p>
          <a:p>
            <a:endParaRPr b="0"/>
          </a:p>
          <a:p>
            <a:pPr>
              <a:defRPr b="1"/>
            </a:pPr>
            <a:r>
              <a:rPr b="1"/>
              <a:t>Key Takeaway</a:t>
            </a:r>
            <a:endParaRPr lang="en-GB" b="1"/>
          </a:p>
          <a:p>
            <a:r>
              <a:rPr b="0"/>
              <a:t>Evaluating the energy of one admissible shape replaces the differential problem with an algebraic expression in its amplitude and shape parameters.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The amplitude stationarity condition produces the approximate buckling load for the selected free-edge trial function.</a:t>
            </a:r>
          </a:p>
          <a:p>
            <a:endParaRPr lang="en-GB" b="0"/>
          </a:p>
          <a:p>
            <a:pPr>
              <a:defRPr b="1"/>
            </a:pPr>
            <a:r>
              <a:rPr b="1"/>
              <a:t>Concept</a:t>
            </a:r>
            <a:endParaRPr lang="en-GB" b="1"/>
          </a:p>
          <a:p>
            <a:r>
              <a:rPr b="0"/>
              <a:t>Because Π is quadratic in A, setting ∂Π/∂A = 0 gives either the trivial flat state A = 0 or a zero coefficient of A. The latter condition supplies the modal critical load.</a:t>
            </a:r>
          </a:p>
          <a:p>
            <a:endParaRPr lang="en-GB" b="0"/>
          </a:p>
          <a:p>
            <a:pPr>
              <a:defRPr b="1"/>
            </a:pPr>
            <a:r>
              <a:rPr b="1"/>
              <a:t>Details</a:t>
            </a:r>
            <a:endParaRPr lang="en-GB" b="1"/>
          </a:p>
          <a:p>
            <a:r>
              <a:rPr b="0"/>
              <a:t>Use the integrated expression from the previous slide and isolate N0. The resulting expression depends on the longitudinal count m and the adjustable transverse parameter λ. For each aspect ratio, compare admissible choices and minimize the positive load. λ = 1 forces zero deflection at the nominal free edge and effectively reintroduces an unwanted support. λ = 1/2 allows edge displacement but imposes zero slope there. Other values allow different edge slopes and curvatures. The one-term Ritz approximation may overestimate the true critical load because it restricts the admissible deformation space.</a:t>
            </a:r>
            <a:endParaRPr lang="en-GB" b="0"/>
          </a:p>
          <a:p>
            <a:endParaRPr b="0"/>
          </a:p>
          <a:p>
            <a:pPr>
              <a:defRPr b="1"/>
            </a:pPr>
            <a:r>
              <a:rPr b="1"/>
              <a:t>Key Takeaway</a:t>
            </a:r>
            <a:endParaRPr lang="en-GB" b="1"/>
          </a:p>
          <a:p>
            <a:r>
              <a:rPr b="0"/>
              <a:t>Stationarity in amplitude identifies the load for a chosen shape. Additional minimization over the shape parameters improves the approximation but does not make a one-term shape exact.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shape comparison tests how well different λ choices represent the free edge. It contrasts the assumed transverse curves with the exact long-plate trend shown on the slide.</a:t>
            </a:r>
          </a:p>
          <a:p>
            <a:endParaRPr lang="en-GB" b="0"/>
          </a:p>
          <a:p>
            <a:pPr>
              <a:defRPr b="1"/>
            </a:pPr>
            <a:r>
              <a:rPr lang="en-GB" b="1"/>
              <a:t>Concept</a:t>
            </a:r>
          </a:p>
          <a:p>
            <a:r>
              <a:rPr lang="en-GB" b="0"/>
              <a:t>A plausible-looking displacement curve can still violate moment or shear boundary conditions. Evaluate the edge conditions explicitly rather than judging only the curve’s appearance.</a:t>
            </a:r>
          </a:p>
          <a:p>
            <a:endParaRPr lang="en-GB" b="0"/>
          </a:p>
          <a:p>
            <a:pPr>
              <a:defRPr b="1"/>
            </a:pPr>
            <a:r>
              <a:rPr lang="en-GB" b="1"/>
              <a:t>Details</a:t>
            </a:r>
          </a:p>
          <a:p>
            <a:r>
              <a:rPr lang="en-GB" b="0"/>
              <a:t>The λ = 1 curve returns to zero at the free edge, imposing a false displacement restraint. The λ = 1/2 curve permits displacement but has zero slope at y = b. The λ = 5/12 curve allows a slope and follows the long-plate shape more closely in the displayed comparison. The table separately checks displacement freedom, My = 0 and Vy = 0. Neither adjustable sine choice satisfies all the natural conditions exactly for the problem shown. The linear long-plate reference helps explain why edge slope matters, but a closer visual fit alone does not quantify load error.</a:t>
            </a:r>
          </a:p>
          <a:p>
            <a:endParaRPr lang="en-GB" b="0"/>
          </a:p>
          <a:p>
            <a:pPr>
              <a:defRPr b="1"/>
            </a:pPr>
            <a:r>
              <a:rPr lang="en-GB" b="1"/>
              <a:t>Key Takeaway</a:t>
            </a:r>
          </a:p>
          <a:p>
            <a:r>
              <a:rPr lang="en-GB" b="0"/>
              <a:t>The free-edge solution remains approximate because the trial function does not satisfy every natural boundary condition. Shape selection must be checked against both mechanics and load accuracy.</a:t>
            </a:r>
          </a:p>
        </p:txBody>
      </p:sp>
      <p:sp>
        <p:nvSpPr>
          <p:cNvPr id="4" name="Slide Number Placeholder 3"/>
          <p:cNvSpPr>
            <a:spLocks noGrp="1"/>
          </p:cNvSpPr>
          <p:nvPr>
            <p:ph type="sldNum" sz="quarter" idx="5"/>
          </p:nvPr>
        </p:nvSpPr>
        <p:spPr/>
        <p:txBody>
          <a:bodyPr/>
          <a:lstStyle/>
          <a:p>
            <a:fld id="{06EC7BFA-5A14-4681-B8A8-B3F0F046586E}" type="slidenum">
              <a:rPr lang="en-GB" smtClean="0"/>
              <a:t>48</a:t>
            </a:fld>
            <a:endParaRPr lang="en-GB"/>
          </a:p>
        </p:txBody>
      </p:sp>
    </p:spTree>
    <p:extLst>
      <p:ext uri="{BB962C8B-B14F-4D97-AF65-F5344CB8AC3E}">
        <p14:creationId xmlns:p14="http://schemas.microsoft.com/office/powerpoint/2010/main" val="18343963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slide quantifies the error of the assumed-shape solution by comparing it with an exact long-plate limit and a converged finite-length reference.</a:t>
            </a:r>
          </a:p>
          <a:p>
            <a:endParaRPr lang="en-GB" b="0"/>
          </a:p>
          <a:p>
            <a:pPr>
              <a:defRPr b="1"/>
            </a:pPr>
            <a:r>
              <a:rPr lang="en-GB" b="1"/>
              <a:t>Concept</a:t>
            </a:r>
          </a:p>
          <a:p>
            <a:r>
              <a:rPr lang="en-GB" b="0"/>
              <a:t>The long-plate limit for this edge configuration is N0 = 12D66/b². Compare the approximate result with this limit using the same laminate data and width.</a:t>
            </a:r>
          </a:p>
          <a:p>
            <a:endParaRPr lang="en-GB" b="0"/>
          </a:p>
          <a:p>
            <a:pPr>
              <a:defRPr b="1"/>
            </a:pPr>
            <a:r>
              <a:rPr lang="en-GB" b="1"/>
              <a:t>Details</a:t>
            </a:r>
          </a:p>
          <a:p>
            <a:r>
              <a:rPr lang="en-GB" b="0"/>
              <a:t>For the Example 2 laminate, the slide reports approximate-to-exact ratios of about 7.08 for λ = 1, 1.77 for λ = 1/2 and 1.23 for λ = 5/12. These correspond to approximately 608%, 77% and 23% overprediction in the long-plate limit. The plot also includes a converged reference for finite aspect ratios, where the long-plate asymptote alone is insufficient. The improved λ choice reduces the error substantially but still overpredicts the critical load. Such an overprediction is not conservative when used as a load-capacity estimate.</a:t>
            </a:r>
          </a:p>
          <a:p>
            <a:endParaRPr lang="en-GB" b="0"/>
          </a:p>
          <a:p>
            <a:pPr>
              <a:defRPr b="1"/>
            </a:pPr>
            <a:r>
              <a:rPr lang="en-GB" b="1"/>
              <a:t>Key Takeaway</a:t>
            </a:r>
          </a:p>
          <a:p>
            <a:r>
              <a:rPr lang="en-GB" b="0"/>
              <a:t>The closest of these one-term shapes still predicts a long-plate buckling load about 23% high for the stated laminate. Use the comparison to judge the approximation’s limits.</a:t>
            </a:r>
          </a:p>
        </p:txBody>
      </p:sp>
      <p:sp>
        <p:nvSpPr>
          <p:cNvPr id="4" name="Slide Number Placeholder 3"/>
          <p:cNvSpPr>
            <a:spLocks noGrp="1"/>
          </p:cNvSpPr>
          <p:nvPr>
            <p:ph type="sldNum" sz="quarter" idx="5"/>
          </p:nvPr>
        </p:nvSpPr>
        <p:spPr/>
        <p:txBody>
          <a:bodyPr/>
          <a:lstStyle/>
          <a:p>
            <a:fld id="{06EC7BFA-5A14-4681-B8A8-B3F0F046586E}" type="slidenum">
              <a:rPr lang="en-GB" smtClean="0"/>
              <a:t>49</a:t>
            </a:fld>
            <a:endParaRPr lang="en-GB"/>
          </a:p>
        </p:txBody>
      </p:sp>
    </p:spTree>
    <p:extLst>
      <p:ext uri="{BB962C8B-B14F-4D97-AF65-F5344CB8AC3E}">
        <p14:creationId xmlns:p14="http://schemas.microsoft.com/office/powerpoint/2010/main" val="39877742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The reading slide points to two papers on exact stiffness analysis and its application to delaminated composite plates.</a:t>
            </a:r>
          </a:p>
          <a:p>
            <a:endParaRPr lang="en-GB" b="0"/>
          </a:p>
          <a:p>
            <a:pPr>
              <a:defRPr b="1"/>
            </a:pPr>
            <a:r>
              <a:rPr b="1"/>
              <a:t>Concept</a:t>
            </a:r>
            <a:endParaRPr lang="en-GB" b="1"/>
          </a:p>
          <a:p>
            <a:r>
              <a:rPr b="0"/>
              <a:t>The references provide a route beyond the low-order trial functions used in the worked examples. Exact stiffness formulations address buckling through a different representation of the structural field and its boundary conditions.</a:t>
            </a:r>
          </a:p>
          <a:p>
            <a:endParaRPr lang="en-GB" b="0"/>
          </a:p>
          <a:p>
            <a:pPr>
              <a:defRPr b="1"/>
            </a:pPr>
            <a:r>
              <a:rPr b="1"/>
              <a:t>Details</a:t>
            </a:r>
            <a:endParaRPr lang="en-GB" b="1"/>
          </a:p>
          <a:p>
            <a:r>
              <a:rPr b="0"/>
              <a:t>The first displayed paper is “Critical buckling of delaminated composite plates using exact stiffness analysis,” by M. Damghani, D. Kennedy and C. Featherston, in Computers and Structures 89 (2011), pages 1286–1294. The second is “Global buckling of composite plates containing rectangular delaminations using exact stiffness analysis and smearing method,” in Computers and Structures 134 (2014), pages 32–47, by the same listed authors. The slide links this reading to VICONOPT and the exact stiffness methodology. The references concern delamination problems, so their scope extends beyond the intact simply supported examples developed here.</a:t>
            </a:r>
            <a:endParaRPr lang="en-GB" b="0"/>
          </a:p>
          <a:p>
            <a:endParaRPr b="0"/>
          </a:p>
          <a:p>
            <a:pPr>
              <a:defRPr b="1"/>
            </a:pPr>
            <a:r>
              <a:rPr b="1"/>
              <a:t>Key Takeaway</a:t>
            </a:r>
            <a:endParaRPr lang="en-GB" b="1"/>
          </a:p>
          <a:p>
            <a:r>
              <a:rPr b="0"/>
              <a:t>These papers provide further reading on exact stiffness methods and delaminated-plate buckling. Their titles and publication details come from the slide’s reference entries.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p>
          <a:p>
            <a:r>
              <a:rPr lang="en-GB" b="0" dirty="0"/>
              <a:t>Example 5 asks for the critical in-plane shear load of a rectangular laminate simply supported on all four edges. The key difference from the earlier compression example is that shear links different deformation patterns through modal coupling.</a:t>
            </a:r>
          </a:p>
          <a:p>
            <a:endParaRPr lang="en-GB" b="0" dirty="0"/>
          </a:p>
          <a:p>
            <a:r>
              <a:rPr lang="en-GB" b="1" dirty="0"/>
              <a:t>Concept</a:t>
            </a:r>
          </a:p>
          <a:p>
            <a:r>
              <a:rPr lang="en-GB" b="0" dirty="0"/>
              <a:t>Modal coupling means that the equilibrium equation for one deformation pattern contains the amplitude of another pattern. Their amplitudes must therefore be solved together.</a:t>
            </a:r>
          </a:p>
          <a:p>
            <a:r>
              <a:rPr lang="en-GB" b="0" dirty="0"/>
              <a:t>Here, “modes” refers to the individual sine basis patterns used to build the solution. The final shear-buckling eigenmode is a combination of these patterns. This is a static buckling calculation, so modal coupling here does not imply vibration or time-dependent energy transfer.</a:t>
            </a:r>
          </a:p>
          <a:p>
            <a:r>
              <a:rPr lang="en-GB" b="0" dirty="0"/>
              <a:t>The laminate is symmetric, with B = 0, and its bending–twisting coefficients D16 and D26 are negligible. These assumptions remove particular constitutive couplings, but the applied shear load can still couple the sine patterns through geometric stiffness.</a:t>
            </a:r>
          </a:p>
          <a:p>
            <a:endParaRPr lang="en-GB" b="0" dirty="0"/>
          </a:p>
          <a:p>
            <a:r>
              <a:rPr lang="en-GB" b="1" dirty="0"/>
              <a:t>Details</a:t>
            </a:r>
          </a:p>
          <a:p>
            <a:r>
              <a:rPr lang="en-GB" b="1" i="1" dirty="0"/>
              <a:t>1. The plate and its loading</a:t>
            </a:r>
          </a:p>
          <a:p>
            <a:r>
              <a:rPr lang="en-GB" b="0" dirty="0"/>
              <a:t>The diagram shows tangential edge forces in a consistent pure-shear pattern. </a:t>
            </a:r>
            <a:r>
              <a:rPr lang="en-GB" b="0" dirty="0" err="1"/>
              <a:t>Nx</a:t>
            </a:r>
            <a:r>
              <a:rPr lang="en-GB" b="0" dirty="0"/>
              <a:t> and Ny are absent, while </a:t>
            </a:r>
            <a:r>
              <a:rPr lang="en-GB" b="0" dirty="0" err="1"/>
              <a:t>Nxy</a:t>
            </a:r>
            <a:r>
              <a:rPr lang="en-GB" b="0" dirty="0"/>
              <a:t> remains. Simply supported edges have zero transverse displacement and zero normal bending moment, but they permit rotation. For this symmetric, specially orthotropic model, reversing shear changes the mode orientation without changing the critical load magnitude.</a:t>
            </a:r>
          </a:p>
          <a:p>
            <a:endParaRPr lang="en-GB" b="0" dirty="0"/>
          </a:p>
          <a:p>
            <a:r>
              <a:rPr lang="en-GB" b="1" i="1" dirty="0"/>
              <a:t>2. What a mode means</a:t>
            </a:r>
          </a:p>
          <a:p>
            <a:r>
              <a:rPr lang="en-GB" b="0" dirty="0"/>
              <a:t>A sine basis function is </a:t>
            </a:r>
            <a:r>
              <a:rPr lang="en-GB" b="0" dirty="0" err="1"/>
              <a:t>φmn</a:t>
            </a:r>
            <a:r>
              <a:rPr lang="en-GB" b="0" dirty="0"/>
              <a:t>(</a:t>
            </a:r>
            <a:r>
              <a:rPr lang="en-GB" b="0" dirty="0" err="1"/>
              <a:t>x,y</a:t>
            </a:r>
            <a:r>
              <a:rPr lang="en-GB" b="0" dirty="0"/>
              <a:t>) = sin(mπx/a)sin(nπy/b). The positive integers m and n count half-waves along x and y. For example, φ11 has one half-wave in each direction, while φ22 has two in each direction.</a:t>
            </a:r>
          </a:p>
          <a:p>
            <a:r>
              <a:rPr lang="en-GB" b="0" dirty="0"/>
              <a:t>Write a two-term approximation as w = A11φ11 + A22φ22. The unknown amplitudes A11 and A22 specify how much of each pattern appears in the final buckled shape. They are components of one combined deformation field, rather than two separate buckling events.</a:t>
            </a:r>
          </a:p>
          <a:p>
            <a:endParaRPr lang="en-GB" b="0" dirty="0"/>
          </a:p>
          <a:p>
            <a:r>
              <a:rPr lang="en-GB" b="1" i="1" dirty="0"/>
              <a:t>3. Why do we sum modes here but not in the earlier compression example?</a:t>
            </a:r>
          </a:p>
          <a:p>
            <a:r>
              <a:rPr lang="en-GB" b="0" dirty="0"/>
              <a:t>The distinction is between comparing independent candidate modes and combining basis patterns to represent one buckled shape. In the simply supported compression example, we calculated a load for each (</a:t>
            </a:r>
            <a:r>
              <a:rPr lang="en-GB" b="0" dirty="0" err="1"/>
              <a:t>m,n</a:t>
            </a:r>
            <a:r>
              <a:rPr lang="en-GB" b="0" dirty="0"/>
              <a:t>) and selected the smallest. In the shear example, the coefficients of several basis patterns must participate in the same eigenvalue calculation.</a:t>
            </a:r>
          </a:p>
          <a:p>
            <a:endParaRPr lang="en-GB" b="0" dirty="0"/>
          </a:p>
          <a:p>
            <a:r>
              <a:rPr lang="en-GB" b="0" dirty="0"/>
              <a:t>Compression: one sine pattern closes the equation</a:t>
            </a:r>
          </a:p>
          <a:p>
            <a:r>
              <a:rPr lang="en-GB" b="0" dirty="0"/>
              <a:t>Let </a:t>
            </a:r>
            <a:r>
              <a:rPr lang="en-GB" b="0" dirty="0" err="1"/>
              <a:t>φmn</a:t>
            </a:r>
            <a:r>
              <a:rPr lang="en-GB" b="0" dirty="0"/>
              <a:t> = sin(αx)sin(βy), with α = mπ/a and β = nπ/b. Then (∂²φmn/∂x²) = −α²φmn, (∂²φmn/∂y²) = −β²φmn and (∂⁴</a:t>
            </a:r>
            <a:r>
              <a:rPr lang="en-GB" b="0" dirty="0" err="1"/>
              <a:t>φmn</a:t>
            </a:r>
            <a:r>
              <a:rPr lang="en-GB" b="0" dirty="0"/>
              <a:t>/∂x²∂y²) = α²β²φmn. The fourth derivatives also remain proportional to </a:t>
            </a:r>
            <a:r>
              <a:rPr lang="en-GB" b="0" dirty="0" err="1"/>
              <a:t>φmn</a:t>
            </a:r>
            <a:r>
              <a:rPr lang="en-GB" b="0" dirty="0"/>
              <a:t>.</a:t>
            </a:r>
          </a:p>
          <a:p>
            <a:r>
              <a:rPr lang="en-GB" b="0" dirty="0"/>
              <a:t>For the constant-stiffness, specially orthotropic, simply supported plate, the bending operator gives Lb[</a:t>
            </a:r>
            <a:r>
              <a:rPr lang="en-GB" b="0" dirty="0" err="1"/>
              <a:t>φmn</a:t>
            </a:r>
            <a:r>
              <a:rPr lang="en-GB" b="0" dirty="0"/>
              <a:t>] = </a:t>
            </a:r>
            <a:r>
              <a:rPr lang="en-GB" b="0" dirty="0" err="1"/>
              <a:t>Cmnφmn</a:t>
            </a:r>
            <a:r>
              <a:rPr lang="en-GB" b="0" dirty="0"/>
              <a:t>, where </a:t>
            </a:r>
            <a:r>
              <a:rPr lang="en-GB" b="0" dirty="0" err="1"/>
              <a:t>Cmn</a:t>
            </a:r>
            <a:r>
              <a:rPr lang="en-GB" b="0" dirty="0"/>
              <a:t> = D11α⁴ + 2(D12 + 2D66)α²β² + D22β⁴.</a:t>
            </a:r>
          </a:p>
          <a:p>
            <a:r>
              <a:rPr lang="en-GB" b="0" dirty="0"/>
              <a:t>Using positive compression magnitudes </a:t>
            </a:r>
            <a:r>
              <a:rPr lang="en-GB" b="0" dirty="0" err="1"/>
              <a:t>Px</a:t>
            </a:r>
            <a:r>
              <a:rPr lang="en-GB" b="0" dirty="0"/>
              <a:t> and Py, the equation Lb[w] + </a:t>
            </a:r>
            <a:r>
              <a:rPr lang="en-GB" b="0" dirty="0" err="1"/>
              <a:t>Px</a:t>
            </a:r>
            <a:r>
              <a:rPr lang="en-GB" b="0" dirty="0"/>
              <a:t>(∂²w/∂x²) + Py(∂²w/∂y²) = 0 becomes [</a:t>
            </a:r>
            <a:r>
              <a:rPr lang="en-GB" b="0" dirty="0" err="1"/>
              <a:t>Cmn</a:t>
            </a:r>
            <a:r>
              <a:rPr lang="en-GB" b="0" dirty="0"/>
              <a:t> − </a:t>
            </a:r>
            <a:r>
              <a:rPr lang="en-GB" b="0" dirty="0" err="1"/>
              <a:t>Px</a:t>
            </a:r>
            <a:r>
              <a:rPr lang="en-GB" b="0" dirty="0"/>
              <a:t>α² − Pyβ²]Amnφmn = 0 for one sine term. Every term has the same spatial pattern, so a single algebraic load condition satisfies equilibrium throughout the plate. The shape also satisfies the simple-support conditions.</a:t>
            </a:r>
          </a:p>
          <a:p>
            <a:r>
              <a:rPr lang="en-GB" b="0" dirty="0"/>
              <a:t>We could use a full sine series here, but orthogonality separates it into independent equations. Summing different patterns is unnecessary for finding each candidate eigenvalue. We still compare several integer mode pairs to find the lowest critical load. At a repeated eigenvalue, combinations of the equally critical modes are also possible.</a:t>
            </a:r>
          </a:p>
          <a:p>
            <a:endParaRPr lang="en-GB" b="0" dirty="0"/>
          </a:p>
          <a:p>
            <a:r>
              <a:rPr lang="en-GB" b="0" dirty="0"/>
              <a:t>Shear: one sine pattern does not close the equation</a:t>
            </a:r>
          </a:p>
          <a:p>
            <a:r>
              <a:rPr lang="en-GB" b="0" dirty="0"/>
              <a:t>Pure shear introduces 2Nxy(∂²w/∂</a:t>
            </a:r>
            <a:r>
              <a:rPr lang="en-GB" b="0" dirty="0" err="1"/>
              <a:t>x∂y</a:t>
            </a:r>
            <a:r>
              <a:rPr lang="en-GB" b="0" dirty="0"/>
              <a:t>). For the same basis function, (∂²φmn/∂</a:t>
            </a:r>
            <a:r>
              <a:rPr lang="en-GB" b="0" dirty="0" err="1"/>
              <a:t>x∂y</a:t>
            </a:r>
            <a:r>
              <a:rPr lang="en-GB" b="0" dirty="0"/>
              <a:t>) = αβcos(αx)cos(βy). The bending part is proportional to sin(αx)sin(βy), but the shear part is proportional to cos(αx)cos(βy). These are different spatial functions, so no choice of one nonzero amplitude and a constant shear load can make the single-term equation hold everywhere.</a:t>
            </a:r>
          </a:p>
          <a:p>
            <a:r>
              <a:rPr lang="en-GB" b="0" dirty="0"/>
              <a:t>We therefore use w = </a:t>
            </a:r>
            <a:r>
              <a:rPr lang="en-GB" b="0" dirty="0" err="1"/>
              <a:t>ΣAmnφmn</a:t>
            </a:r>
            <a:r>
              <a:rPr lang="en-GB" b="0" dirty="0"/>
              <a:t>. </a:t>
            </a:r>
            <a:r>
              <a:rPr lang="en-GB" b="0" dirty="0" err="1"/>
              <a:t>Galerkin</a:t>
            </a:r>
            <a:r>
              <a:rPr lang="en-GB" b="0" dirty="0"/>
              <a:t> projection turns the mixed-derivative contribution of one basis pattern into nonzero terms in the equations of certain other patterns. Their amplitudes must be determined together. A finite series approximates the combined shear-buckling shape, and increasing the retained terms allows a convergence check.</a:t>
            </a:r>
          </a:p>
          <a:p>
            <a:endParaRPr lang="en-GB" b="0" dirty="0"/>
          </a:p>
          <a:p>
            <a:r>
              <a:rPr lang="en-GB" b="0" dirty="0"/>
              <a:t>Why a single-term </a:t>
            </a:r>
            <a:r>
              <a:rPr lang="en-GB" b="0" dirty="0" err="1"/>
              <a:t>Galerkin</a:t>
            </a:r>
            <a:r>
              <a:rPr lang="en-GB" b="0" dirty="0"/>
              <a:t> calculation loses the shear effect</a:t>
            </a:r>
          </a:p>
          <a:p>
            <a:r>
              <a:rPr lang="en-GB" b="0" dirty="0"/>
              <a:t>A mode projected against its own shear derivative gives ∬</a:t>
            </a:r>
            <a:r>
              <a:rPr lang="en-GB" b="0" dirty="0" err="1"/>
              <a:t>φmn</a:t>
            </a:r>
            <a:r>
              <a:rPr lang="en-GB" b="0" dirty="0"/>
              <a:t>(∂²φmn/∂</a:t>
            </a:r>
            <a:r>
              <a:rPr lang="en-GB" b="0" dirty="0" err="1"/>
              <a:t>x∂y</a:t>
            </a:r>
            <a:r>
              <a:rPr lang="en-GB" b="0" dirty="0"/>
              <a:t>) </a:t>
            </a:r>
            <a:r>
              <a:rPr lang="en-GB" b="0" dirty="0" err="1"/>
              <a:t>dA</a:t>
            </a:r>
            <a:r>
              <a:rPr lang="en-GB" b="0" dirty="0"/>
              <a:t> = αβ[∫₀ᵃsin(αx)cos(αx)dx][∫₀ᵇsin(βy)cos(βy)</a:t>
            </a:r>
            <a:r>
              <a:rPr lang="en-GB" b="0" dirty="0" err="1"/>
              <a:t>dy</a:t>
            </a:r>
            <a:r>
              <a:rPr lang="en-GB" b="0" dirty="0"/>
              <a:t>] = 0 for integer m and n.</a:t>
            </a:r>
          </a:p>
          <a:p>
            <a:r>
              <a:rPr lang="en-GB" b="0" dirty="0"/>
              <a:t>Consequently a one-term pure-shear equation reduces to </a:t>
            </a:r>
            <a:r>
              <a:rPr lang="en-GB" b="0" dirty="0" err="1"/>
              <a:t>KmnAmn</a:t>
            </a:r>
            <a:r>
              <a:rPr lang="en-GB" b="0" dirty="0"/>
              <a:t> = 0, with no load-dependent term. It only allows the flat solution for positive bending stiffness. This does not mean that the real plate cannot buckle under shear. It means that the selected one-term approximation cannot represent the shear instability.</a:t>
            </a:r>
          </a:p>
          <a:p>
            <a:r>
              <a:rPr lang="en-GB" b="0" dirty="0"/>
              <a:t>Two or more suitably coupled patterns retain the cross terms. For example, (1,1) couples to (2,2). Simply adding any second pattern is not sufficient, because only certain index combinations have nonzero shear projections.</a:t>
            </a:r>
          </a:p>
          <a:p>
            <a:endParaRPr lang="en-GB" b="0" dirty="0"/>
          </a:p>
          <a:p>
            <a:r>
              <a:rPr lang="en-GB" b="0" dirty="0"/>
              <a:t>Energy interpretation</a:t>
            </a:r>
          </a:p>
          <a:p>
            <a:r>
              <a:rPr lang="en-GB" b="0" dirty="0"/>
              <a:t>The normal-compression contribution contains integrals such as ∬(∂w/∂x)²dA, which are nonzero for a single sine pattern. The shear contribution contains ∬(∂w/∂x)(∂w/∂y) </a:t>
            </a:r>
            <a:r>
              <a:rPr lang="en-GB" b="0" dirty="0" err="1"/>
              <a:t>dA.</a:t>
            </a:r>
            <a:r>
              <a:rPr lang="en-GB" b="0" dirty="0"/>
              <a:t> For one double-sine term that integral is zero, whereas cross terms between suitable different patterns are nonzero. This gives the same explanation from an energy viewpoint.</a:t>
            </a:r>
          </a:p>
          <a:p>
            <a:endParaRPr lang="en-GB" b="0" dirty="0"/>
          </a:p>
          <a:p>
            <a:r>
              <a:rPr lang="en-GB" b="0" dirty="0"/>
              <a:t>What about the immediately preceding free-edge example?</a:t>
            </a:r>
          </a:p>
          <a:p>
            <a:r>
              <a:rPr lang="en-GB" b="0" dirty="0"/>
              <a:t>The one-free-edge compression example used a one-term Ritz approximation, not an exact single-mode solution. Its compression-work integral was nonzero, so it produced a finite approximate load even though its trial shape did not satisfy all free-edge natural conditions exactly. Additional terms could improve that result. Here, a single double-sine term misses the pure-shear work altogether, making a richer trial shape essential rather than merely an accuracy improvement.</a:t>
            </a:r>
          </a:p>
          <a:p>
            <a:endParaRPr lang="en-GB" b="0" dirty="0"/>
          </a:p>
          <a:p>
            <a:r>
              <a:rPr lang="en-GB" b="0" dirty="0"/>
              <a:t>Scope of the comparison</a:t>
            </a:r>
          </a:p>
          <a:p>
            <a:r>
              <a:rPr lang="en-GB" b="0" dirty="0"/>
              <a:t>The need for several terms refers to the double-sine representation used here. A single specially constructed trial function can already contain a combination of sine patterns or a skewed wave shape. The underlying requirement is a trial space capable of representing shear work and the coupled buckling deformation. Likewise, compression problems with other restraints, nonuniform loads or additional stiffness coupling may also require a series solution.</a:t>
            </a:r>
          </a:p>
          <a:p>
            <a:r>
              <a:rPr lang="en-GB" b="1" i="1" dirty="0"/>
              <a:t>4. How the coupling appears in the equations</a:t>
            </a:r>
          </a:p>
          <a:p>
            <a:r>
              <a:rPr lang="en-GB" b="0" dirty="0"/>
              <a:t>Using the later matrix slides’ convention, [K − </a:t>
            </a:r>
            <a:r>
              <a:rPr lang="en-GB" b="0" dirty="0" err="1"/>
              <a:t>NxyT</a:t>
            </a:r>
            <a:r>
              <a:rPr lang="en-GB" b="0" dirty="0"/>
              <a:t>]{A} = 0. K represents bending resistance, while T represents shear coupling. A two-pattern example has the form:</a:t>
            </a:r>
          </a:p>
          <a:p>
            <a:r>
              <a:rPr lang="en-GB" b="0" dirty="0"/>
              <a:t>K1A1 − NxyT12A2 = 0</a:t>
            </a:r>
          </a:p>
          <a:p>
            <a:r>
              <a:rPr lang="en-GB" b="0" dirty="0"/>
              <a:t>K2A2 − NxyT21A1 = 0</a:t>
            </a:r>
          </a:p>
          <a:p>
            <a:r>
              <a:rPr lang="en-GB" b="0" dirty="0"/>
              <a:t>The first equation contains A2, and the second contains A1. The off-diagonal coefficients T12 and T21 quantify their interaction. The amplitudes cannot be found independently.</a:t>
            </a:r>
          </a:p>
          <a:p>
            <a:r>
              <a:rPr lang="en-GB" b="0" dirty="0"/>
              <a:t>For this double-sine basis under uniform shear, a mode’s shear self-projection is zero. A one-term </a:t>
            </a:r>
            <a:r>
              <a:rPr lang="en-GB" b="0" dirty="0" err="1"/>
              <a:t>Galerkin</a:t>
            </a:r>
            <a:r>
              <a:rPr lang="en-GB" b="0" dirty="0"/>
              <a:t> model therefore cannot predict a finite pure-shear buckling load. Nonzero coupling occurs for suitable pairs whose indices have opposite parity in both directions, such as (1,1) and (2,2). Not every pair of modes couples.</a:t>
            </a:r>
          </a:p>
          <a:p>
            <a:endParaRPr lang="en-GB" b="0" dirty="0"/>
          </a:p>
          <a:p>
            <a:r>
              <a:rPr lang="en-GB" b="1" i="1" dirty="0"/>
              <a:t>5. Physical interpretation and the illustrative result</a:t>
            </a:r>
          </a:p>
          <a:p>
            <a:r>
              <a:rPr lang="en-GB" b="0" dirty="0"/>
              <a:t>The plate forms a combined wave pattern that can accommodate the shear-driven distortion. The eigenvalue calculation determines the critical load and the relative amplitudes. It does not determine an absolute post-buckling amplitude.</a:t>
            </a:r>
          </a:p>
          <a:p>
            <a:r>
              <a:rPr lang="en-GB" b="0" dirty="0"/>
              <a:t>In the illustrative two-mode calculation later in this deck, A22/A11 is approximately −0.25, giving w ≈ A11(φ11 − 0.25φ22). The second pattern modifies the first with the opposite sign and one-quarter of its amplitude. This ratio belongs only to those demonstration inputs and that two-mode truncation. A real calculation must use the actual dimensions and D matrix and check convergence as more modes are retained.</a:t>
            </a:r>
          </a:p>
          <a:p>
            <a:endParaRPr lang="en-GB" b="0" dirty="0"/>
          </a:p>
          <a:p>
            <a:r>
              <a:rPr lang="en-GB" b="1" i="1" dirty="0"/>
              <a:t>6. Distinction from laminate coupling</a:t>
            </a:r>
          </a:p>
          <a:p>
            <a:r>
              <a:rPr lang="en-GB" b="0" dirty="0"/>
              <a:t>B = 0 removes extension–bending coupling in the laminate constitutive law. D16 = D26 = 0 removes the stated bending–twisting stiffness terms. Neither condition removes 2Nxy(∂²w/∂</a:t>
            </a:r>
            <a:r>
              <a:rPr lang="en-GB" b="0" dirty="0" err="1"/>
              <a:t>x∂y</a:t>
            </a:r>
            <a:r>
              <a:rPr lang="en-GB" b="0" dirty="0"/>
              <a:t>) from the loaded equilibrium equation. The modal coupling discussed here comes from the applied shear load and the chosen basis representation, even though those constitutive couplings vanish.</a:t>
            </a:r>
          </a:p>
          <a:p>
            <a:endParaRPr lang="en-GB" b="0" dirty="0"/>
          </a:p>
          <a:p>
            <a:r>
              <a:rPr lang="en-GB" b="1" dirty="0"/>
              <a:t>Key Takeaway</a:t>
            </a:r>
          </a:p>
          <a:p>
            <a:r>
              <a:rPr lang="en-GB" b="0" dirty="0"/>
              <a:t>Modal coupling means that different sine-pattern amplitudes appear in one another’s equilibrium equations. In this shear-buckling problem, the mixed derivative links suitable patterns, so the critical load and their relative amplitudes must be solved together. The resulting buckling eigenmode is a combined shape, even when B = 0 and D16 = D26 = 0.</a:t>
            </a:r>
          </a:p>
        </p:txBody>
      </p:sp>
      <p:sp>
        <p:nvSpPr>
          <p:cNvPr id="4" name="Slide Number Placeholder 3"/>
          <p:cNvSpPr>
            <a:spLocks noGrp="1"/>
          </p:cNvSpPr>
          <p:nvPr>
            <p:ph type="sldNum" sz="quarter" idx="5"/>
          </p:nvPr>
        </p:nvSpPr>
        <p:spPr/>
        <p:txBody>
          <a:bodyPr/>
          <a:lstStyle/>
          <a:p>
            <a:fld id="{06EC7BFA-5A14-4681-B8A8-B3F0F046586E}" type="slidenum">
              <a:rPr lang="en-GB" smtClean="0"/>
              <a:t>51</a:t>
            </a:fld>
            <a:endParaRPr lang="en-GB"/>
          </a:p>
        </p:txBody>
      </p:sp>
    </p:spTree>
    <p:extLst>
      <p:ext uri="{BB962C8B-B14F-4D97-AF65-F5344CB8AC3E}">
        <p14:creationId xmlns:p14="http://schemas.microsoft.com/office/powerpoint/2010/main" val="33360334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dirty="0"/>
              <a:t>Intro</a:t>
            </a:r>
            <a:endParaRPr lang="en-GB" b="1" dirty="0"/>
          </a:p>
          <a:p>
            <a:r>
              <a:rPr b="0" dirty="0"/>
              <a:t>The general laminate equation reduces to the pure-shear buckling equation after applying the assumptions of Example 5.</a:t>
            </a:r>
          </a:p>
          <a:p>
            <a:endParaRPr lang="en-GB" b="0" dirty="0"/>
          </a:p>
          <a:p>
            <a:pPr>
              <a:defRPr b="1"/>
            </a:pPr>
            <a:r>
              <a:rPr b="1" dirty="0"/>
              <a:t>Concept</a:t>
            </a:r>
            <a:endParaRPr lang="en-GB" b="1" dirty="0"/>
          </a:p>
          <a:p>
            <a:r>
              <a:rPr b="0" dirty="0"/>
              <a:t>B = 0 removes extension–bending coupling. D16 = D26 = 0 removes bending–twisting terms in the stiffness operator. Static pure shear removes inertia, pressure and the two normal membrane loads.</a:t>
            </a:r>
          </a:p>
          <a:p>
            <a:endParaRPr lang="en-GB" b="0" dirty="0"/>
          </a:p>
          <a:p>
            <a:pPr>
              <a:defRPr b="1"/>
            </a:pPr>
            <a:r>
              <a:rPr b="1" dirty="0"/>
              <a:t>Details</a:t>
            </a:r>
            <a:endParaRPr lang="en-GB" b="1" dirty="0"/>
          </a:p>
          <a:p>
            <a:r>
              <a:rPr lang="en-GB" b="1" i="1" dirty="0"/>
              <a:t>1. Original governing equation</a:t>
            </a:r>
          </a:p>
          <a:p>
            <a:r>
              <a:rPr lang="en-GB" b="0" i="0" dirty="0"/>
              <a:t>For a thin laminate with constant stiffness coefficients and uniform pre-buckling membrane resultants, the general transverse equation, using the sign convention of this slide, is:</a:t>
            </a:r>
          </a:p>
          <a:p>
            <a:r>
              <a:rPr lang="en-GB" b="0" i="0" dirty="0"/>
              <a:t>D₁₁(∂⁴w₀/∂x⁴) + 4D₁₆(∂⁴w₀/∂x³∂y) + 2(D₁₂ + 2D₆₆)(∂⁴w₀/∂x²∂y²) + 4D₂₆(∂⁴w₀/∂x∂y³) + D₂₂(∂⁴w₀/∂y⁴) − C_B + I₀(∂²w₀/∂t²) = q + Nₓ⁰(∂²w₀/∂x²) + 2Nₓ</a:t>
            </a:r>
            <a:r>
              <a:rPr lang="el-GR" b="0" i="0" dirty="0"/>
              <a:t>ᵧ⁰(∂²</a:t>
            </a:r>
            <a:r>
              <a:rPr lang="en-GB" b="0" i="0" dirty="0"/>
              <a:t>w₀/∂</a:t>
            </a:r>
            <a:r>
              <a:rPr lang="en-GB" b="0" i="0" dirty="0" err="1"/>
              <a:t>x∂y</a:t>
            </a:r>
            <a:r>
              <a:rPr lang="en-GB" b="0" i="0" dirty="0"/>
              <a:t>) + N</a:t>
            </a:r>
            <a:r>
              <a:rPr lang="el-GR" b="0" i="0" dirty="0"/>
              <a:t>ᵧ⁰(∂²</a:t>
            </a:r>
            <a:r>
              <a:rPr lang="en-GB" b="0" i="0" dirty="0"/>
              <a:t>w₀/∂y²).</a:t>
            </a:r>
          </a:p>
          <a:p>
            <a:r>
              <a:rPr lang="en-GB" b="0" i="0" dirty="0"/>
              <a:t>Here w₀ is the mid-plane transverse displacement, q is transverse pressure and I₀ = ∫</a:t>
            </a:r>
            <a:r>
              <a:rPr lang="el-GR" b="0" i="0" dirty="0"/>
              <a:t>ρ </a:t>
            </a:r>
            <a:r>
              <a:rPr lang="en-GB" b="0" i="0" dirty="0" err="1"/>
              <a:t>dz</a:t>
            </a:r>
            <a:r>
              <a:rPr lang="en-GB" b="0" i="0" dirty="0"/>
              <a:t> is mass per unit area. The superscript 0 on N identifies the pre-buckling membrane state. Normal compression is negative under this convention. The displayed slide omits the superscript on Nₓ</a:t>
            </a:r>
            <a:r>
              <a:rPr lang="el-GR" b="0" i="0" dirty="0"/>
              <a:t>ᵧ.</a:t>
            </a:r>
          </a:p>
          <a:p>
            <a:r>
              <a:rPr lang="en-GB" b="0" i="0" dirty="0"/>
              <a:t>The extension–bending contribution is C_B = ∂²Mₓᴮ/∂x² + 2∂²Mₓ</a:t>
            </a:r>
            <a:r>
              <a:rPr lang="el-GR" b="0" i="0" dirty="0"/>
              <a:t>ᵧ</a:t>
            </a:r>
            <a:r>
              <a:rPr lang="en-GB" b="0" i="0" dirty="0"/>
              <a:t>ᴮ/∂</a:t>
            </a:r>
            <a:r>
              <a:rPr lang="en-GB" b="0" i="0" dirty="0" err="1"/>
              <a:t>x∂y</a:t>
            </a:r>
            <a:r>
              <a:rPr lang="en-GB" b="0" i="0" dirty="0"/>
              <a:t> + ∂²M</a:t>
            </a:r>
            <a:r>
              <a:rPr lang="el-GR" b="0" i="0" dirty="0"/>
              <a:t>ᵧ</a:t>
            </a:r>
            <a:r>
              <a:rPr lang="en-GB" b="0" i="0" dirty="0"/>
              <a:t>ᴮ/∂y², where {Mₓᴮ, M</a:t>
            </a:r>
            <a:r>
              <a:rPr lang="el-GR" b="0" i="0" dirty="0"/>
              <a:t>ᵧ</a:t>
            </a:r>
            <a:r>
              <a:rPr lang="en-GB" b="0" i="0" dirty="0"/>
              <a:t>ᴮ, Mₓ</a:t>
            </a:r>
            <a:r>
              <a:rPr lang="el-GR" b="0" i="0" dirty="0"/>
              <a:t>ᵧ</a:t>
            </a:r>
            <a:r>
              <a:rPr lang="en-GB" b="0" i="0" dirty="0"/>
              <a:t>ᴮ}ᵀ = B </a:t>
            </a:r>
            <a:r>
              <a:rPr lang="el-GR" b="0" i="0" dirty="0"/>
              <a:t>ε⁰. </a:t>
            </a:r>
            <a:r>
              <a:rPr lang="en-GB" b="0" i="0" dirty="0"/>
              <a:t>These are the moment contributions from mid-plane strains, not the total moments. The full constitutive equations are N = A</a:t>
            </a:r>
            <a:r>
              <a:rPr lang="el-GR" b="0" i="0" dirty="0"/>
              <a:t>ε⁰ + </a:t>
            </a:r>
            <a:r>
              <a:rPr lang="en-GB" b="0" i="0" dirty="0"/>
              <a:t>B</a:t>
            </a:r>
            <a:r>
              <a:rPr lang="el-GR" b="0" i="0" dirty="0"/>
              <a:t>κ </a:t>
            </a:r>
            <a:r>
              <a:rPr lang="en-GB" b="0" i="0" dirty="0"/>
              <a:t>and M = B</a:t>
            </a:r>
            <a:r>
              <a:rPr lang="el-GR" b="0" i="0" dirty="0"/>
              <a:t>ε⁰ + </a:t>
            </a:r>
            <a:r>
              <a:rPr lang="en-GB" b="0" i="0" dirty="0"/>
              <a:t>D</a:t>
            </a:r>
            <a:r>
              <a:rPr lang="el-GR" b="0" i="0" dirty="0"/>
              <a:t>κ, </a:t>
            </a:r>
            <a:r>
              <a:rPr lang="en-GB" b="0" i="0" dirty="0"/>
              <a:t>with </a:t>
            </a:r>
            <a:r>
              <a:rPr lang="el-GR" b="0" i="0" dirty="0"/>
              <a:t>κ = −{∂²</a:t>
            </a:r>
            <a:r>
              <a:rPr lang="en-GB" b="0" i="0" dirty="0"/>
              <a:t>w₀/∂x², ∂²w₀/∂y², 2∂²w₀/∂</a:t>
            </a:r>
            <a:r>
              <a:rPr lang="en-GB" b="0" i="0" dirty="0" err="1"/>
              <a:t>x∂y</a:t>
            </a:r>
            <a:r>
              <a:rPr lang="en-GB" b="0" i="0" dirty="0"/>
              <a:t>}ᵀ. This compact definition retains the B coupling without hiding it inside the D terms.</a:t>
            </a:r>
          </a:p>
          <a:p>
            <a:r>
              <a:rPr lang="en-GB" b="1" i="1" dirty="0"/>
              <a:t>2. Symmetry removes extension–bending coupling</a:t>
            </a:r>
          </a:p>
          <a:p>
            <a:r>
              <a:rPr lang="en-GB" b="0" i="0" dirty="0"/>
              <a:t>The symmetric stacking sequence gives B = 0. Therefore Mᴮ = 0 and C_B = 0. The A matrix still determines the in-plane response, but its displacement variables no longer enter the transverse moment law through B. The in-plane solution supplies the pre-buckling loads.</a:t>
            </a:r>
          </a:p>
          <a:p>
            <a:r>
              <a:rPr lang="en-GB" b="1" i="1" dirty="0"/>
              <a:t>3. Negligible bending–twisting stiffness removes two terms</a:t>
            </a:r>
          </a:p>
          <a:p>
            <a:r>
              <a:rPr lang="en-GB" b="0" i="0" dirty="0"/>
              <a:t>For this laminate, D₁₆ ≈ D₂₆ ≈ 0. The model neglects 4D₁₆(∂⁴w₀/∂x³∂y) and 4D₂₆(∂⁴w₀/∂x∂y³). Symmetry alone does not imply D₁₆ = D₂₆ = 0. This is a separate assumption. The mixed fourth derivative with coefficient 2(D₁₂ + 2D₆₆) remains.</a:t>
            </a:r>
          </a:p>
          <a:p>
            <a:r>
              <a:rPr lang="en-GB" b="1" i="1" dirty="0"/>
              <a:t>4. Static buckling without transverse pressure removes inertia and q</a:t>
            </a:r>
          </a:p>
          <a:p>
            <a:r>
              <a:rPr lang="en-GB" b="0" i="0" dirty="0"/>
              <a:t>At static bifurcation, ∂²w₀/∂t² = 0, and the example has no applied transverse pressure, so q = 0. After these assumptions, the equation becomes:</a:t>
            </a:r>
          </a:p>
          <a:p>
            <a:r>
              <a:rPr lang="en-GB" b="0" i="0" dirty="0"/>
              <a:t>D₁₁(∂⁴w₀/∂x⁴) + 2(D₁₂ + 2D₆₆)(∂⁴w₀/∂x²∂y²) + D₂₂(∂⁴w₀/∂y⁴) = Nₓ⁰(∂²w₀/∂x²) + 2Nₓ</a:t>
            </a:r>
            <a:r>
              <a:rPr lang="el-GR" b="0" i="0" dirty="0"/>
              <a:t>ᵧ⁰(∂²</a:t>
            </a:r>
            <a:r>
              <a:rPr lang="en-GB" b="0" i="0" dirty="0"/>
              <a:t>w₀/∂</a:t>
            </a:r>
            <a:r>
              <a:rPr lang="en-GB" b="0" i="0" dirty="0" err="1"/>
              <a:t>x∂y</a:t>
            </a:r>
            <a:r>
              <a:rPr lang="en-GB" b="0" i="0" dirty="0"/>
              <a:t>) + N</a:t>
            </a:r>
            <a:r>
              <a:rPr lang="el-GR" b="0" i="0" dirty="0"/>
              <a:t>ᵧ⁰(∂²</a:t>
            </a:r>
            <a:r>
              <a:rPr lang="en-GB" b="0" i="0" dirty="0"/>
              <a:t>w₀/∂y²).</a:t>
            </a:r>
          </a:p>
          <a:p>
            <a:r>
              <a:rPr lang="en-GB" b="1" i="1" dirty="0"/>
              <a:t>5. Pure shear gives the equation shown on this slide</a:t>
            </a:r>
          </a:p>
          <a:p>
            <a:r>
              <a:rPr lang="en-GB" b="0" i="0" dirty="0"/>
              <a:t>Pure shear means Nₓ⁰ = N</a:t>
            </a:r>
            <a:r>
              <a:rPr lang="el-GR" b="0" i="0" dirty="0"/>
              <a:t>ᵧ⁰ = 0, </a:t>
            </a:r>
            <a:r>
              <a:rPr lang="en-GB" b="0" i="0" dirty="0"/>
              <a:t>while Nₓ</a:t>
            </a:r>
            <a:r>
              <a:rPr lang="el-GR" b="0" i="0" dirty="0"/>
              <a:t>ᵧ⁰ </a:t>
            </a:r>
            <a:r>
              <a:rPr lang="en-GB" b="0" i="0" dirty="0"/>
              <a:t>remains nonzero. Removing the two normal-load contributions gives exactly:</a:t>
            </a:r>
          </a:p>
          <a:p>
            <a:r>
              <a:rPr lang="en-GB" b="0" i="0" dirty="0"/>
              <a:t>D₁₁(∂⁴w₀/∂x⁴) + 2(D₁₂ + 2D₆₆)(∂⁴w₀/∂x²∂y²) + D₂₂(∂⁴w₀/∂y⁴) = 2Nₓ</a:t>
            </a:r>
            <a:r>
              <a:rPr lang="el-GR" b="0" i="0" dirty="0"/>
              <a:t>ᵧ(∂²</a:t>
            </a:r>
            <a:r>
              <a:rPr lang="en-GB" b="0" i="0" dirty="0"/>
              <a:t>w₀/∂</a:t>
            </a:r>
            <a:r>
              <a:rPr lang="en-GB" b="0" i="0" dirty="0" err="1"/>
              <a:t>x∂y</a:t>
            </a:r>
            <a:r>
              <a:rPr lang="en-GB" b="0" i="0" dirty="0"/>
              <a:t>).</a:t>
            </a:r>
          </a:p>
          <a:p>
            <a:r>
              <a:rPr lang="en-GB" b="0" i="0" dirty="0"/>
              <a:t>The left-hand side contains bending resistance. The right-hand side contains the geometric effect of the applied in-plane shear. Setting B, D₁₆ and D₂₆ to zero does not remove this load-induced mixed derivative. Simply supported edge conditions constrain the solution but do not themselves delete these differential-equation terms.</a:t>
            </a:r>
          </a:p>
          <a:p>
            <a:r>
              <a:rPr lang="en-GB" b="1" i="1" dirty="0"/>
              <a:t>6. Sign convention when moving to the matrix formulation</a:t>
            </a:r>
          </a:p>
          <a:p>
            <a:r>
              <a:rPr lang="en-GB" b="0" i="0" dirty="0"/>
              <a:t>With exactly the same signed Nₓ</a:t>
            </a:r>
            <a:r>
              <a:rPr lang="el-GR" b="0" i="0" dirty="0"/>
              <a:t>ᵧ </a:t>
            </a:r>
            <a:r>
              <a:rPr lang="en-GB" b="0" i="0" dirty="0"/>
              <a:t>as this slide, moving the shear term to the left gives </a:t>
            </a:r>
            <a:r>
              <a:rPr lang="en-GB" b="0" i="0" dirty="0" err="1"/>
              <a:t>L_b</a:t>
            </a:r>
            <a:r>
              <a:rPr lang="en-GB" b="0" i="0" dirty="0"/>
              <a:t>[w₀] − 2Nₓ</a:t>
            </a:r>
            <a:r>
              <a:rPr lang="el-GR" b="0" i="0" dirty="0"/>
              <a:t>ᵧ(∂²</a:t>
            </a:r>
            <a:r>
              <a:rPr lang="en-GB" b="0" i="0" dirty="0"/>
              <a:t>w₀/∂</a:t>
            </a:r>
            <a:r>
              <a:rPr lang="en-GB" b="0" i="0" dirty="0" err="1"/>
              <a:t>x∂y</a:t>
            </a:r>
            <a:r>
              <a:rPr lang="en-GB" b="0" i="0" dirty="0"/>
              <a:t>) = 0. A later expression with a plus sign requires the opposite signed shear parameter. Define Nₓ</a:t>
            </a:r>
            <a:r>
              <a:rPr lang="el-GR" b="0" i="0" dirty="0"/>
              <a:t>ᵧ(</a:t>
            </a:r>
            <a:r>
              <a:rPr lang="en-GB" b="0" i="0" dirty="0"/>
              <a:t>later) = −Nₓ</a:t>
            </a:r>
            <a:r>
              <a:rPr lang="el-GR" b="0" i="0" dirty="0"/>
              <a:t>ᵧ(</a:t>
            </a:r>
            <a:r>
              <a:rPr lang="en-GB" b="0" i="0" dirty="0"/>
              <a:t>here) to obtain </a:t>
            </a:r>
            <a:r>
              <a:rPr lang="en-GB" b="0" i="0" dirty="0" err="1"/>
              <a:t>L_b</a:t>
            </a:r>
            <a:r>
              <a:rPr lang="en-GB" b="0" i="0" dirty="0"/>
              <a:t>[w₀] + 2Nₓ</a:t>
            </a:r>
            <a:r>
              <a:rPr lang="el-GR" b="0" i="0" dirty="0"/>
              <a:t>ᵧ(</a:t>
            </a:r>
            <a:r>
              <a:rPr lang="en-GB" b="0" i="0" dirty="0"/>
              <a:t>later)(∂²w₀/∂</a:t>
            </a:r>
            <a:r>
              <a:rPr lang="en-GB" b="0" i="0" dirty="0" err="1"/>
              <a:t>x∂y</a:t>
            </a:r>
            <a:r>
              <a:rPr lang="en-GB" b="0" i="0" dirty="0"/>
              <a:t>) = 0. Moving a term alone does not justify retaining its original sign. Keep the chosen definition consistent in K, T and the eigenvalue calculation.</a:t>
            </a:r>
          </a:p>
          <a:p>
            <a:endParaRPr lang="en-GB" b="0" i="0" dirty="0"/>
          </a:p>
          <a:p>
            <a:pPr>
              <a:defRPr b="1"/>
            </a:pPr>
            <a:r>
              <a:rPr b="1" dirty="0"/>
              <a:t>Key Takeaway</a:t>
            </a:r>
            <a:endParaRPr lang="en-GB" b="1" dirty="0"/>
          </a:p>
          <a:p>
            <a:r>
              <a:rPr b="0" dirty="0"/>
              <a:t>The shear buckling equation retains one loading term and the laminate bending operator. The mixed derivative makes a coupled modal solution necessary.</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dirty="0"/>
              <a:t>Intro</a:t>
            </a:r>
          </a:p>
          <a:p>
            <a:r>
              <a:rPr lang="en-GB" b="0" i="0" dirty="0"/>
              <a:t>This slide is a map of the </a:t>
            </a:r>
            <a:r>
              <a:rPr lang="en-GB" b="0" i="0" dirty="0" err="1"/>
              <a:t>Galerkin</a:t>
            </a:r>
            <a:r>
              <a:rPr lang="en-GB" b="0" i="0" dirty="0"/>
              <a:t> calculation. We know the plate dimensions and laminate bending stiffnesses, but we do not yet know the critical shear load or the buckled shape. </a:t>
            </a:r>
            <a:r>
              <a:rPr lang="en-GB" b="0" i="0" dirty="0" err="1"/>
              <a:t>Galerkin</a:t>
            </a:r>
            <a:r>
              <a:rPr lang="en-GB" b="0" i="0" dirty="0"/>
              <a:t> replaces the differential equation for an unknown function with a finite set of equations for unknown amplitudes. Explain each panel in order before introducing the matrix notation.</a:t>
            </a:r>
          </a:p>
          <a:p>
            <a:endParaRPr lang="en-GB" b="0" i="0" dirty="0"/>
          </a:p>
          <a:p>
            <a:r>
              <a:rPr lang="en-GB" b="1" i="0" dirty="0"/>
              <a:t>Concept</a:t>
            </a:r>
          </a:p>
          <a:p>
            <a:r>
              <a:rPr lang="en-GB" b="0" i="0" dirty="0"/>
              <a:t>Start with several known wave patterns that fit the supports. Their amplitudes are unknown. Substitute their weighted sum into the plate equation. The remaining imbalance is the residual R. Test that imbalance against each chosen wave pattern. Each test gives one algebraic equation. Collecting those equations produces the matrix E, whose singularity identifies a candidate buckling load.</a:t>
            </a:r>
          </a:p>
          <a:p>
            <a:endParaRPr lang="en-GB" b="0" i="0" dirty="0"/>
          </a:p>
          <a:p>
            <a:r>
              <a:rPr lang="en-GB" b="1" i="0" dirty="0"/>
              <a:t>Details</a:t>
            </a:r>
          </a:p>
          <a:p>
            <a:r>
              <a:rPr lang="en-GB" b="1" i="1" dirty="0"/>
              <a:t>1. What every symbol means</a:t>
            </a:r>
          </a:p>
          <a:p>
            <a:r>
              <a:rPr lang="en-GB" b="0" i="0" dirty="0"/>
              <a:t>x and y are positions on the plate. The plate occupies 0 ≤ x ≤ a and 0 ≤ y ≤ b, so a and b are its side lengths. w₀(</a:t>
            </a:r>
            <a:r>
              <a:rPr lang="en-GB" b="0" i="0" dirty="0" err="1"/>
              <a:t>x,y</a:t>
            </a:r>
            <a:r>
              <a:rPr lang="en-GB" b="0" i="0" dirty="0"/>
              <a:t>) is transverse deflection of the mid-plane. The subscript 0 identifies the mid-plane, not a zero displacement.</a:t>
            </a:r>
          </a:p>
          <a:p>
            <a:r>
              <a:rPr lang="en-GB" b="0" i="0" dirty="0"/>
              <a:t>φ is the Greek letter phi. Here φᵢⱼ(</a:t>
            </a:r>
            <a:r>
              <a:rPr lang="en-GB" b="0" i="0" dirty="0" err="1"/>
              <a:t>x,y</a:t>
            </a:r>
            <a:r>
              <a:rPr lang="en-GB" b="0" i="0" dirty="0"/>
              <a:t>) = sin(iπx/a)sin(jπy/b) is one known spatial wave pattern, called a basis function. The integers i and j count half-waves in the x and y directions. They are indices, not coordinates and not the imaginary unit.</a:t>
            </a:r>
          </a:p>
          <a:p>
            <a:r>
              <a:rPr lang="en-GB" b="1" i="1" dirty="0"/>
              <a:t>Basis function and shape function: how the terms relate</a:t>
            </a:r>
          </a:p>
          <a:p>
            <a:r>
              <a:rPr lang="en-GB" b="0" i="0" dirty="0"/>
              <a:t>In this assumed-mode calculation, each φᵢⱼ can also be called an assumed shape function or trial shape function. It specifies a possible deflection pattern before we know its amplitude. “Basis” emphasises that the chosen linearly independent functions span the finite approximation space. “Shape” emphasises the geometrical pattern each function contributes. The complete buckled shape is the combination ΣAᵢⱼφᵢⱼ, rather than any one basis function in general.</a:t>
            </a:r>
          </a:p>
          <a:p>
            <a:r>
              <a:rPr lang="en-GB" b="0" i="0" dirty="0"/>
              <a:t>There is a useful finite-element distinction. Finite-element shape functions commonly interpolate nodal degrees of freedom and have support over individual elements or neighbouring elements. The sine functions here extend across the whole plate, and Aᵢⱼ are modal amplitudes rather than nodal displacements. Both serve as building blocks for an approximation, but their coefficients and construction differ. Calling these sine functions “global assumed shape functions” avoids that ambiguity.</a:t>
            </a:r>
          </a:p>
          <a:p>
            <a:r>
              <a:rPr lang="en-GB" b="1" i="1" dirty="0"/>
              <a:t>What “spatial” means here</a:t>
            </a:r>
          </a:p>
          <a:p>
            <a:r>
              <a:rPr lang="en-GB" b="0" i="0" dirty="0"/>
              <a:t>Spatial means dependent on position in physical space, here the coordinates x and y across the plate. For φ₁₁ = sin(πx/a)sin(πy/b), the value is zero on the edges and one at the centre. Moving to another point changes the function value and describes how the plate’s deflection varies across its surface. Multiplying by A₁₁ sets the displacement scale. A spatial pattern is therefore a map of relative deflection over the plate. This static buckling calculation does not describe a wave travelling with time or an oscillation. Derivatives with respect to x and y measure changes with position, such as slopes and curvatures.</a:t>
            </a:r>
          </a:p>
          <a:p>
            <a:r>
              <a:rPr lang="en-GB" b="0" i="0" dirty="0"/>
              <a:t>Aᵢⱼ is the unknown amplitude multiplying φᵢⱼ. With dimensionless sine functions, Aᵢⱼ has units of displacement. Σ means “add the contributions of the retained modes”. The double index means that each retained pair (</a:t>
            </a:r>
            <a:r>
              <a:rPr lang="en-GB" b="0" i="0" dirty="0" err="1"/>
              <a:t>i,j</a:t>
            </a:r>
            <a:r>
              <a:rPr lang="en-GB" b="0" i="0" dirty="0"/>
              <a:t>) identifies one term. It does not mean multiply all the modes together.</a:t>
            </a:r>
          </a:p>
          <a:p>
            <a:r>
              <a:rPr lang="en-GB" b="0" i="0" dirty="0"/>
              <a:t>R(</a:t>
            </a:r>
            <a:r>
              <a:rPr lang="en-GB" b="0" i="0" dirty="0" err="1"/>
              <a:t>x,y</a:t>
            </a:r>
            <a:r>
              <a:rPr lang="en-GB" b="0" i="0" dirty="0"/>
              <a:t>) is the residual, or local imbalance in the governing equation after inserting the approximate displacement. It is a function over the plate, not a single constant. φₘₙ is a test function. The indices m and n identify the pattern used for one test, while i and j identify the trial patterns being summed.</a:t>
            </a:r>
          </a:p>
          <a:p>
            <a:r>
              <a:rPr lang="en-GB" b="0" i="0" dirty="0"/>
              <a:t>[E(Nₓᵧ)] is the coefficient matrix, and {A} is the column vector of all retained amplitudes. Square brackets indicate a matrix and braces indicate a vector. E is a name for this assembled matrix, not Young’s modulus or an energy. Nₓᵧ is the applied in-plane shear force per unit edge length. Parentheses in E(Nₓᵧ) mean that the matrix depends on the load.</a:t>
            </a:r>
          </a:p>
          <a:p>
            <a:endParaRPr lang="en-GB" b="0" i="0" dirty="0"/>
          </a:p>
          <a:p>
            <a:r>
              <a:rPr lang="en-GB" b="1" i="1" dirty="0"/>
              <a:t>2. Step 1: assume a shape without guessing its amplitudes</a:t>
            </a:r>
          </a:p>
          <a:p>
            <a:r>
              <a:rPr lang="en-GB" b="0" i="0" dirty="0"/>
              <a:t>Write w̃(</a:t>
            </a:r>
            <a:r>
              <a:rPr lang="en-GB" b="0" i="0" dirty="0" err="1"/>
              <a:t>x,y</a:t>
            </a:r>
            <a:r>
              <a:rPr lang="en-GB" b="0" i="0" dirty="0"/>
              <a:t>) = Σᵢ,ⱼ Aᵢⱼφᵢⱼ(</a:t>
            </a:r>
            <a:r>
              <a:rPr lang="en-GB" b="0" i="0" dirty="0" err="1"/>
              <a:t>x,y</a:t>
            </a:r>
            <a:r>
              <a:rPr lang="en-GB" b="0" i="0" dirty="0"/>
              <a:t>). The tilde reminds us that a finite sum approximates w₀. We choose the functions </a:t>
            </a:r>
            <a:r>
              <a:rPr lang="el-GR" b="0" i="0" dirty="0"/>
              <a:t>φ</a:t>
            </a:r>
            <a:r>
              <a:rPr lang="en-GB" b="0" i="0" dirty="0"/>
              <a:t>ᵢⱼ but solve for their amplitudes Aᵢⱼ.</a:t>
            </a:r>
          </a:p>
          <a:p>
            <a:r>
              <a:rPr lang="en-GB" b="0" i="0" dirty="0"/>
              <a:t>Each sine product is zero at x = 0, x = a, y = 0 and y = b. Therefore, any linear combination satisfies zero deflection on every supported edge. For this especially orthotropic plate, the relevant normal bending moments also vanish on those edges. These boundary properties follow from the basis and the stated stiffness assumptions.</a:t>
            </a:r>
          </a:p>
          <a:p>
            <a:r>
              <a:rPr lang="en-GB" b="0" i="0" dirty="0"/>
              <a:t>For example, retain φ₁₁ = sin(πx/a)sin(πy/b) and φ₂₂ = sin(2πx/a)sin(2πy/b). Then w̃ = A₁₁φ₁₁ + A₂₂φ₂₂. We have reduced the unknown spatial function to two unknown numbers. This is an illustrative two-term truncation, not a claim that two terms give a converged answer.</a:t>
            </a:r>
          </a:p>
          <a:p>
            <a:endParaRPr lang="en-GB" b="0" i="0" dirty="0"/>
          </a:p>
          <a:p>
            <a:r>
              <a:rPr lang="en-GB" b="1" i="1" dirty="0"/>
              <a:t>3. Step 2: substitute the shape and define R explicitly</a:t>
            </a:r>
          </a:p>
          <a:p>
            <a:r>
              <a:rPr lang="en-GB" b="0" i="0" dirty="0"/>
              <a:t>Using the sign convention of the preceding governing-equation slide, define the bending operator by </a:t>
            </a:r>
            <a:r>
              <a:rPr lang="en-GB" b="0" i="0" dirty="0" err="1"/>
              <a:t>L_b</a:t>
            </a:r>
            <a:r>
              <a:rPr lang="en-GB" b="0" i="0" dirty="0"/>
              <a:t>[w] = D₁₁(∂⁴w/∂x⁴) + 2(D₁₂ + 2D₆₆)(∂⁴w/∂x²∂y²) + D₂₂(∂⁴w/∂y⁴). An operator is simply a rule: differentiate the function as shown and multiply the results by the indicated stiffnesses.</a:t>
            </a:r>
          </a:p>
          <a:p>
            <a:r>
              <a:rPr lang="en-GB" b="0" i="0" dirty="0"/>
              <a:t>The governing equation is </a:t>
            </a:r>
            <a:r>
              <a:rPr lang="en-GB" b="0" i="0" dirty="0" err="1"/>
              <a:t>L_b</a:t>
            </a:r>
            <a:r>
              <a:rPr lang="en-GB" b="0" i="0" dirty="0"/>
              <a:t>[w₀] − 2Nₓᵧ(∂²w₀/∂</a:t>
            </a:r>
            <a:r>
              <a:rPr lang="en-GB" b="0" i="0" dirty="0" err="1"/>
              <a:t>x∂y</a:t>
            </a:r>
            <a:r>
              <a:rPr lang="en-GB" b="0" i="0" dirty="0"/>
              <a:t>) = 0. Insert w̃ and call the resulting left-hand side R:</a:t>
            </a:r>
          </a:p>
          <a:p>
            <a:r>
              <a:rPr lang="en-GB" b="0" i="0" dirty="0"/>
              <a:t>R(</a:t>
            </a:r>
            <a:r>
              <a:rPr lang="en-GB" b="0" i="0" dirty="0" err="1"/>
              <a:t>x,y</a:t>
            </a:r>
            <a:r>
              <a:rPr lang="en-GB" b="0" i="0" dirty="0"/>
              <a:t>) = </a:t>
            </a:r>
            <a:r>
              <a:rPr lang="en-GB" b="0" i="0" dirty="0" err="1"/>
              <a:t>L_b</a:t>
            </a:r>
            <a:r>
              <a:rPr lang="en-GB" b="0" i="0" dirty="0"/>
              <a:t>[w̃] − 2Nₓᵧ(∂²w̃/∂</a:t>
            </a:r>
            <a:r>
              <a:rPr lang="en-GB" b="0" i="0" dirty="0" err="1"/>
              <a:t>x∂y</a:t>
            </a:r>
            <a:r>
              <a:rPr lang="en-GB" b="0" i="0" dirty="0"/>
              <a:t>).</a:t>
            </a:r>
          </a:p>
          <a:p>
            <a:r>
              <a:rPr lang="en-GB" b="0" i="0" dirty="0"/>
              <a:t>Because the equation is linear in deflection and the amplitudes are constants with respect to x and y, this becomes R = Σᵢ,ⱼ Aᵢⱼ[</a:t>
            </a:r>
            <a:r>
              <a:rPr lang="en-GB" b="0" i="0" dirty="0" err="1"/>
              <a:t>L_b</a:t>
            </a:r>
            <a:r>
              <a:rPr lang="en-GB" b="0" i="0" dirty="0"/>
              <a:t>[φᵢⱼ] − 2Nₓᵧ(∂²φᵢⱼ/∂</a:t>
            </a:r>
            <a:r>
              <a:rPr lang="en-GB" b="0" i="0" dirty="0" err="1"/>
              <a:t>x∂y</a:t>
            </a:r>
            <a:r>
              <a:rPr lang="en-GB" b="0" i="0" dirty="0"/>
              <a:t>)]. Every derivative acts on a known basis function, not on an amplitude.</a:t>
            </a:r>
          </a:p>
          <a:p>
            <a:r>
              <a:rPr lang="en-GB" b="0" i="0" dirty="0"/>
              <a:t>An exact solution has R = 0 at every position. A finite assumed shape generally cannot achieve that. R describes the imbalance in the differential equation, not the displacement error itself. Its units here are transverse force per area. For a sine mode, the bending derivatives retain the sine product, whereas the shear derivative creates a cosine product. That difference explains why one sine term cannot balance the pure-shear equation everywhere.</a:t>
            </a:r>
          </a:p>
          <a:p>
            <a:r>
              <a:rPr lang="en-GB" b="1" i="1" dirty="0"/>
              <a:t>What R physically represents</a:t>
            </a:r>
          </a:p>
          <a:p>
            <a:r>
              <a:rPr lang="en-GB" b="0" i="0" dirty="0"/>
              <a:t>At each point, R is the bending contribution minus the shear-load contribution evaluated for the assumed deflection. The exact local equilibrium equation requires those contributions to balance. A nonzero R means that this approximate shape leaves an unbalanced transverse force per unit area at that location. R can be positive at one point and negative at another. Its sign follows the adopted equilibrium convention. R is an equation residual, rather than a measured displacement difference or the unknown error w̃ − </a:t>
            </a:r>
            <a:r>
              <a:rPr lang="en-GB" b="0" i="0" dirty="0" err="1"/>
              <a:t>w_exact</a:t>
            </a:r>
            <a:r>
              <a:rPr lang="en-GB" b="0" i="0" dirty="0"/>
              <a:t>. We can calculate R without knowing the exact buckled shape.</a:t>
            </a:r>
          </a:p>
          <a:p>
            <a:endParaRPr lang="en-GB" b="0" i="0" dirty="0"/>
          </a:p>
          <a:p>
            <a:r>
              <a:rPr lang="en-GB" b="1" i="1" dirty="0"/>
              <a:t>4. Step 3: use phi to test the residual</a:t>
            </a:r>
          </a:p>
          <a:p>
            <a:r>
              <a:rPr lang="en-GB" b="0" i="0" dirty="0"/>
              <a:t>Choose one retained mode φₘₙ and require ∫₀ᵇ∫₀ᵃ R(</a:t>
            </a:r>
            <a:r>
              <a:rPr lang="en-GB" b="0" i="0" dirty="0" err="1"/>
              <a:t>x,y</a:t>
            </a:r>
            <a:r>
              <a:rPr lang="en-GB" b="0" i="0" dirty="0"/>
              <a:t>)φₘₙ(</a:t>
            </a:r>
            <a:r>
              <a:rPr lang="en-GB" b="0" i="0" dirty="0" err="1"/>
              <a:t>x,y</a:t>
            </a:r>
            <a:r>
              <a:rPr lang="en-GB" b="0" i="0" dirty="0"/>
              <a:t>) dx </a:t>
            </a:r>
            <a:r>
              <a:rPr lang="en-GB" b="0" i="0" dirty="0" err="1"/>
              <a:t>dy</a:t>
            </a:r>
            <a:r>
              <a:rPr lang="en-GB" b="0" i="0" dirty="0"/>
              <a:t> = 0. Multiply first, then integrate over the whole plate. The inner integral covers x from 0 to a, and the outer integral covers y from 0 to b. The product dx </a:t>
            </a:r>
            <a:r>
              <a:rPr lang="en-GB" b="0" i="0" dirty="0" err="1"/>
              <a:t>dy</a:t>
            </a:r>
            <a:r>
              <a:rPr lang="en-GB" b="0" i="0" dirty="0"/>
              <a:t> is a small area element.</a:t>
            </a:r>
          </a:p>
          <a:p>
            <a:r>
              <a:rPr lang="en-GB" b="1" i="1"/>
              <a:t>What is φₖ, and how do we choose it?</a:t>
            </a:r>
          </a:p>
          <a:p>
            <a:r>
              <a:rPr lang="en-GB" b="0" i="0"/>
              <a:t>φₖ is one known shape function used to test the residual. The subscript k simply numbers functions in our retained list. For a plate, each list entry corresponds to a pair (m,n). Thus k is a convenient single index, not a new coordinate, material property or unknown amplitude.</a:t>
            </a:r>
          </a:p>
          <a:p>
            <a:r>
              <a:rPr lang="en-GB" b="0" i="0"/>
              <a:t>First choose a family of sufficiently smooth, linearly independent functions that fits the essential support conditions. Here we choose φₘₙ(x,y) = sin(mπx/a)sin(nπy/b). Each function is zero at x = 0,a and y = 0,b. The integers m and n count half-waves along the two directions. For the specially orthotropic plate in this example, these functions also satisfy the relevant normal-moment conditions.</a:t>
            </a:r>
          </a:p>
          <a:p>
            <a:r>
              <a:rPr lang="en-GB" b="0" i="0"/>
              <a:t>Next choose a finite set of mode pairs from that family. This selects the approximation space, rather than predicting the final shape in advance. For pure shear, the set must include suitable interacting patterns. The pair (1,1) and (2,2) is a useful illustrative choice, but two terms alone do not establish convergence. Enlarge the retained set and check how the critical load changes.</a:t>
            </a:r>
          </a:p>
          <a:p>
            <a:r>
              <a:rPr lang="en-GB" b="0" i="0"/>
              <a:t>In Galerkin’s method, use those same retained functions as the test functions. We do not invent a different φₖ after calculating R. We take each known function in turn and impose ∬Rφₖ dx dy = 0. Every test supplies one algebraic equation, so r retained shape functions give r equations for r amplitudes at a candidate load.</a:t>
            </a:r>
          </a:p>
          <a:p>
            <a:r>
              <a:rPr lang="en-GB" b="1" i="1"/>
              <a:t>Two-function example with an explicit k-to-mode mapping</a:t>
            </a:r>
          </a:p>
          <a:p>
            <a:r>
              <a:rPr lang="en-GB" b="0" i="0"/>
              <a:t>For this illustrative list, k = 1 labels the pair (1,1), so φ₁ = φ₁₁ = sin(πx/a)sin(πy/b). The next list entry, k = 2, labels the pair (2,2), so φ₂ = φ₂₂ = sin(2πx/a)sin(2πy/b). This is a chosen ordering of the retained modes. The index k = 2 does not universally mean the mode pair (2,2).</a:t>
            </a:r>
          </a:p>
          <a:p>
            <a:r>
              <a:rPr lang="en-GB" b="0" i="0"/>
              <a:t>The assumed deflection is w̃ = A₁φ₁ + A₂φ₂. Here A₁ and A₂ are the modal amplitudes associated with the two entries in this list, equivalent to A₁₁ and A₂₂ in pair-index notation. The functions φ₁ and φ₂ are already known. Only their amplitudes and the buckling load remain to be solved.</a:t>
            </a:r>
          </a:p>
          <a:p>
            <a:r>
              <a:rPr lang="en-GB" b="0" i="0"/>
              <a:t>After substituting w̃ into the governing equation to form R, perform the first test, ∫₀ᵇ∫₀ᵃ Rφ₁ dx dy = 0, and then the second test, ∫₀ᵇ∫₀ᵃ Rφ₂ dx dy = 0. These give the two rows of the two-mode matrix equation. The singularity condition gives a candidate load, and its null vector gives the relative amplitudes.</a:t>
            </a:r>
          </a:p>
          <a:p>
            <a:r>
              <a:rPr lang="en-GB" b="0" i="0"/>
              <a:t>In plain language, φₖ is a chosen wave-shaped probe: it asks whether the residual has a component matching that particular pattern. It carries no unknown amplitude when it acts as a test function. The complete deflection remains the unknown combination of all retained shapes.</a:t>
            </a:r>
          </a:p>
          <a:p>
            <a:r>
              <a:rPr lang="en-GB" b="0" i="0" dirty="0"/>
              <a:t>The test function asks: how much of the residual has this particular spatial pattern? The integral is an inner product, which measures the residual’s component along that pattern. Setting it to zero makes the residual orthogonal to that test function. It does not make R zero everywhere, and it does not minimise the square of R. Positive and negative contributions can cancel after weighting.</a:t>
            </a:r>
          </a:p>
          <a:p>
            <a:r>
              <a:rPr lang="en-GB" b="1" i="1" dirty="0"/>
              <a:t>Is this the same as mean-square fitting?</a:t>
            </a:r>
          </a:p>
          <a:p>
            <a:r>
              <a:rPr lang="en-GB" b="0" i="0" dirty="0"/>
              <a:t>There is a broad similarity: both methods choose coefficients for an approximate representation. Their equations impose different conditions. In ordinary data fitting, a residual is often prediction minus observation, and least squares minimises the sum of squared residuals. Here R comes from the governing differential equation, and </a:t>
            </a:r>
            <a:r>
              <a:rPr lang="en-GB" b="0" i="0" dirty="0" err="1"/>
              <a:t>Galerkin</a:t>
            </a:r>
            <a:r>
              <a:rPr lang="en-GB" b="0" i="0" dirty="0"/>
              <a:t> imposes ∬</a:t>
            </a:r>
            <a:r>
              <a:rPr lang="en-GB" b="0" i="0" dirty="0" err="1"/>
              <a:t>Rφ</a:t>
            </a:r>
            <a:r>
              <a:rPr lang="en-GB" b="0" i="0" dirty="0"/>
              <a:t>ₖ dx </a:t>
            </a:r>
            <a:r>
              <a:rPr lang="en-GB" b="0" i="0" dirty="0" err="1"/>
              <a:t>dy</a:t>
            </a:r>
            <a:r>
              <a:rPr lang="en-GB" b="0" i="0" dirty="0"/>
              <a:t> = 0 separately for every retained test function φₖ. The index k is a single label for a retained pair (</a:t>
            </a:r>
            <a:r>
              <a:rPr lang="en-GB" b="0" i="0" dirty="0" err="1"/>
              <a:t>m,n</a:t>
            </a:r>
            <a:r>
              <a:rPr lang="en-GB" b="0" i="0" dirty="0"/>
              <a:t>).</a:t>
            </a:r>
          </a:p>
          <a:p>
            <a:r>
              <a:rPr lang="en-GB" b="0" i="0" dirty="0"/>
              <a:t>A least-squares residual method would instead minimise J = ½∬R² dx dy. Dividing by the plate area ab gives a mean-square measure and does not change the minimiser. At a fixed trial load, write the governing operator as L_N so that R = L_N[w̃]. Differentiation with respect to amplitude Aₖ gives ∂J/∂Aₖ = ∬R(∂R/∂Aₖ) dx </a:t>
            </a:r>
            <a:r>
              <a:rPr lang="en-GB" b="0" i="0" dirty="0" err="1"/>
              <a:t>dy</a:t>
            </a:r>
            <a:r>
              <a:rPr lang="en-GB" b="0" i="0" dirty="0"/>
              <a:t> = ∬R L_N[φₖ] dx </a:t>
            </a:r>
            <a:r>
              <a:rPr lang="en-GB" b="0" i="0" dirty="0" err="1"/>
              <a:t>dy</a:t>
            </a:r>
            <a:r>
              <a:rPr lang="en-GB" b="0" i="0" dirty="0"/>
              <a:t> = 0. Least squares therefore uses L_N[φₖ] as the weight, while this </a:t>
            </a:r>
            <a:r>
              <a:rPr lang="en-GB" b="0" i="0" dirty="0" err="1"/>
              <a:t>Galerkin</a:t>
            </a:r>
            <a:r>
              <a:rPr lang="en-GB" b="0" i="0" dirty="0"/>
              <a:t> formulation uses φₖ. Those weights generally differ, so the two methods generally produce different discrete equations.</a:t>
            </a:r>
          </a:p>
          <a:p>
            <a:r>
              <a:rPr lang="en-GB" b="0" i="0" dirty="0"/>
              <a:t>In the </a:t>
            </a:r>
            <a:r>
              <a:rPr lang="en-GB" b="0" i="0" dirty="0" err="1"/>
              <a:t>Galerkin</a:t>
            </a:r>
            <a:r>
              <a:rPr lang="en-GB" b="0" i="0" dirty="0"/>
              <a:t> integral, positive and negative weighted contributions can cancel. In J, squaring prevents positive and negative residual values from cancelling in the objective. A </a:t>
            </a:r>
            <a:r>
              <a:rPr lang="en-GB" b="0" i="0" dirty="0" err="1"/>
              <a:t>Galerkin</a:t>
            </a:r>
            <a:r>
              <a:rPr lang="en-GB" b="0" i="0" dirty="0"/>
              <a:t> residual may remain nonzero outside the retained test space even when every weighted integral is zero. Thus, the condition is orthogonality to the chosen test functions, not a claim that the mean-square residual is smallest.</a:t>
            </a:r>
          </a:p>
          <a:p>
            <a:r>
              <a:rPr lang="en-GB" b="0" i="0" dirty="0"/>
              <a:t>There is an extra issue for buckling: this is a homogeneous problem. Setting every amplitude to zero gives R = 0 for every load. Simply minimising J without a nonzero-shape constraint would therefore return the flat solution and would not identify buckling. A least-squares eigenvalue approach would need an additional normalisation or equivalent constraint. For this conservative plate, </a:t>
            </a:r>
            <a:r>
              <a:rPr lang="en-GB" b="0" i="0" dirty="0" err="1"/>
              <a:t>Galerkin</a:t>
            </a:r>
            <a:r>
              <a:rPr lang="en-GB" b="0" i="0" dirty="0"/>
              <a:t> can also connect to stationarity of the potential energy, but potential-energy stationarity differs from minimising ∬R² dx dy.</a:t>
            </a:r>
          </a:p>
          <a:p>
            <a:r>
              <a:rPr lang="en-GB" b="0" i="0" dirty="0"/>
              <a:t>Why multiply by φ rather than simply integrate R? An unweighted integral would give only one global condition and could miss imbalances with different spatial patterns. A separate test for each retained basis function supplies the independent conditions needed to determine the modal amplitudes.</a:t>
            </a:r>
          </a:p>
          <a:p>
            <a:r>
              <a:rPr lang="en-GB" b="0" i="0" dirty="0"/>
              <a:t>For the two-term example, perform two tests: ∬φ₁₁R dx </a:t>
            </a:r>
            <a:r>
              <a:rPr lang="en-GB" b="0" i="0" dirty="0" err="1"/>
              <a:t>dy</a:t>
            </a:r>
            <a:r>
              <a:rPr lang="en-GB" b="0" i="0" dirty="0"/>
              <a:t> = 0 and ∬φ₂₂R dx </a:t>
            </a:r>
            <a:r>
              <a:rPr lang="en-GB" b="0" i="0" dirty="0" err="1"/>
              <a:t>dy</a:t>
            </a:r>
            <a:r>
              <a:rPr lang="en-GB" b="0" i="0" dirty="0"/>
              <a:t> = 0. The test functions themselves are known and have no unknown amplitude attached. Choosing test functions from the same family as the trial functions is the </a:t>
            </a:r>
            <a:r>
              <a:rPr lang="en-GB" b="0" i="0" dirty="0" err="1"/>
              <a:t>Galerkin</a:t>
            </a:r>
            <a:r>
              <a:rPr lang="en-GB" b="0" i="0" dirty="0"/>
              <a:t> choice.</a:t>
            </a:r>
          </a:p>
          <a:p>
            <a:endParaRPr lang="en-GB" b="0" i="0" dirty="0"/>
          </a:p>
          <a:p>
            <a:r>
              <a:rPr lang="en-GB" b="1" i="1" dirty="0"/>
              <a:t>5. Step 4: see exactly where E comes from</a:t>
            </a:r>
          </a:p>
          <a:p>
            <a:r>
              <a:rPr lang="en-GB" b="0" i="0" dirty="0"/>
              <a:t>Insert the expanded R into the weighted integral. Move the finite sum and the constant amplitudes outside the integrals. For the test pair (</a:t>
            </a:r>
            <a:r>
              <a:rPr lang="en-GB" b="0" i="0" dirty="0" err="1"/>
              <a:t>m,n</a:t>
            </a:r>
            <a:r>
              <a:rPr lang="en-GB" b="0" i="0" dirty="0"/>
              <a:t>), the result is Σᵢ,ⱼ Eₘₙ,ᵢⱼ(Nₓᵧ)Aᵢⱼ = 0, where:</a:t>
            </a:r>
          </a:p>
          <a:p>
            <a:r>
              <a:rPr lang="en-GB" b="0" i="0" dirty="0"/>
              <a:t>Eₘₙ,ᵢⱼ(Nₓᵧ) = ∬φₘₙ </a:t>
            </a:r>
            <a:r>
              <a:rPr lang="en-GB" b="0" i="0" dirty="0" err="1"/>
              <a:t>L_b</a:t>
            </a:r>
            <a:r>
              <a:rPr lang="en-GB" b="0" i="0" dirty="0"/>
              <a:t>[φᵢⱼ] dx </a:t>
            </a:r>
            <a:r>
              <a:rPr lang="en-GB" b="0" i="0" dirty="0" err="1"/>
              <a:t>dy</a:t>
            </a:r>
            <a:r>
              <a:rPr lang="en-GB" b="0" i="0" dirty="0"/>
              <a:t> − 2Nₓᵧ ∬φₘₙ(∂²φᵢⱼ/∂</a:t>
            </a:r>
            <a:r>
              <a:rPr lang="en-GB" b="0" i="0" dirty="0" err="1"/>
              <a:t>x∂y</a:t>
            </a:r>
            <a:r>
              <a:rPr lang="en-GB" b="0" i="0" dirty="0"/>
              <a:t>) dx dy.</a:t>
            </a:r>
          </a:p>
          <a:p>
            <a:r>
              <a:rPr lang="en-GB" b="0" i="0" dirty="0"/>
              <a:t>Each integral becomes a number once the dimensions, stiffnesses and mode indices are known. One test mode gives one row of E. One trial amplitude gives one column. With r retained modes, E is an r × r matrix and {A} contains r amplitudes. There is no new physical law in E. It is a compact way to collect the coefficients produced by the integrations.</a:t>
            </a:r>
          </a:p>
          <a:p>
            <a:r>
              <a:rPr lang="en-GB" b="0" i="0" dirty="0"/>
              <a:t>For the two-mode example, the equations are E₁₁A₁₁ + E₁₂A₂₂ = 0 and E₂₁A₁₁ + E₂₂A₂₂ = 0. In these two equations, the subscripts on E label matrix rows and columns in the ordered basis {φ₁₁, φ₂₂}. Off-diagonal entries describe how one trial pattern contributes to the equation obtained by testing another pattern.</a:t>
            </a:r>
          </a:p>
          <a:p>
            <a:r>
              <a:rPr lang="en-GB" b="0" i="0" dirty="0"/>
              <a:t>For this uniform, especially orthotropic plate, the bending part is diagonal in the double-sine basis. A single sine mode has zero shear self-projection, but suitable different modes have nonzero cross-projections. The pair (1,1) and (2,2) provides such a coupling. This is why retaining more than one suitable pattern matters for pure shear.</a:t>
            </a:r>
          </a:p>
          <a:p>
            <a:endParaRPr lang="en-GB" b="0" i="0" dirty="0"/>
          </a:p>
          <a:p>
            <a:r>
              <a:rPr lang="en-GB" b="1" i="1" dirty="0"/>
              <a:t>6. How the matrix gives the load and the shape</a:t>
            </a:r>
          </a:p>
          <a:p>
            <a:r>
              <a:rPr lang="en-GB" b="0" i="0" dirty="0"/>
              <a:t>The system E(Nₓᵧ){A} = 0 always permits {A} = 0, representing the flat plate. Buckling requires a nonzero vector. A square matrix admits such a solution only when it is singular, so det E(Nₓᵧ) = 0 gives candidate critical loads. In practice this is normally solved as a generalized eigenvalue problem rather than by expanding a large determinant.</a:t>
            </a:r>
          </a:p>
          <a:p>
            <a:r>
              <a:rPr lang="en-GB" b="1" i="1" dirty="0"/>
              <a:t>Why singularity signals the onset of buckling</a:t>
            </a:r>
          </a:p>
          <a:p>
            <a:r>
              <a:rPr lang="en-GB" b="0" i="0" dirty="0"/>
              <a:t>If E is invertible, multiplying E{A} = 0 by E⁻¹ gives {A} = 0. Thus, the linearised equilibrium equations permit only the flat perturbation. At a candidate buckling load, E loses invertibility and acquires a nonzero null vector {A}*: E{A}* = 0. A null vector is a nonzero combination of amplitudes that the matrix maps to zero. Since the retained basis functions are linearly independent, that vector represents a genuinely nonzero deflection pattern.</a:t>
            </a:r>
          </a:p>
          <a:p>
            <a:r>
              <a:rPr lang="en-GB" b="0" i="0" dirty="0"/>
              <a:t>Physically, E acts as the load-dependent tangent stiffness in the retained approximation space. At criticality, the bending resistance and the destabilising geometric contribution balance for one pattern. That pattern has zero incremental restoring stiffness, so an infinitesimal deflection in it satisfies linearised equilibrium without an additional transverse forcing term. The flat state still solves the equations at the critical load, but the linearised solution is no longer unique.</a:t>
            </a:r>
          </a:p>
          <a:p>
            <a:r>
              <a:rPr lang="en-GB" b="0" i="0" dirty="0"/>
              <a:t>A one-coordinate analogy makes the algebra transparent: (k − N g)A = 0, with k &gt; 0 and g &gt; 0. If N differs from k/g, the coefficient is nonzero and A must be zero. At N = k/g, the coefficient vanishes, so nonzero A is possible. The matrix condition det E = 0 expresses the same idea for several interacting amplitudes. This analogy illustrates the algebra, not a valid one-sine approximation for pure shear, whose shear self-projection vanishes.</a:t>
            </a:r>
          </a:p>
          <a:p>
            <a:r>
              <a:rPr lang="en-GB" b="0" i="0" dirty="0"/>
              <a:t>For a properly constrained conservative model that starts from a stable state, the first relevant load-induced loss of positive stiffness marks linear buckling. A singular matrix caused by a rigid-body motion, duplicated basis functions or an assembly error would not establish physical buckling. Higher singular loads correspond to other candidate eigenmodes. We select the lowest relevant load for the specified loading direction and check convergence. The linear eigenproblem gives the relative shape amplitudes, while imperfections and nonlinear analysis govern finite deflections and post-buckling behaviour.</a:t>
            </a:r>
          </a:p>
          <a:p>
            <a:r>
              <a:rPr lang="en-GB" b="0" i="0" dirty="0"/>
              <a:t>For two modes, the condition is E₁₁E₂₂ − E₁₂E₂₁ = 0. After finding a candidate load, substitute it back to obtain the relative amplitudes, such as A₂₂/A₁₁. Their overall scale remains arbitrary in linear buckling. Multiplying every amplitude by the same constant gives the same eigenmode. Linear buckling predicts the onset and shape, not the post-buckling deflection magnitude.</a:t>
            </a:r>
          </a:p>
          <a:p>
            <a:r>
              <a:rPr lang="en-GB" b="0" i="0" dirty="0"/>
              <a:t>Select the lowest relevant critical load for the chosen loading direction and repeat with a richer mode set to check convergence. More retained modes provide a larger approximation space, but numerical convergence must be checked rather than assumed from the mode count alone.</a:t>
            </a:r>
          </a:p>
          <a:p>
            <a:endParaRPr lang="en-GB" b="0" i="0" dirty="0"/>
          </a:p>
          <a:p>
            <a:r>
              <a:rPr lang="en-GB" b="1" i="1" dirty="0"/>
              <a:t>7. Sign convention and the later K and T notation</a:t>
            </a:r>
          </a:p>
          <a:p>
            <a:r>
              <a:rPr lang="en-GB" b="0" i="0" dirty="0"/>
              <a:t>The derivation above follows the preceding slide: </a:t>
            </a:r>
            <a:r>
              <a:rPr lang="en-GB" b="0" i="0" dirty="0" err="1"/>
              <a:t>L_b</a:t>
            </a:r>
            <a:r>
              <a:rPr lang="en-GB" b="0" i="0" dirty="0"/>
              <a:t>[w] − 2Nₓᵧ(∂²w/∂</a:t>
            </a:r>
            <a:r>
              <a:rPr lang="en-GB" b="0" i="0" dirty="0" err="1"/>
              <a:t>x∂y</a:t>
            </a:r>
            <a:r>
              <a:rPr lang="en-GB" b="0" i="0" dirty="0"/>
              <a:t>) = 0. Thus E = K − NₓᵧH if Kₘₙ,ᵢⱼ = ∬φₘₙ</a:t>
            </a:r>
            <a:r>
              <a:rPr lang="en-GB" b="0" i="0" dirty="0" err="1"/>
              <a:t>L_b</a:t>
            </a:r>
            <a:r>
              <a:rPr lang="en-GB" b="0" i="0" dirty="0"/>
              <a:t>[φᵢⱼ] dx </a:t>
            </a:r>
            <a:r>
              <a:rPr lang="en-GB" b="0" i="0" dirty="0" err="1"/>
              <a:t>dy</a:t>
            </a:r>
            <a:r>
              <a:rPr lang="en-GB" b="0" i="0" dirty="0"/>
              <a:t> and Hₘₙ,ᵢⱼ = 2∬φₘₙ(∂²φᵢⱼ/∂</a:t>
            </a:r>
            <a:r>
              <a:rPr lang="en-GB" b="0" i="0" dirty="0" err="1"/>
              <a:t>x∂y</a:t>
            </a:r>
            <a:r>
              <a:rPr lang="en-GB" b="0" i="0" dirty="0"/>
              <a:t>) dx dy.</a:t>
            </a:r>
          </a:p>
          <a:p>
            <a:r>
              <a:rPr lang="en-GB" b="0" i="0" dirty="0"/>
              <a:t>Later slides use </a:t>
            </a:r>
            <a:r>
              <a:rPr lang="en-GB" b="0" i="0" dirty="0" err="1"/>
              <a:t>L_b</a:t>
            </a:r>
            <a:r>
              <a:rPr lang="en-GB" b="0" i="0" dirty="0"/>
              <a:t>[w] + 2Nₓᵧ(later)(∂²w/∂</a:t>
            </a:r>
            <a:r>
              <a:rPr lang="en-GB" b="0" i="0" dirty="0" err="1"/>
              <a:t>x∂y</a:t>
            </a:r>
            <a:r>
              <a:rPr lang="en-GB" b="0" i="0" dirty="0"/>
              <a:t>) = 0 and define T = −H, giving E = K − Nₓᵧ(later)T. To represent the same physical load, Nₓᵧ(later) = −Nₓᵧ(here). Keep that sign change explicit. Do not combine the residual from one convention with the coupling-matrix definition from the other without changing the signed load.</a:t>
            </a:r>
          </a:p>
          <a:p>
            <a:endParaRPr lang="en-GB" b="0" i="0" dirty="0"/>
          </a:p>
          <a:p>
            <a:r>
              <a:rPr lang="en-GB" b="1" i="0" dirty="0"/>
              <a:t>Key Takeaway</a:t>
            </a:r>
          </a:p>
          <a:p>
            <a:r>
              <a:rPr lang="en-GB" b="0" i="0" dirty="0"/>
              <a:t>The chain is: choose known shapes with unknown amplitudes, calculate the residual, test it against each shape, and collect the resulting coefficients into E. R is the equation imbalance, φ is a known testing pattern, and E is the load-dependent matrix. A singular E allows nonzero modal amplitudes and identifies a candidate buckling load.</a:t>
            </a:r>
          </a:p>
        </p:txBody>
      </p:sp>
      <p:sp>
        <p:nvSpPr>
          <p:cNvPr id="4" name="Slide Number Placeholder 3"/>
          <p:cNvSpPr>
            <a:spLocks noGrp="1"/>
          </p:cNvSpPr>
          <p:nvPr>
            <p:ph type="sldNum" sz="quarter" idx="5"/>
          </p:nvPr>
        </p:nvSpPr>
        <p:spPr/>
        <p:txBody>
          <a:bodyPr/>
          <a:lstStyle/>
          <a:p>
            <a:fld id="{06EC7BFA-5A14-4681-B8A8-B3F0F046586E}" type="slidenum">
              <a:rPr lang="en-GB" smtClean="0"/>
              <a:t>53</a:t>
            </a:fld>
            <a:endParaRPr lang="en-GB"/>
          </a:p>
        </p:txBody>
      </p:sp>
    </p:spTree>
    <p:extLst>
      <p:ext uri="{BB962C8B-B14F-4D97-AF65-F5344CB8AC3E}">
        <p14:creationId xmlns:p14="http://schemas.microsoft.com/office/powerpoint/2010/main" val="22219628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first Galerkin step selects a double-sine basis that satisfies the supported-edge displacement conditions before solving for any amplitudes.</a:t>
            </a:r>
          </a:p>
          <a:p>
            <a:endParaRPr lang="en-GB" b="0"/>
          </a:p>
          <a:p>
            <a:pPr>
              <a:defRPr b="1"/>
            </a:pPr>
            <a:r>
              <a:rPr lang="en-GB" b="1"/>
              <a:t>Concept</a:t>
            </a:r>
          </a:p>
          <a:p>
            <a:r>
              <a:rPr lang="en-GB" b="0"/>
              <a:t>Write w0(x,y) = ΣAij sin(iπx/a)sin(jπy/b). The functions are known, while the coefficients Aij determine their contribution to the buckled shape.</a:t>
            </a:r>
          </a:p>
          <a:p>
            <a:endParaRPr lang="en-GB" b="0"/>
          </a:p>
          <a:p>
            <a:pPr>
              <a:defRPr b="1"/>
            </a:pPr>
            <a:r>
              <a:rPr lang="en-GB" b="1"/>
              <a:t>Details</a:t>
            </a:r>
          </a:p>
          <a:p>
            <a:r>
              <a:rPr lang="en-GB" b="0"/>
              <a:t>At x = 0 or a, the x sine is zero. At y = 0 or b, the y sine is zero. Every term therefore satisfies w = 0 on every edge. For the stated specially orthotropic plate, the corresponding normal-moment conditions also follow because the relevant second derivatives retain the sine factors. The pair (1,1) has one half-wave in each direction, (2,1) has two longitudinal half-waves, and (1,2) has two transverse half-waves. Interpret the slide’s short labels as half-wave counts. A sum of these patterns can represent the skewed shape created by shear.</a:t>
            </a:r>
          </a:p>
          <a:p>
            <a:endParaRPr lang="en-GB" b="0"/>
          </a:p>
          <a:p>
            <a:pPr>
              <a:defRPr b="1"/>
            </a:pPr>
            <a:r>
              <a:rPr lang="en-GB" b="1"/>
              <a:t>Key Takeaway</a:t>
            </a:r>
          </a:p>
          <a:p>
            <a:r>
              <a:rPr lang="en-GB" b="0"/>
              <a:t>The basis enforces the simple supports in advance. The eigenproblem then determines the relative amplitudes of the retained admissible patterns.</a:t>
            </a:r>
          </a:p>
        </p:txBody>
      </p:sp>
      <p:sp>
        <p:nvSpPr>
          <p:cNvPr id="4" name="Slide Number Placeholder 3"/>
          <p:cNvSpPr>
            <a:spLocks noGrp="1"/>
          </p:cNvSpPr>
          <p:nvPr>
            <p:ph type="sldNum" sz="quarter" idx="5"/>
          </p:nvPr>
        </p:nvSpPr>
        <p:spPr/>
        <p:txBody>
          <a:bodyPr/>
          <a:lstStyle/>
          <a:p>
            <a:fld id="{06EC7BFA-5A14-4681-B8A8-B3F0F046586E}" type="slidenum">
              <a:rPr lang="en-GB" smtClean="0"/>
              <a:t>54</a:t>
            </a:fld>
            <a:endParaRPr lang="en-GB"/>
          </a:p>
        </p:txBody>
      </p:sp>
    </p:spTree>
    <p:extLst>
      <p:ext uri="{BB962C8B-B14F-4D97-AF65-F5344CB8AC3E}">
        <p14:creationId xmlns:p14="http://schemas.microsoft.com/office/powerpoint/2010/main" val="22219628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dirty="0"/>
              <a:t>Intro</a:t>
            </a:r>
          </a:p>
          <a:p>
            <a:r>
              <a:rPr lang="en-GB" b="0" dirty="0"/>
              <a:t>The illustrative (1,2) mode shows explicitly what the shear-load term does to the assumed displacement.</a:t>
            </a:r>
          </a:p>
          <a:p>
            <a:endParaRPr lang="en-GB" b="0" dirty="0"/>
          </a:p>
          <a:p>
            <a:pPr>
              <a:defRPr b="1"/>
            </a:pPr>
            <a:r>
              <a:rPr lang="en-GB" b="1" dirty="0"/>
              <a:t>Concept</a:t>
            </a:r>
          </a:p>
          <a:p>
            <a:r>
              <a:rPr lang="en-GB" b="0" dirty="0"/>
              <a:t>The shear term is the applied membrane load multiplied by a mixed derivative of deflection. It contributes geometric loading rather than an additional material stiffness.</a:t>
            </a:r>
          </a:p>
          <a:p>
            <a:endParaRPr lang="en-GB" b="0" dirty="0"/>
          </a:p>
          <a:p>
            <a:pPr>
              <a:defRPr b="1"/>
            </a:pPr>
            <a:r>
              <a:rPr lang="en-GB" b="1" dirty="0"/>
              <a:t>Details</a:t>
            </a:r>
          </a:p>
          <a:p>
            <a:r>
              <a:rPr lang="en-GB" b="0" dirty="0"/>
              <a:t>Start with w0 = A sin(πx/a)sin(2πy/b). Differentiating once in each direction gives (∂²w0/∂</a:t>
            </a:r>
            <a:r>
              <a:rPr lang="en-GB" b="0" dirty="0" err="1"/>
              <a:t>x∂y</a:t>
            </a:r>
            <a:r>
              <a:rPr lang="en-GB" b="0" dirty="0"/>
              <a:t>) = (2π²A/ab)cos(πx/a)cos(2πy/b). Multiplying by 2Nxy gives (4π²NxyA/ab)cos(πx/a)cos(2πy/b). This cosine product differs from the original sine product. Projection onto the basis therefore creates coupling between suitable different modes. The bending D coefficients resist curvature, while the signed shear load determines which coupled pattern can become unstable.</a:t>
            </a:r>
          </a:p>
          <a:p>
            <a:endParaRPr lang="en-GB" b="0" dirty="0"/>
          </a:p>
          <a:p>
            <a:r>
              <a:rPr lang="en-GB" b="1" i="1" dirty="0"/>
              <a:t>Differentiation and interpretation</a:t>
            </a:r>
          </a:p>
          <a:p>
            <a:r>
              <a:rPr lang="en-GB" b="0" i="0" dirty="0"/>
              <a:t>Treat A, a and b as constants. Differentiating sin(πx/a) with respect to x produces (π/a)cos(πx/a), while the y factor stays unchanged. Therefore ∂w₀/∂x = (πA/a)cos(πx/a)sin(2πy/b). Differentiating next with respect to y supplies a further factor 2π/b, giving ∂²w₀/∂</a:t>
            </a:r>
            <a:r>
              <a:rPr lang="en-GB" b="0" i="0" dirty="0" err="1"/>
              <a:t>x∂y</a:t>
            </a:r>
            <a:r>
              <a:rPr lang="en-GB" b="0" i="0" dirty="0"/>
              <a:t> = (2π²A/ab)cos(πx/a)cos(2πy/b). Multiplication by 2Nₓᵧ then gives the coefficient 4π²NₓᵧA/ab.</a:t>
            </a:r>
          </a:p>
          <a:p>
            <a:r>
              <a:rPr lang="en-GB" b="0" i="0" dirty="0"/>
              <a:t>The index pair (1,2) means one half-wave along x and two along y. This single term illustrates differentiation only. Under the stated constant-stiffness, specially orthotropic assumptions, the bending operator preserves its sine–sine pattern, while the shear term creates cosine–cosine. </a:t>
            </a:r>
            <a:r>
              <a:rPr lang="en-GB" b="0" i="0" dirty="0" err="1"/>
              <a:t>Galerkin</a:t>
            </a:r>
            <a:r>
              <a:rPr lang="en-GB" b="0" i="0" dirty="0"/>
              <a:t> tests the resulting residual against the retained sine basis and links suitable pairs. Adding an arbitrary second mode does not guarantee nonzero coupling.</a:t>
            </a:r>
          </a:p>
          <a:p>
            <a:r>
              <a:rPr lang="en-GB" b="0" i="0" dirty="0"/>
              <a:t>The mixed derivative measures change in slope across the other coordinate. Classical plate theory commonly defines the engineering twisting curvature as κₓᵧ = −2∂²w₀/∂</a:t>
            </a:r>
            <a:r>
              <a:rPr lang="en-GB" b="0" i="0" dirty="0" err="1"/>
              <a:t>x∂y</a:t>
            </a:r>
            <a:r>
              <a:rPr lang="en-GB" b="0" i="0" dirty="0"/>
              <a:t>. The factor 2 in the shear-load contribution comes from the two symmetric in-plane shear contributions to transverse equilibrium. Nₓᵧ contributes load-dependent geometric stiffness, rather than a material coefficient in D. Its sign selects the coupled pattern and must follow the governing-equation convention.</a:t>
            </a:r>
          </a:p>
          <a:p>
            <a:endParaRPr lang="en-GB" b="0" i="0" dirty="0"/>
          </a:p>
          <a:p>
            <a:pPr>
              <a:defRPr b="1"/>
            </a:pPr>
            <a:r>
              <a:rPr lang="en-GB" b="1" dirty="0"/>
              <a:t>Key Takeaway</a:t>
            </a:r>
          </a:p>
          <a:p>
            <a:r>
              <a:rPr lang="en-GB" b="0" dirty="0"/>
              <a:t>The mixed derivative changes the spatial pattern of a trial mode. This explains why shear couples modes and why a single uncoupled sine amplitude is inadequate.</a:t>
            </a:r>
          </a:p>
        </p:txBody>
      </p:sp>
      <p:sp>
        <p:nvSpPr>
          <p:cNvPr id="4" name="Slide Number Placeholder 3"/>
          <p:cNvSpPr>
            <a:spLocks noGrp="1"/>
          </p:cNvSpPr>
          <p:nvPr>
            <p:ph type="sldNum" sz="quarter" idx="5"/>
          </p:nvPr>
        </p:nvSpPr>
        <p:spPr/>
        <p:txBody>
          <a:bodyPr/>
          <a:lstStyle/>
          <a:p>
            <a:fld id="{06EC7BFA-5A14-4681-B8A8-B3F0F046586E}" type="slidenum">
              <a:rPr lang="en-GB" smtClean="0"/>
              <a:t>55</a:t>
            </a:fld>
            <a:endParaRPr lang="en-GB"/>
          </a:p>
        </p:txBody>
      </p:sp>
    </p:spTree>
    <p:extLst>
      <p:ext uri="{BB962C8B-B14F-4D97-AF65-F5344CB8AC3E}">
        <p14:creationId xmlns:p14="http://schemas.microsoft.com/office/powerpoint/2010/main" val="222196286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slide distinguishes the unknown trial displacement from the known test function used in each Galerkin equation.</a:t>
            </a:r>
          </a:p>
          <a:p>
            <a:endParaRPr lang="en-GB" b="0"/>
          </a:p>
          <a:p>
            <a:pPr>
              <a:defRPr b="1"/>
            </a:pPr>
            <a:r>
              <a:rPr lang="en-GB" b="1"/>
              <a:t>Concept</a:t>
            </a:r>
          </a:p>
          <a:p>
            <a:r>
              <a:rPr lang="en-GB" b="0"/>
              <a:t>The trial displacement is a sum of basis functions with unknown coefficients. A test function is one specified member of the same basis family, with no unknown amplitude attached.</a:t>
            </a:r>
          </a:p>
          <a:p>
            <a:endParaRPr lang="en-GB" b="0"/>
          </a:p>
          <a:p>
            <a:pPr>
              <a:defRPr b="1"/>
            </a:pPr>
            <a:r>
              <a:rPr lang="en-GB" b="1"/>
              <a:t>Details</a:t>
            </a:r>
          </a:p>
          <a:p>
            <a:r>
              <a:rPr lang="en-GB" b="0"/>
              <a:t>Let φij = sin(iπx/a)sin(jπy/b) and w̃ = ΣAijφij. For row (m,n), choose φmn and impose ∬φmnR dA = 0 over 0 ≤ x ≤ a and 0 ≤ y ≤ b. This removes the residual component aligned with that test pattern within the retained approximation space. It does not require R to vanish at every individual point. The basis must satisfy the essential boundary conditions and be linearly independent. Using the same function family for trial and test functions is the defining Galerkin choice in this derivation.</a:t>
            </a:r>
          </a:p>
          <a:p>
            <a:endParaRPr lang="en-GB" b="0"/>
          </a:p>
          <a:p>
            <a:pPr>
              <a:defRPr b="1"/>
            </a:pPr>
            <a:r>
              <a:rPr lang="en-GB" b="1"/>
              <a:t>Key Takeaway</a:t>
            </a:r>
          </a:p>
          <a:p>
            <a:r>
              <a:rPr lang="en-GB" b="0"/>
              <a:t>The trial shape carries unknown amplitudes, while each test function measures one residual component. Repeating the test for every retained mode builds the matrix rows.</a:t>
            </a:r>
          </a:p>
          <a:p>
            <a:r>
              <a:rPr lang="en-GB" b="1" i="1"/>
              <a:t>What “family” means</a:t>
            </a:r>
          </a:p>
          <a:p>
            <a:r>
              <a:rPr lang="en-GB"/>
              <a:t>The family is the collection φᵢⱼ(x,y) = sin(iπx/a)sin(jπy/b), with positive integer indices. Each pair specifies one known spatial pattern. The family contains infinitely many functions. A practical approximation retains a finite subset. The family is not itself a three-term displacement: a displacement is a linear combination of selected family members with unknown coefficients.</a:t>
            </a:r>
          </a:p>
          <a:p>
            <a:r>
              <a:rPr lang="en-GB" b="1" i="1"/>
              <a:t>Why this basis fits this example</a:t>
            </a:r>
          </a:p>
          <a:p>
            <a:r>
              <a:rPr lang="en-GB"/>
              <a:t>The rectangular domain and simply supported conditions motivate double-sine functions. Every term satisfies w = 0 at x = 0,a and y = 0,b. In the constant-stiffness, specially orthotropic model used in this example, with D₁₆ = D₂₆ = 0, these functions also satisfy the simply supported normal bending-moment conditions. This is not a universal basis for every support or laminate. A clamped edge also requires zero normal slope, so a single ordinary sine product generally does not satisfy clamping.</a:t>
            </a:r>
          </a:p>
          <a:p>
            <a:r>
              <a:rPr lang="en-GB" b="1" i="1"/>
              <a:t>Why φᵢⱼ and φₘₙ have different subscripts</a:t>
            </a:r>
          </a:p>
          <a:p>
            <a:r>
              <a:rPr lang="en-GB"/>
              <a:t>The formula is identical. Indices i,j enumerate the columns or terms in the trial expansion. Indices m,n identify the test used for a particular matrix row. They are separate labels because the test need not have the same mode pair as a particular trial term. When testing with any retained mode, form the residual from the complete trial A₁₁φ₁₁ + A₂₂φ₂₂ + A₃₃φ₃₃, not from only the matching term. Some projected contributions can vanish by orthogonality.</a:t>
            </a:r>
          </a:p>
          <a:p>
            <a:r>
              <a:rPr lang="en-GB" b="1" i="1"/>
              <a:t>Three retained terms, three test equations</a:t>
            </a:r>
          </a:p>
          <a:p>
            <a:r>
              <a:rPr lang="en-GB"/>
              <a:t>For illustration choose w̃ = A₁₁φ₁₁ + A₂₂φ₂₂ + A₃₃φ₃₃. All three amplitudes are unknown, while the three sine products are fully specified functions. Substitute the complete three-term trial into the governing equation to obtain R. Require ∬Rφ₁₁ dA = 0, ∬Rφ₂₂ dA = 0 and ∬Rφ₃₃ dA = 0 over the plate area. These give three homogeneous equations in three amplitudes, with the shear load as an eigenvalue parameter. The coefficient matrix is 3 × 3. A nonzero amplitude vector requires a singular coefficient matrix. In this specially orthotropic model, the mixed-derivative shear term couples (1,1) with (2,2), and (2,2) with (3,3). It does not directly couple (1,1) with (3,3). The third mode is therefore connected through (2,2). This subset illustrates assembly, rather than prescribing an optimal or complete mode selection.</a:t>
            </a:r>
          </a:p>
          <a:p>
            <a:r>
              <a:rPr lang="en-GB" b="1" i="1"/>
              <a:t>Approximation and convergence</a:t>
            </a:r>
          </a:p>
          <a:p>
            <a:r>
              <a:rPr lang="en-GB"/>
              <a:t>The three-term expression is a teaching example, not a claim that three modes give an exact or converged shear-buckling load. Add suitable modes and check whether the predicted critical load and mode shape stabilise. Galerkin makes the residual orthogonal to the retained test space, not zero at every point. A test function has no unknown amplitude of its own.</a:t>
            </a:r>
          </a:p>
          <a:p>
            <a:r>
              <a:rPr lang="en-GB" b="1" i="1"/>
              <a:t>The explicit residual R on this slide</a:t>
            </a:r>
          </a:p>
          <a:p>
            <a:r>
              <a:rPr lang="en-GB"/>
              <a:t>R(x,y) = D₁₁(∂⁴w̃/∂x⁴) + 2(D₁₂ + 2D₆₆)(∂⁴w̃/∂x²∂y²) + D₂₂(∂⁴w̃/∂y⁴) − 2Nₓ</a:t>
            </a:r>
            <a:r>
              <a:rPr lang="el-GR"/>
              <a:t>ᵧ(∂²</a:t>
            </a:r>
            <a:r>
              <a:rPr lang="en-GB"/>
              <a:t>w̃/∂x∂y). This is the bending resistance minus the shear-load contribution, using the sign convention of the preceding governing equation and Galerkin overview. Use the entire three-term trial displacement w̃ in every derivative. R is the local imbalance of that approximate field. Galerkin sets its three weighted integrals to zero, rather than setting R to zero everywhere.</a:t>
            </a:r>
          </a:p>
          <a:p>
            <a:r>
              <a:rPr lang="en-GB"/>
              <a:t>For an explicit substitution, let </a:t>
            </a:r>
            <a:r>
              <a:rPr lang="el-GR"/>
              <a:t>α</a:t>
            </a:r>
            <a:r>
              <a:rPr lang="en-GB"/>
              <a:t>ₖ = k</a:t>
            </a:r>
            <a:r>
              <a:rPr lang="el-GR"/>
              <a:t>π/</a:t>
            </a:r>
            <a:r>
              <a:rPr lang="en-GB"/>
              <a:t>a, </a:t>
            </a:r>
            <a:r>
              <a:rPr lang="el-GR"/>
              <a:t>β</a:t>
            </a:r>
            <a:r>
              <a:rPr lang="en-GB"/>
              <a:t>ₖ = k</a:t>
            </a:r>
            <a:r>
              <a:rPr lang="el-GR"/>
              <a:t>π/</a:t>
            </a:r>
            <a:r>
              <a:rPr lang="en-GB"/>
              <a:t>b and Cₖ = D₁₁</a:t>
            </a:r>
            <a:r>
              <a:rPr lang="el-GR"/>
              <a:t>α</a:t>
            </a:r>
            <a:r>
              <a:rPr lang="en-GB"/>
              <a:t>ₖ⁴ + 2(D₁₂ + 2D₆₆)</a:t>
            </a:r>
            <a:r>
              <a:rPr lang="el-GR"/>
              <a:t>α</a:t>
            </a:r>
            <a:r>
              <a:rPr lang="en-GB"/>
              <a:t>ₖ²</a:t>
            </a:r>
            <a:r>
              <a:rPr lang="el-GR"/>
              <a:t>β</a:t>
            </a:r>
            <a:r>
              <a:rPr lang="en-GB"/>
              <a:t>ₖ² + D₂₂</a:t>
            </a:r>
            <a:r>
              <a:rPr lang="el-GR"/>
              <a:t>β</a:t>
            </a:r>
            <a:r>
              <a:rPr lang="en-GB"/>
              <a:t>ₖ⁴. Then R(x,y) = </a:t>
            </a:r>
            <a:r>
              <a:rPr lang="el-GR"/>
              <a:t>Σ</a:t>
            </a:r>
            <a:r>
              <a:rPr lang="en-GB"/>
              <a:t>ₖ₌₁³ Aₖₖ[Cₖ sin(</a:t>
            </a:r>
            <a:r>
              <a:rPr lang="el-GR"/>
              <a:t>α</a:t>
            </a:r>
            <a:r>
              <a:rPr lang="en-GB"/>
              <a:t>ₖx)sin(</a:t>
            </a:r>
            <a:r>
              <a:rPr lang="el-GR"/>
              <a:t>β</a:t>
            </a:r>
            <a:r>
              <a:rPr lang="en-GB"/>
              <a:t>ₖy) − 2Nₓ</a:t>
            </a:r>
            <a:r>
              <a:rPr lang="el-GR"/>
              <a:t>ᵧα</a:t>
            </a:r>
            <a:r>
              <a:rPr lang="en-GB"/>
              <a:t>ₖ</a:t>
            </a:r>
            <a:r>
              <a:rPr lang="el-GR"/>
              <a:t>β</a:t>
            </a:r>
            <a:r>
              <a:rPr lang="en-GB"/>
              <a:t>ₖ cos(</a:t>
            </a:r>
            <a:r>
              <a:rPr lang="el-GR"/>
              <a:t>α</a:t>
            </a:r>
            <a:r>
              <a:rPr lang="en-GB"/>
              <a:t>ₖx)cos(</a:t>
            </a:r>
            <a:r>
              <a:rPr lang="el-GR"/>
              <a:t>β</a:t>
            </a:r>
            <a:r>
              <a:rPr lang="en-GB"/>
              <a:t>ₖy)]. The sine products arise from the fourth derivatives in bending, while the cosine products arise from differentiating once in each coordinate in the shear term. This uses constant stiffness, D₁₆ = D₂₆ = 0, and the static pure-shear assumptions already stated in the example.</a:t>
            </a:r>
          </a:p>
        </p:txBody>
      </p:sp>
      <p:sp>
        <p:nvSpPr>
          <p:cNvPr id="4" name="Slide Number Placeholder 3"/>
          <p:cNvSpPr>
            <a:spLocks noGrp="1"/>
          </p:cNvSpPr>
          <p:nvPr>
            <p:ph type="sldNum" sz="quarter" idx="5"/>
          </p:nvPr>
        </p:nvSpPr>
        <p:spPr/>
        <p:txBody>
          <a:bodyPr/>
          <a:lstStyle/>
          <a:p>
            <a:fld id="{06EC7BFA-5A14-4681-B8A8-B3F0F046586E}" type="slidenum">
              <a:rPr lang="en-GB" smtClean="0"/>
              <a:t>56</a:t>
            </a:fld>
            <a:endParaRPr lang="en-GB"/>
          </a:p>
        </p:txBody>
      </p:sp>
    </p:spTree>
    <p:extLst>
      <p:ext uri="{BB962C8B-B14F-4D97-AF65-F5344CB8AC3E}">
        <p14:creationId xmlns:p14="http://schemas.microsoft.com/office/powerpoint/2010/main" val="22219628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matrix equation separates bending resistance K from shear coupling T. Its singularity identifies a buckling eigenvalue.</a:t>
            </a:r>
          </a:p>
          <a:p>
            <a:endParaRPr lang="en-GB" b="0"/>
          </a:p>
          <a:p>
            <a:pPr>
              <a:defRPr b="1"/>
            </a:pPr>
            <a:r>
              <a:rPr lang="en-GB" b="1"/>
              <a:t>Concept</a:t>
            </a:r>
          </a:p>
          <a:p>
            <a:r>
              <a:rPr lang="en-GB" b="0"/>
              <a:t>With the sign convention used here, Kmn,ij = ∬φmnLb[φij]dA and Tmn,ij = 2∬φmn(∂²φij/∂x∂y) dA. Assembly gives [K − NxyT]A = 0.</a:t>
            </a:r>
          </a:p>
          <a:p>
            <a:endParaRPr lang="en-GB" b="0"/>
          </a:p>
          <a:p>
            <a:pPr>
              <a:defRPr b="1"/>
            </a:pPr>
            <a:r>
              <a:rPr lang="en-GB" b="1"/>
              <a:t>Details</a:t>
            </a:r>
          </a:p>
          <a:p>
            <a:r>
              <a:rPr lang="en-GB" b="0"/>
              <a:t>The pair (m,n) identifies the test mode and therefore the row. The pair (i,j) identifies the trial mode and therefore the column. Lb contains D11, D22 and 2(D12 + 2D66) multiplying the respective fourth derivatives. Away from an eigenvalue, the homogeneous system has only the flat solution A = 0. At an eigenvalue, the matrix becomes singular and admits a nonzero mode vector. In practice solve the generalized eigenproblem rather than numerically searching a large determinant. Select the physically relevant load magnitude and check convergence with the retained mode count.</a:t>
            </a:r>
          </a:p>
          <a:p>
            <a:endParaRPr lang="en-GB" b="0"/>
          </a:p>
          <a:p>
            <a:pPr>
              <a:defRPr b="1"/>
            </a:pPr>
            <a:r>
              <a:rPr lang="en-GB" b="1"/>
              <a:t>Key Takeaway</a:t>
            </a:r>
          </a:p>
          <a:p>
            <a:r>
              <a:rPr lang="en-GB" b="0"/>
              <a:t>K measures bending resistance and T measures shear-mediated interaction between modes. The eigenvalue gives the load and the eigenvector gives the relative shape.</a:t>
            </a:r>
          </a:p>
          <a:p>
            <a:r>
              <a:rPr lang="en-GB" b="1" i="1"/>
              <a:t>The missing step from R to K and T</a:t>
            </a:r>
          </a:p>
          <a:p>
            <a:r>
              <a:rPr lang="en-GB"/>
              <a:t>We continue solving the same weighted residual equations from the preceding slide. Nothing prompts a change of physical model. Substituting the trial sum and collecting its unknown amplitudes converts the differential-equation approximation into algebra. K and T are short names for the numerical coefficients produced by the weighted integrals.</a:t>
            </a:r>
          </a:p>
          <a:p>
            <a:r>
              <a:rPr lang="en-GB" b="1" i="1"/>
              <a:t>L_b is only part of R</a:t>
            </a:r>
          </a:p>
          <a:p>
            <a:r>
              <a:rPr lang="en-GB"/>
              <a:t>The subscript b stands for bending, not beta. L_b is an operator: it acts on a function. L_b[w̃] = D₁₁(∂⁴w̃/∂x⁴) + 2(D₁₂ + 2D₆₆)(∂⁴w̃/∂x²∂y²) + D₂₂(∂⁴w̃/∂y⁴). The residual is the resulting bending contribution minus the shear-load contribution: R = L_b[w̃] − 2Nₓᵧ(∂²w̃/∂x∂y). R is a function of position measuring local imbalance. The operator L_b, its output L_b[w̃], and the complete residual R are distinct objects.</a:t>
            </a:r>
          </a:p>
          <a:p>
            <a:r>
              <a:rPr lang="en-GB" b="1" i="1"/>
              <a:t>Step 1: substitute the trial sum</a:t>
            </a:r>
          </a:p>
          <a:p>
            <a:r>
              <a:rPr lang="en-GB"/>
              <a:t>Use w̃ = Σ Aᵢⱼφᵢⱼ, retaining (i,j) = (1,1), (2,2), (3,3). The amplitudes do not depend on x or y. Linearity therefore gives R = Σ Aᵢⱼ[L_b[φᵢⱼ] − 2Nₓᵧ(∂²φᵢⱼ/∂x∂y)]. This is the complete residual for the three-term trial, before any weighting or integration.</a:t>
            </a:r>
          </a:p>
          <a:p>
            <a:r>
              <a:rPr lang="en-GB" b="1" i="1"/>
              <a:t>Step 2: weight, integrate and collect</a:t>
            </a:r>
          </a:p>
          <a:p>
            <a:r>
              <a:rPr lang="en-GB"/>
              <a:t>For one test φₘₙ, impose ∬φₘₙR dA = 0. Substitute the expanded R. Interchange the finite sum and integral and take the constant amplitudes and uniform Nₓᵧ outside: Σ Aᵢⱼ[∬φₘₙL_b[φᵢⱼ]dA − Nₓᵧ{2∬φₘₙ(∂²φᵢⱼ/∂x∂y)dA}] = 0. The first integral is named Kₘₙ,ᵢⱼ. The second, including its factor 2, is named Tₘₙ,ᵢⱼ. Once the geometry, stiffnesses and basis are specified, each integral yields a scalar coefficient.</a:t>
            </a:r>
          </a:p>
          <a:p>
            <a:r>
              <a:rPr lang="en-GB" b="1" i="1"/>
              <a:t>Step 3: one test becomes one row</a:t>
            </a:r>
          </a:p>
          <a:p>
            <a:r>
              <a:rPr lang="en-GB"/>
              <a:t>For the first test, the collected equation is (K₁₁,₁₁ − NₓᵧT₁₁,₁₁)A₁₁ + (K₁₁,₂₂ − NₓᵧT₁₁,₂₂)A₂₂ + (K₁₁,₃₃ − NₓᵧT₁₁,₃₃)A₃₃ = 0. In this example it reduces to K₁₁,₁₁A₁₁ − (32/9)NₓᵧA₂₂ + 0A₃₃ = 0. Repeat with φ₂₂ and φ₃₃ to form the second and third rows. The three equations are exactly (K − NₓᵧT){A} = 0.</a:t>
            </a:r>
          </a:p>
          <a:p>
            <a:r>
              <a:rPr lang="en-GB" b="1" i="1"/>
              <a:t>Why separating K and T is useful</a:t>
            </a:r>
          </a:p>
          <a:p>
            <a:r>
              <a:rPr lang="en-GB"/>
              <a:t>K contains the integrated bending resistance and depends on the laminate bending stiffnesses. T contains the integrated mixed-derivative coupling, with the applied shear load factored out. This separation exposes the unknown load through E(Nₓᵧ) = K − NₓᵧT. We could define one matrix E directly, but the split makes the eigenvalue dependence clear and avoids recomputing the basis integrals for each trial load. K and T add no new physical assumptions.</a:t>
            </a:r>
          </a:p>
          <a:p>
            <a:r>
              <a:rPr lang="en-GB" b="1" i="1"/>
              <a:t>Bending orthogonality and the final solve</a:t>
            </a:r>
          </a:p>
          <a:p>
            <a:r>
              <a:rPr lang="en-GB"/>
              <a:t>For the constant-stiffness specially orthotropic model, L_b maps each retained sine product to a scalar times that same product. Orthogonality makes K diagonal. At det E = 0, a nonzero amplitude vector can exist. The eigenvalue gives the shear load and the eigenvector gives relative amplitudes. Absolute post-buckling deflection requires additional analysis. The three retained modes remain an illustrative truncation.</a:t>
            </a:r>
          </a:p>
          <a:p>
            <a:r>
              <a:rPr lang="en-GB" b="1" i="1"/>
              <a:t>Continuing the same three-term example</a:t>
            </a:r>
          </a:p>
          <a:p>
            <a:r>
              <a:rPr lang="en-GB"/>
              <a:t>Use w̃ = A₁₁</a:t>
            </a:r>
            <a:r>
              <a:rPr lang="el-GR"/>
              <a:t>φ₁₁ + </a:t>
            </a:r>
            <a:r>
              <a:rPr lang="en-GB"/>
              <a:t>A₂₂</a:t>
            </a:r>
            <a:r>
              <a:rPr lang="el-GR"/>
              <a:t>φ₂₂ + </a:t>
            </a:r>
            <a:r>
              <a:rPr lang="en-GB"/>
              <a:t>A₃₃</a:t>
            </a:r>
            <a:r>
              <a:rPr lang="el-GR"/>
              <a:t>φ₃₃ </a:t>
            </a:r>
            <a:r>
              <a:rPr lang="en-GB"/>
              <a:t>from the preceding slide. Assign compact row and column numbers 1, 2, 3 to mode pairs (1,1), (2,2), (3,3). Thus E₁₂ means test mode (1,1), trial mode (2,2), whereas A₁₁ labels the amplitude of mode (1,1). The two-index mode labels and compact matrix indices serve different purposes.</a:t>
            </a:r>
          </a:p>
          <a:p>
            <a:r>
              <a:rPr lang="en-GB" b="1" i="1"/>
              <a:t>Consistent residual and shear sign</a:t>
            </a:r>
          </a:p>
          <a:p>
            <a:r>
              <a:rPr lang="en-GB"/>
              <a:t>The preceding residual is R = L</a:t>
            </a:r>
            <a:r>
              <a:rPr lang="el-GR"/>
              <a:t>ᵦ[</a:t>
            </a:r>
            <a:r>
              <a:rPr lang="en-GB"/>
              <a:t>w̃] − 2Nₓ</a:t>
            </a:r>
            <a:r>
              <a:rPr lang="el-GR"/>
              <a:t>ᵧ(∂²</a:t>
            </a:r>
            <a:r>
              <a:rPr lang="en-GB"/>
              <a:t>w̃/∂x∂y). Therefore define Tₘₙ,ᵢⱼ = +2∬</a:t>
            </a:r>
            <a:r>
              <a:rPr lang="el-GR"/>
              <a:t>φ</a:t>
            </a:r>
            <a:r>
              <a:rPr lang="en-GB"/>
              <a:t>ₘₙ(∂²</a:t>
            </a:r>
            <a:r>
              <a:rPr lang="el-GR"/>
              <a:t>φ</a:t>
            </a:r>
            <a:r>
              <a:rPr lang="en-GB"/>
              <a:t>ᵢⱼ/∂x∂y)dA, so E = K − Nₓ</a:t>
            </a:r>
            <a:r>
              <a:rPr lang="el-GR"/>
              <a:t>ᵧ</a:t>
            </a:r>
            <a:r>
              <a:rPr lang="en-GB"/>
              <a:t>T. The former negative sign in the definition of T was inconsistent with this assembly and has been corrected. This slide uses the same signed shear parameter as the preceding residual.</a:t>
            </a:r>
          </a:p>
          <a:p>
            <a:r>
              <a:rPr lang="en-GB" b="1" i="1"/>
              <a:t>Worked coefficient: row 1, column 2</a:t>
            </a:r>
          </a:p>
          <a:p>
            <a:r>
              <a:rPr lang="el-GR"/>
              <a:t>φ₁₁ = </a:t>
            </a:r>
            <a:r>
              <a:rPr lang="en-GB"/>
              <a:t>sin(</a:t>
            </a:r>
            <a:r>
              <a:rPr lang="el-GR"/>
              <a:t>π</a:t>
            </a:r>
            <a:r>
              <a:rPr lang="en-GB"/>
              <a:t>x/a)sin(</a:t>
            </a:r>
            <a:r>
              <a:rPr lang="el-GR"/>
              <a:t>π</a:t>
            </a:r>
            <a:r>
              <a:rPr lang="en-GB"/>
              <a:t>y/b) and </a:t>
            </a:r>
            <a:r>
              <a:rPr lang="el-GR"/>
              <a:t>φ₂₂ = </a:t>
            </a:r>
            <a:r>
              <a:rPr lang="en-GB"/>
              <a:t>sin(2</a:t>
            </a:r>
            <a:r>
              <a:rPr lang="el-GR"/>
              <a:t>π</a:t>
            </a:r>
            <a:r>
              <a:rPr lang="en-GB"/>
              <a:t>x/a)sin(2</a:t>
            </a:r>
            <a:r>
              <a:rPr lang="el-GR"/>
              <a:t>π</a:t>
            </a:r>
            <a:r>
              <a:rPr lang="en-GB"/>
              <a:t>y/b). The derivative is ∂²</a:t>
            </a:r>
            <a:r>
              <a:rPr lang="el-GR"/>
              <a:t>φ₂₂/∂</a:t>
            </a:r>
            <a:r>
              <a:rPr lang="en-GB"/>
              <a:t>x∂y = (4</a:t>
            </a:r>
            <a:r>
              <a:rPr lang="el-GR"/>
              <a:t>π²/</a:t>
            </a:r>
            <a:r>
              <a:rPr lang="en-GB"/>
              <a:t>ab)cos(2</a:t>
            </a:r>
            <a:r>
              <a:rPr lang="el-GR"/>
              <a:t>π</a:t>
            </a:r>
            <a:r>
              <a:rPr lang="en-GB"/>
              <a:t>x/a)cos(2</a:t>
            </a:r>
            <a:r>
              <a:rPr lang="el-GR"/>
              <a:t>π</a:t>
            </a:r>
            <a:r>
              <a:rPr lang="en-GB"/>
              <a:t>y/b). Since ∫₀ᵃ sin(</a:t>
            </a:r>
            <a:r>
              <a:rPr lang="el-GR"/>
              <a:t>π</a:t>
            </a:r>
            <a:r>
              <a:rPr lang="en-GB"/>
              <a:t>x/a)cos(2</a:t>
            </a:r>
            <a:r>
              <a:rPr lang="el-GR"/>
              <a:t>π</a:t>
            </a:r>
            <a:r>
              <a:rPr lang="en-GB"/>
              <a:t>x/a)dx = −2a/(3</a:t>
            </a:r>
            <a:r>
              <a:rPr lang="el-GR"/>
              <a:t>π), </a:t>
            </a:r>
            <a:r>
              <a:rPr lang="en-GB"/>
              <a:t>and the analogous y integral is −2b/(3</a:t>
            </a:r>
            <a:r>
              <a:rPr lang="el-GR"/>
              <a:t>π), </a:t>
            </a:r>
            <a:r>
              <a:rPr lang="en-GB"/>
              <a:t>T₁₁,₂₂ = 2(4</a:t>
            </a:r>
            <a:r>
              <a:rPr lang="el-GR"/>
              <a:t>π²/</a:t>
            </a:r>
            <a:r>
              <a:rPr lang="en-GB"/>
              <a:t>ab)[−2a/(3</a:t>
            </a:r>
            <a:r>
              <a:rPr lang="el-GR"/>
              <a:t>π)][−2</a:t>
            </a:r>
            <a:r>
              <a:rPr lang="en-GB"/>
              <a:t>b/(3</a:t>
            </a:r>
            <a:r>
              <a:rPr lang="el-GR"/>
              <a:t>π)] = 32/9. </a:t>
            </a:r>
            <a:r>
              <a:rPr lang="en-GB"/>
              <a:t>Bending retains the </a:t>
            </a:r>
            <a:r>
              <a:rPr lang="el-GR"/>
              <a:t>φ₂₂ </a:t>
            </a:r>
            <a:r>
              <a:rPr lang="en-GB"/>
              <a:t>pattern, so orthogonality gives K₁₁,₂₂ = 0. Hence E₁₂ = −(32/9)Nₓ</a:t>
            </a:r>
            <a:r>
              <a:rPr lang="el-GR"/>
              <a:t>ᵧ.</a:t>
            </a:r>
          </a:p>
          <a:p>
            <a:r>
              <a:rPr lang="en-GB" b="1" i="1"/>
              <a:t>The complete three by three example</a:t>
            </a:r>
          </a:p>
          <a:p>
            <a:r>
              <a:rPr lang="en-GB"/>
              <a:t>For the unnormalised sine functions on 0 ≤ x ≤ a, 0 ≤ y ≤ b, define kᵣ = (ab/4)[D₁₁(r</a:t>
            </a:r>
            <a:r>
              <a:rPr lang="el-GR"/>
              <a:t>π/</a:t>
            </a:r>
            <a:r>
              <a:rPr lang="en-GB"/>
              <a:t>a)⁴ + 2(D₁₂ + 2D₆₆)(r</a:t>
            </a:r>
            <a:r>
              <a:rPr lang="el-GR"/>
              <a:t>π/</a:t>
            </a:r>
            <a:r>
              <a:rPr lang="en-GB"/>
              <a:t>a)²(r</a:t>
            </a:r>
            <a:r>
              <a:rPr lang="el-GR"/>
              <a:t>π/</a:t>
            </a:r>
            <a:r>
              <a:rPr lang="en-GB"/>
              <a:t>b)² + D₂₂(r</a:t>
            </a:r>
            <a:r>
              <a:rPr lang="el-GR"/>
              <a:t>π/</a:t>
            </a:r>
            <a:r>
              <a:rPr lang="en-GB"/>
              <a:t>b)⁴], for r = 1,2,3. Then K = diag(k₁,k₂,k₃). The three rows of T are [0, 32/9, 0], [32/9, 0, 288/25], [0, 288/25, 0]. The corresponding rows of E are [k₁, −(32/9)Nₓ</a:t>
            </a:r>
            <a:r>
              <a:rPr lang="el-GR"/>
              <a:t>ᵧ, 0], [−(32/9)</a:t>
            </a:r>
            <a:r>
              <a:rPr lang="en-GB"/>
              <a:t>Nₓ</a:t>
            </a:r>
            <a:r>
              <a:rPr lang="el-GR"/>
              <a:t>ᵧ, </a:t>
            </a:r>
            <a:r>
              <a:rPr lang="en-GB"/>
              <a:t>k₂, −(288/25)Nₓ</a:t>
            </a:r>
            <a:r>
              <a:rPr lang="el-GR"/>
              <a:t>ᵧ], [0, −(288/25)</a:t>
            </a:r>
            <a:r>
              <a:rPr lang="en-GB"/>
              <a:t>Nₓ</a:t>
            </a:r>
            <a:r>
              <a:rPr lang="el-GR"/>
              <a:t>ᵧ, </a:t>
            </a:r>
            <a:r>
              <a:rPr lang="en-GB"/>
              <a:t>k₃]. Multiply each row by [A₁₁,A₂₂,A₃₃]ᵀ to obtain its test equation. Modes (1,1) and (3,3) do not couple directly through the shear term, but both couple to (2,2).</a:t>
            </a:r>
          </a:p>
          <a:p>
            <a:r>
              <a:rPr lang="en-GB" b="1" i="1"/>
              <a:t>What the eigenvalue calculation determines</a:t>
            </a:r>
          </a:p>
          <a:p>
            <a:r>
              <a:rPr lang="en-GB"/>
              <a:t>For this illustrative truncation det E = k₁k₂k₃ − Nₓ</a:t>
            </a:r>
            <a:r>
              <a:rPr lang="el-GR"/>
              <a:t>ᵧ²[</a:t>
            </a:r>
            <a:r>
              <a:rPr lang="en-GB"/>
              <a:t>k₁(288/25)² + k₃(32/9)²]. Setting it to zero gives candidate signed shear eigenvalues. The null vector gives relative amplitudes, not the absolute post-buckling deflection. The constant-stiffness, specially orthotropic assumptions are essential to the diagonal K used here. Three diagonal-index modes are a teaching subset, not a convergence guarantee. Add suitable other modes and check the critical load.</a:t>
            </a:r>
          </a:p>
        </p:txBody>
      </p:sp>
      <p:sp>
        <p:nvSpPr>
          <p:cNvPr id="4" name="Slide Number Placeholder 3"/>
          <p:cNvSpPr>
            <a:spLocks noGrp="1"/>
          </p:cNvSpPr>
          <p:nvPr>
            <p:ph type="sldNum" sz="quarter" idx="5"/>
          </p:nvPr>
        </p:nvSpPr>
        <p:spPr/>
        <p:txBody>
          <a:bodyPr/>
          <a:lstStyle/>
          <a:p>
            <a:fld id="{06EC7BFA-5A14-4681-B8A8-B3F0F046586E}" type="slidenum">
              <a:rPr lang="en-GB" smtClean="0"/>
              <a:t>57</a:t>
            </a:fld>
            <a:endParaRPr lang="en-GB"/>
          </a:p>
        </p:txBody>
      </p:sp>
    </p:spTree>
    <p:extLst>
      <p:ext uri="{BB962C8B-B14F-4D97-AF65-F5344CB8AC3E}">
        <p14:creationId xmlns:p14="http://schemas.microsoft.com/office/powerpoint/2010/main" val="222196286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numerical demonstration evaluates the bending matrix for three retained modes using explicitly illustrative inputs rather than the original problem’s material data.</a:t>
            </a:r>
          </a:p>
          <a:p>
            <a:endParaRPr lang="en-GB" b="0"/>
          </a:p>
          <a:p>
            <a:pPr>
              <a:defRPr b="1"/>
            </a:pPr>
            <a:r>
              <a:rPr lang="en-GB" b="1"/>
              <a:t>Concept</a:t>
            </a:r>
          </a:p>
          <a:p>
            <a:r>
              <a:rPr lang="en-GB" b="0"/>
              <a:t>The chosen unit-square plate has a = b = 1 m, D11 = D22 = 10, D12 = 3 and D66 = 2 kN·m. The retained basis contains φ11, φ22 and φ33, ordered as in the preceding three-term trial.</a:t>
            </a:r>
          </a:p>
          <a:p>
            <a:endParaRPr lang="en-GB" b="0"/>
          </a:p>
          <a:p>
            <a:pPr>
              <a:defRPr b="1"/>
            </a:pPr>
            <a:r>
              <a:rPr lang="en-GB" b="1"/>
              <a:t>Details</a:t>
            </a:r>
          </a:p>
          <a:p>
            <a:r>
              <a:rPr lang="en-GB" b="0"/>
              <a:t>For the unit square, ∬φmn²dA = 1/4 m². Substituting a = b = 1 m into the general expression gives Kmn,mn = ¼[D11(mπ)⁴ + 2(D12 + 2D66)(mπ)²(nπ)² + D22(nπ)⁴], with resulting units kN/m. For (1,1), the stiffness sum is 10 + 2(3 + 4) + 10 = 34, so k1 = 8.5π⁴ = 827.977274 kN/m. Scaling both indices to (2,2) multiplies the coefficient by 16; (3,3) multiplies it by 81. Thus k2 = 13247.636381 kN/m and k3 = 67066.159177 kN/m. Round only after computing from the exact expression. Orthogonality removes the bending cross terms in this constant-stiffness specially orthotropic model.</a:t>
            </a:r>
          </a:p>
          <a:p>
            <a:endParaRPr lang="en-GB" b="0"/>
          </a:p>
          <a:p>
            <a:pPr>
              <a:defRPr b="1"/>
            </a:pPr>
            <a:r>
              <a:rPr lang="en-GB" b="1"/>
              <a:t>Key Takeaway</a:t>
            </a:r>
          </a:p>
          <a:p>
            <a:r>
              <a:rPr lang="en-GB" b="0"/>
              <a:t>The numerical K entries follow directly from the mode derivatives and normalization integral. These demonstration values must not be treated as the actual laminate properties.</a:t>
            </a:r>
          </a:p>
          <a:p>
            <a:r>
              <a:rPr lang="en-GB" b="1" i="1"/>
              <a:t>Connection to the previous slide</a:t>
            </a:r>
          </a:p>
          <a:p>
            <a:r>
              <a:rPr lang="en-GB"/>
              <a:t>Kₘₙ,ᵢⱼ = ∬φₘₙL_b[φᵢⱼ]dA. This slide evaluates those integrals for the retained pairs (1,1), (2,2), (3,3). Each row uses a test mode, each column a trial mode. Define k1 = K₁₁,₁₁, k2 = K₂₂,₂₂ and k3 = K₃₃,₃₃. These compact labels do not change the underlying mode indices.</a:t>
            </a:r>
          </a:p>
          <a:p>
            <a:r>
              <a:rPr lang="en-GB" b="1" i="1"/>
              <a:t>General coefficient and units</a:t>
            </a:r>
          </a:p>
          <a:p>
            <a:r>
              <a:rPr lang="en-GB"/>
              <a:t>For α = mπ/a and β = nπ/b, L_b[φmn] = [D11α⁴ + 2(D12 + 2D66)α²β² + D22β⁴]φmn. Therefore Kmn,mn = (ab/4)[D11α⁴ + 2(D12 + 2D66)α²β² + D22β⁴]. D has units kN·m, four derivatives contribute m⁻⁴, and the area integral contributes m², giving kN/m. The displayed unit-square formula uses numerical lengths of 1 m. The factor ¼ is a normalization integral, not an arbitrary stiffness reduction.</a:t>
            </a:r>
          </a:p>
          <a:p>
            <a:r>
              <a:rPr lang="en-GB" b="1" i="1"/>
              <a:t>Why K is diagonal here</a:t>
            </a:r>
          </a:p>
          <a:p>
            <a:r>
              <a:rPr lang="en-GB"/>
              <a:t>For constant stiffness and D16 = D26 = 0, the bending operator preserves each sine product. Distinct integer sine modes are orthogonal over the rectangle, so the bending integrals between different retained modes vanish. The full matrix is K = 8.5π⁴[[1,0,0],[0,16,0],[0,0,81]] kN/m. This conclusion is specific to the assumed model and basis. It does not say the shear-coupling matrix T is diagonal.</a:t>
            </a:r>
          </a:p>
          <a:p>
            <a:r>
              <a:rPr lang="en-GB" b="1" i="1"/>
              <a:t>What students should take from this calculation</a:t>
            </a:r>
          </a:p>
          <a:p>
            <a:r>
              <a:rPr lang="en-GB"/>
              <a:t>The factor ab/4 comes from integration, while the r⁴ scaling comes from fourth derivatives. All three diagonal coefficients follow from one exact calculation. K describes bending resistance, not the buckling load by itself. The load follows from the combined matrix K − NxyT. These material inputs are illustrative and must not be presented as the original laminate data. Three selected modes do not establish convergence.</a:t>
            </a:r>
          </a:p>
        </p:txBody>
      </p:sp>
      <p:sp>
        <p:nvSpPr>
          <p:cNvPr id="4" name="Slide Number Placeholder 3"/>
          <p:cNvSpPr>
            <a:spLocks noGrp="1"/>
          </p:cNvSpPr>
          <p:nvPr>
            <p:ph type="sldNum" sz="quarter" idx="5"/>
          </p:nvPr>
        </p:nvSpPr>
        <p:spPr/>
        <p:txBody>
          <a:bodyPr/>
          <a:lstStyle/>
          <a:p>
            <a:fld id="{06EC7BFA-5A14-4681-B8A8-B3F0F046586E}" type="slidenum">
              <a:rPr lang="en-GB" smtClean="0"/>
              <a:t>58</a:t>
            </a:fld>
            <a:endParaRPr lang="en-GB"/>
          </a:p>
        </p:txBody>
      </p:sp>
    </p:spTree>
    <p:extLst>
      <p:ext uri="{BB962C8B-B14F-4D97-AF65-F5344CB8AC3E}">
        <p14:creationId xmlns:p14="http://schemas.microsoft.com/office/powerpoint/2010/main" val="22219628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i="0"/>
              <a:t>Intro</a:t>
            </a:r>
          </a:p>
          <a:p>
            <a:r>
              <a:rPr lang="en-GB"/>
              <a:t>This numerical step continues the same three retained modes and illustrative unit-square data from the preceding slide. It evaluates shear coupling, assembles the three-by-three eigenproblem and obtains the relative modal amplitudes.</a:t>
            </a:r>
          </a:p>
          <a:p>
            <a:r>
              <a:rPr lang="en-GB" b="1" i="0"/>
              <a:t>Concept</a:t>
            </a:r>
          </a:p>
          <a:p>
            <a:r>
              <a:rPr lang="en-GB"/>
              <a:t>Use R = L_b[w̃] − 2Nxy(∂²w̃/∂x∂y). Therefore Tmn,ij = +2∬φmn(∂²φij/∂x∂y)dA and E = K − NxyT. Keep this signed-load convention throughout. K has units kN/m, T is dimensionless, and Nxy is a membrane force per unit length in kN/m.</a:t>
            </a:r>
          </a:p>
          <a:p>
            <a:r>
              <a:rPr lang="en-GB" b="1" i="0"/>
              <a:t>Details</a:t>
            </a:r>
          </a:p>
          <a:p>
            <a:r>
              <a:rPr lang="en-GB"/>
              <a:t>Retain φ11, φ22 and φ33, in that order. The preceding exact bending coefficients are k1 = 8.5π⁴ = 827.977273789 kN/m, k2 = 16k1 = 13247.636380624 kN/m, and k3 = 81k1 = 67066.159176911 kN/m. Use exact values until the final rounding.</a:t>
            </a:r>
          </a:p>
          <a:p>
            <a:r>
              <a:rPr lang="en-GB" b="1" i="1"/>
              <a:t>1. Differentiate and project</a:t>
            </a:r>
          </a:p>
          <a:p>
            <a:r>
              <a:rPr lang="en-GB"/>
              <a:t>For φ22 = sin(2πx)sin(2πy) on a = b = 1 m, ∂²φ22/∂x∂y = 4π²cos(2πx)cos(2πy). Each one-dimensional projection is I = ∫₀¹sin(πx)cos(2πx)dx = −2/(3π). The product-to-sum identity sin(πx)cos(2πx) = [sin(3πx) − sin(πx)]/2 gives this result directly. Thus T11,22 = 2(4π²)I² = 32/9, a positive dimensionless value. Integration of a second derivative over area cancels the length units.</a:t>
            </a:r>
          </a:p>
          <a:p>
            <a:r>
              <a:rPr lang="en-GB" b="1" i="1"/>
              <a:t>2. Calculate the other entries</a:t>
            </a:r>
          </a:p>
          <a:p>
            <a:r>
              <a:rPr lang="en-GB"/>
              <a:t>For test φ22 and trial φ33, ∂²φ33/∂x∂y = 9π²cos(3πx)cos(3πy). Each projection ∫₀¹sin(2πx)cos(3πx)dx = −4/(5π). Hence T22,33 = 2(9π²)[−4/(5π)]² = 288/25. The reverse entries have the same values. The diagonal projections vanish because ∫sin(rπx)cos(rπx)dx = 0. The (1,1)–(3,3) projection also vanishes. For this subset, T rows are [0,c,0], [c,0,d], [0,d,0], where c = 32/9 and d = 288/25. These zeros do not imply that shear never couples other mode pairs.</a:t>
            </a:r>
          </a:p>
          <a:p>
            <a:r>
              <a:rPr lang="en-GB" b="1" i="1"/>
              <a:t>3. Assemble the three equations</a:t>
            </a:r>
          </a:p>
          <a:p>
            <a:r>
              <a:rPr lang="en-GB"/>
              <a:t>With N = Nxy, the three rows of E = K − NT are [k1, −Nc, 0], [−Nc, k2, −Nd], [0, −Nd, k3]. They give k1A11 − NcA22 = 0; −NcA11 + k2A22 − NdA33 = 0; and −NdA22 + k3A33 = 0. This is the same weighted-residual construction as before, now evaluated numerically.</a:t>
            </a:r>
          </a:p>
          <a:p>
            <a:r>
              <a:rPr lang="en-GB" b="1" i="1"/>
              <a:t>4. Find the load</a:t>
            </a:r>
          </a:p>
          <a:p>
            <a:r>
              <a:rPr lang="en-GB"/>
              <a:t>Expanding det E gives k1k2k3 − N²(k1d² + k3c²) = 0. Therefore |Ncr| = sqrt[k1k2k3/(k1d² + k3c²)] = 876.412568499 kN/m. The roots are ±876.412568499 kN/m. This is the eigenvalue of the illustrative three-mode truncation, not a converged prediction for the original plate. In computation, a generalized eigenvalue solver is preferable to explicitly expanding a large determinant.</a:t>
            </a:r>
          </a:p>
          <a:p>
            <a:r>
              <a:rPr lang="en-GB" b="1" i="1"/>
              <a:t>5. Recover the mode shape</a:t>
            </a:r>
          </a:p>
          <a:p>
            <a:r>
              <a:rPr lang="en-GB"/>
              <a:t>For N = +876.412568499 kN/m, set A11 = 1 as a normalization. The first row gives A22/A11 = k1/(Nc) = 0.2657066051. The third row gives A33/A11 = (Nd/k3)(A22/A11) = 0.0400. Thus w̃ is proportional to φ11 + 0.2657φ22 + 0.0400φ33. For the negative load root the middle amplitude changes sign, while the third remains positive relative to A11. Multiplying all amplitudes by any common scalar gives the same linear buckling mode. Absolute post-buckling deflection requires additional analysis.</a:t>
            </a:r>
          </a:p>
          <a:p>
            <a:r>
              <a:rPr lang="en-GB" b="1" i="0"/>
              <a:t>Key Takeaway</a:t>
            </a:r>
          </a:p>
          <a:p>
            <a:r>
              <a:rPr lang="en-GB"/>
              <a:t>The mixed derivative supplies the off-diagonal coupling. Combining it with bending resistance gives the load eigenvalue and relative amplitudes. The inputs are explicitly illustrative. Additional suitable modes and actual plate data are needed for a reliable plate prediction.</a:t>
            </a:r>
          </a:p>
        </p:txBody>
      </p:sp>
      <p:sp>
        <p:nvSpPr>
          <p:cNvPr id="4" name="Slide Number Placeholder 3"/>
          <p:cNvSpPr>
            <a:spLocks noGrp="1"/>
          </p:cNvSpPr>
          <p:nvPr>
            <p:ph type="sldNum" sz="quarter" idx="5"/>
          </p:nvPr>
        </p:nvSpPr>
        <p:spPr/>
        <p:txBody>
          <a:bodyPr/>
          <a:lstStyle/>
          <a:p>
            <a:fld id="{06EC7BFA-5A14-4681-B8A8-B3F0F046586E}" type="slidenum">
              <a:rPr lang="en-GB" smtClean="0"/>
              <a:t>59</a:t>
            </a:fld>
            <a:endParaRPr lang="en-GB"/>
          </a:p>
        </p:txBody>
      </p:sp>
    </p:spTree>
    <p:extLst>
      <p:ext uri="{BB962C8B-B14F-4D97-AF65-F5344CB8AC3E}">
        <p14:creationId xmlns:p14="http://schemas.microsoft.com/office/powerpoint/2010/main" val="22219628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Intro</a:t>
            </a:r>
          </a:p>
          <a:p>
            <a:r>
              <a:rPr lang="en-GB"/>
              <a:t>This slide replaces the unreadable original closed-form expression and raster comparison graph with a derived four-mode estimate and a newly calculated editable graph. The user selected recalculation using the preceding illustrative example. It does not reproduce the former source-specific formula or its 1–2% claim.</a:t>
            </a:r>
          </a:p>
          <a:p>
            <a:endParaRPr lang="en-GB"/>
          </a:p>
          <a:p>
            <a:r>
              <a:rPr lang="en-GB"/>
              <a:t>Concept</a:t>
            </a:r>
          </a:p>
          <a:p>
            <a:r>
              <a:rPr lang="en-GB"/>
              <a:t>Use the same simply supported, constant-stiffness laminate assumptions as the preceding Galerkin derivation: D16 = D26 = 0, static pure shear and the residual bending operator minus 2Nxy times the mixed derivative. Retain the four modes (1,1), (2,2), (1,3), (3,1). This differs from the preceding three-mode subset (1,1), (2,2), (3,3).</a:t>
            </a:r>
          </a:p>
          <a:p>
            <a:endParaRPr lang="en-GB"/>
          </a:p>
          <a:p>
            <a:r>
              <a:rPr lang="en-GB"/>
              <a:t>Details: stiffness combinations</a:t>
            </a:r>
          </a:p>
          <a:p>
            <a:r>
              <a:rPr lang="en-GB"/>
              <a:t>Let r = a/b, H = D12 + 2D66, and q = π⁴ b/(4a³). In that mode order, K = q diag(D1,16D1,D2,D3), with the three positive-sign auxiliary expressions shown on the slide. The original low-resolution expression's uncertain coefficients and signs have not been copied. D1, D2 and D3 have the same stiffness units as the laminate bending entries.</a:t>
            </a:r>
          </a:p>
          <a:p>
            <a:endParaRPr lang="en-GB"/>
          </a:p>
          <a:p>
            <a:r>
              <a:rPr lang="en-GB"/>
              <a:t>Details: derivation</a:t>
            </a:r>
          </a:p>
          <a:p>
            <a:r>
              <a:rPr lang="en-GB"/>
              <a:t>The only nonzero shear couplings in this four-mode subset are T11,22 = 32/9 and T22,13 = T22,31 = −32/5, plus their symmetric entries. Eliminate the amplitudes in the three modes coupled to (2,2). The nonzero load magnitude satisfies N² = k22 / [(32/9)²/k11 + (32/5)²/k13 + (32/5)²/k31]. Substituting K gives the explicit formula on the slide. Squared coupling terms explain why all denominator contributions are positive. The two shear signs have equal critical magnitudes under these assumptions.</a:t>
            </a:r>
          </a:p>
          <a:p>
            <a:endParaRPr lang="en-GB"/>
          </a:p>
          <a:p>
            <a:r>
              <a:rPr lang="en-GB"/>
              <a:t>Details: graph calculation</a:t>
            </a:r>
          </a:p>
          <a:p>
            <a:r>
              <a:rPr lang="en-GB"/>
              <a:t>The chart is newly calculated, not traced from the previous image. Use b = 1 m and a = r metres, D11 = D22 = 10, D12 = 3 and D66 = 2 kN·m. For the reference retain all 196 modes with m,n = 1,...,14. The diagonal bending entries are π⁴b/(4a³) times [D11 m⁴ + 2H m²n²r² + D22 n⁴r⁴]. The shear entry for trial (i,j) and test (m,n) is 8ijmn/[(m²−i²)(n²−j²)] when both index sums are odd and zero otherwise. Form S = K^(−1/2) T K^(−1/2). The smallest positive load is the reciprocal of S's largest positive eigenvalue. The plotted error is 100 times (four-mode load / 14-by-14 load − 1). Positive values mean unconservative overprediction relative to this series reference. The embedded workbook contains the calculated points for r from 0.2 to 2 in steps of 0.005 (361 calculated points).</a:t>
            </a:r>
          </a:p>
          <a:p>
            <a:endParaRPr lang="en-GB"/>
          </a:p>
          <a:p>
            <a:r>
              <a:rPr lang="en-GB"/>
              <a:t>Key numerical result</a:t>
            </a:r>
          </a:p>
          <a:p>
            <a:r>
              <a:rPr lang="en-GB"/>
              <a:t>At r = 1, the four-mode value is 838.8951 kN/m and the 14-by-14 value is 789.8041 kN/m, an overestimate of 6.2156%. At r = 0.5 the error is 9.3755%, so the previous approximately 2% claim does not apply to this rebuilt example. The original interpolation guidance belongs to the former source formula and has been removed rather than transferred without justification.</a:t>
            </a:r>
          </a:p>
          <a:p>
            <a:endParaRPr lang="en-GB"/>
          </a:p>
          <a:p>
            <a:r>
              <a:rPr lang="en-GB"/>
              <a:t>Convergence and teaching caution</a:t>
            </a:r>
          </a:p>
          <a:p>
            <a:r>
              <a:rPr lang="en-GB"/>
              <a:t>The 14-by-14 series is a numerical reference, not an exact solution. A supplemental 18-by-18 comparison at r = 0.2, 0.5, 1 and 2 is recorded below. More modes remain necessary when finer accuracy is required. For finite trial spaces, simply supported displacement conditions are enforced through the sine products. This illustrative calculation does not establish a design allowable or include bending–twisting coupling.</a:t>
            </a:r>
          </a:p>
          <a:p>
            <a:endParaRPr lang="en-GB"/>
          </a:p>
          <a:p>
            <a:r>
              <a:rPr lang="en-GB"/>
              <a:t>Supplemental convergence checks</a:t>
            </a:r>
          </a:p>
          <a:p>
            <a:r>
              <a:rPr lang="en-GB"/>
              <a:t>{</a:t>
            </a:r>
          </a:p>
          <a:p>
            <a:r>
              <a:rPr lang="en-GB"/>
              <a:t>  "0.2": {</a:t>
            </a:r>
          </a:p>
          <a:p>
            <a:r>
              <a:rPr lang="en-GB"/>
              <a:t>    "four_mode": 20440.150609921337,</a:t>
            </a:r>
          </a:p>
          <a:p>
            <a:r>
              <a:rPr lang="en-GB"/>
              <a:t>    "series14": 12172.47519944297,</a:t>
            </a:r>
          </a:p>
          <a:p>
            <a:r>
              <a:rPr lang="en-GB"/>
              <a:t>    "error_percent": 67.92107007830836,</a:t>
            </a:r>
          </a:p>
          <a:p>
            <a:r>
              <a:rPr lang="en-GB"/>
              <a:t>    "series18": 12171.147606198021</a:t>
            </a:r>
          </a:p>
          <a:p>
            <a:r>
              <a:rPr lang="en-GB"/>
              <a:t>  },</a:t>
            </a:r>
          </a:p>
          <a:p>
            <a:r>
              <a:rPr lang="en-GB"/>
              <a:t>  "0.5": {</a:t>
            </a:r>
          </a:p>
          <a:p>
            <a:r>
              <a:rPr lang="en-GB"/>
              <a:t>    "four_mode": 2485.698308168635,</a:t>
            </a:r>
          </a:p>
          <a:p>
            <a:r>
              <a:rPr lang="en-GB"/>
              <a:t>    "series14": 2272.627167869732,</a:t>
            </a:r>
          </a:p>
          <a:p>
            <a:r>
              <a:rPr lang="en-GB"/>
              <a:t>    "error_percent": 9.375543129611842,</a:t>
            </a:r>
          </a:p>
          <a:p>
            <a:r>
              <a:rPr lang="en-GB"/>
              <a:t>    "series18": 2272.5364588285006</a:t>
            </a:r>
          </a:p>
          <a:p>
            <a:r>
              <a:rPr lang="en-GB"/>
              <a:t>  },</a:t>
            </a:r>
          </a:p>
          <a:p>
            <a:r>
              <a:rPr lang="en-GB"/>
              <a:t>  "1": {</a:t>
            </a:r>
          </a:p>
          <a:p>
            <a:r>
              <a:rPr lang="en-GB"/>
              <a:t>    "four_mode": 838.8950767835439,</a:t>
            </a:r>
          </a:p>
          <a:p>
            <a:r>
              <a:rPr lang="en-GB"/>
              <a:t>    "series14": 789.8040628476466,</a:t>
            </a:r>
          </a:p>
          <a:p>
            <a:r>
              <a:rPr lang="en-GB"/>
              <a:t>    "error_percent": 6.2155939992128095,</a:t>
            </a:r>
          </a:p>
          <a:p>
            <a:r>
              <a:rPr lang="en-GB"/>
              <a:t>    "series18": 789.7886624221843</a:t>
            </a:r>
          </a:p>
          <a:p>
            <a:r>
              <a:rPr lang="en-GB"/>
              <a:t>  },</a:t>
            </a:r>
          </a:p>
          <a:p>
            <a:r>
              <a:rPr lang="en-GB"/>
              <a:t>  "2": {</a:t>
            </a:r>
          </a:p>
          <a:p>
            <a:r>
              <a:rPr lang="en-GB"/>
              <a:t>    "four_mode": 621.4245770421587,</a:t>
            </a:r>
          </a:p>
          <a:p>
            <a:r>
              <a:rPr lang="en-GB"/>
              <a:t>    "series14": 568.1567919674335,</a:t>
            </a:r>
          </a:p>
          <a:p>
            <a:r>
              <a:rPr lang="en-GB"/>
              <a:t>    "error_percent": 9.375543129611753,</a:t>
            </a:r>
          </a:p>
          <a:p>
            <a:r>
              <a:rPr lang="en-GB"/>
              <a:t>    "series18": 568.1341147071248</a:t>
            </a:r>
          </a:p>
          <a:p>
            <a:r>
              <a:rPr lang="en-GB"/>
              <a:t>  }</a:t>
            </a:r>
          </a:p>
          <a:p>
            <a:r>
              <a:rPr lang="en-GB"/>
              <a:t>}</a:t>
            </a:r>
          </a:p>
          <a:p>
            <a:r>
              <a:rPr lang="en-GB"/>
              <a:t>What the mode count means</a:t>
            </a:r>
          </a:p>
          <a:p>
            <a:r>
              <a:rPr lang="en-GB"/>
              <a:t>A mode here means one assumed sine-product basis function, not a separate buckling event or a finite element. The indices count half-waves along the two directions. Four selected basis functions have four unknown amplitudes and yield four Galerkin equations. Their combination approximates one buckled displacement shape.</a:t>
            </a:r>
          </a:p>
          <a:p>
            <a:r>
              <a:rPr lang="en-GB"/>
              <a:t>Why 14 by 14 gives 196</a:t>
            </a:r>
          </a:p>
          <a:p>
            <a:r>
              <a:rPr lang="en-GB"/>
              <a:t>The reference trial displacement is the double sum of A_mn phi_mn over m=1,...,14 and n=1,...,14. Every pair is included, giving 196 amplitudes and 196 test equations. Before any symmetry reduction, both coefficient matrices are 196 by 196. The notation 14 by 14 describes the index ranges, not the matrix dimensions.</a:t>
            </a:r>
          </a:p>
          <a:p>
            <a:r>
              <a:rPr lang="en-GB"/>
              <a:t>Relation to the previous slide</a:t>
            </a:r>
          </a:p>
          <a:p>
            <a:r>
              <a:rPr lang="en-GB"/>
              <a:t>This four-mode subset is (1,1), (2,2), (1,3), (3,1). The preceding three-mode example used (1,1), (2,2), (3,3). It is a different truncation, not simply that earlier example plus one term. More basis functions allow richer buckled shapes. The 196-term reference is still numerical, so assess convergence rather than treating it as exact.</a:t>
            </a:r>
          </a:p>
          <a:p>
            <a:r>
              <a:rPr lang="en-GB"/>
              <a:t>Graph refinement and the right-hand rise</a:t>
            </a:r>
          </a:p>
          <a:p>
            <a:r>
              <a:rPr lang="en-GB"/>
              <a:t>The curve uses 361 independently recalculated points at aspect-ratio increments of 0.005, with native smooth-line display. No moving average or modification of calculated values is used. The rise towards a/b = 2 is genuine for this approximation: the relative error is 6.2156% at a/b = 1, 5.9311% at 1.5 and 9.3755% at 2. This is the error, not the critical load. The fixed four-function approximation becomes less accurate relative to the 196-term reference near that end. Because D11 = D22 and the retained sets are symmetric under exchanging x and y, the relative-error curve has reciprocal symmetry: the error at r = 2 equals that at r = 0.5. Changes in the governing series mode can also produce legitimate changes in slope, which must not be flattened away.</a:t>
            </a:r>
          </a:p>
        </p:txBody>
      </p:sp>
      <p:sp>
        <p:nvSpPr>
          <p:cNvPr id="4" name="Slide Number Placeholder 3"/>
          <p:cNvSpPr>
            <a:spLocks noGrp="1"/>
          </p:cNvSpPr>
          <p:nvPr>
            <p:ph type="sldNum" sz="quarter" idx="5"/>
          </p:nvPr>
        </p:nvSpPr>
        <p:spPr/>
        <p:txBody>
          <a:bodyPr/>
          <a:lstStyle/>
          <a:p>
            <a:fld id="{06EC7BFA-5A14-4681-B8A8-B3F0F046586E}" type="slidenum">
              <a:rPr lang="en-GB" smtClean="0"/>
              <a:t>60</a:t>
            </a:fld>
            <a:endParaRPr lang="en-GB"/>
          </a:p>
        </p:txBody>
      </p:sp>
    </p:spTree>
    <p:extLst>
      <p:ext uri="{BB962C8B-B14F-4D97-AF65-F5344CB8AC3E}">
        <p14:creationId xmlns:p14="http://schemas.microsoft.com/office/powerpoint/2010/main" val="222196286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The long-plate trial shape represents a repeating sequence of skewed shear buckles. The shape retains an adjustable inclination and wavelength.</a:t>
            </a:r>
          </a:p>
          <a:p>
            <a:endParaRPr lang="en-GB" b="0"/>
          </a:p>
          <a:p>
            <a:pPr>
              <a:defRPr b="1"/>
            </a:pPr>
            <a:r>
              <a:rPr b="1"/>
              <a:t>Concept</a:t>
            </a:r>
            <a:endParaRPr lang="en-GB" b="1"/>
          </a:p>
          <a:p>
            <a:r>
              <a:rPr b="0"/>
              <a:t>The transverse sine factor makes displacement zero on the two long supported edges. A second sine factor creates inclined nodal lines separated along the long direction by a characteristic distance L.</a:t>
            </a:r>
          </a:p>
          <a:p>
            <a:endParaRPr lang="en-GB" b="0"/>
          </a:p>
          <a:p>
            <a:pPr>
              <a:defRPr b="1"/>
            </a:pPr>
            <a:r>
              <a:rPr b="1"/>
              <a:t>Details</a:t>
            </a:r>
            <a:endParaRPr lang="en-GB" b="1"/>
          </a:p>
          <a:p>
            <a:r>
              <a:rPr b="0"/>
              <a:t>The displayed form is w = w0 sin(πx/a)sin[π(y − x tan α)/L]. Here a is the panel width, α controls the inclination of the zero lines, and L is their spacing along y. The actual buckle pattern can have slightly curved zero lines, while this approximation uses straight lines for tractable integration. The expression describes a representative repeating region of a long panel rather than an exact finite-rectangle solution at arbitrary remote ends. The inclination and wavelength remain variables to be selected by minimizing the critical load.</a:t>
            </a:r>
            <a:endParaRPr lang="en-GB" b="0"/>
          </a:p>
          <a:p>
            <a:endParaRPr b="0"/>
          </a:p>
          <a:p>
            <a:pPr>
              <a:defRPr b="1"/>
            </a:pPr>
            <a:r>
              <a:rPr b="1"/>
              <a:t>Key Takeaway</a:t>
            </a:r>
            <a:endParaRPr lang="en-GB" b="1"/>
          </a:p>
          <a:p>
            <a:r>
              <a:rPr b="0"/>
              <a:t>A repeating inclined-wave shape captures the main geometry of long-plate shear buckling while leaving enough freedom to optimize the critical mode.</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Example 6 concerns shear buckling of a long, simply supported laminate with symmetric stacking and negligible bending–twisting coupling.</a:t>
            </a:r>
          </a:p>
          <a:p>
            <a:endParaRPr lang="en-GB" b="0"/>
          </a:p>
          <a:p>
            <a:pPr>
              <a:defRPr b="1"/>
            </a:pPr>
            <a:r>
              <a:rPr b="1"/>
              <a:t>Concept</a:t>
            </a:r>
            <a:endParaRPr lang="en-GB" b="1"/>
          </a:p>
          <a:p>
            <a:r>
              <a:rPr b="0"/>
              <a:t>Far from the ends, a long plate can develop repeated buckles whose characteristic wavelength is much shorter than its total length. A representative wavelength then describes the interior response.</a:t>
            </a:r>
          </a:p>
          <a:p>
            <a:endParaRPr lang="en-GB" b="0"/>
          </a:p>
          <a:p>
            <a:pPr>
              <a:defRPr b="1"/>
            </a:pPr>
            <a:r>
              <a:rPr b="1"/>
              <a:t>Details</a:t>
            </a:r>
            <a:endParaRPr lang="en-GB" b="1"/>
          </a:p>
          <a:p>
            <a:r>
              <a:rPr b="0"/>
              <a:t>The diagram uses x across the width a and y along the long direction. The skewed dashed lines mark repeating zero-deflection lines separated by L. B = 0 removes extension–bending coupling, and D16 = D26 = 0 simplifies the bending energy. The long-plate approximation reduces sensitivity to the remote end conditions, but it does not eliminate the width-edge support requirements. Distinguish width a, total panel length and buckle spacing L when applying the formulas. The preceding shape slide supplies the assumed periodic pattern for this problem.</a:t>
            </a:r>
            <a:endParaRPr lang="en-GB" b="0"/>
          </a:p>
          <a:p>
            <a:endParaRPr b="0"/>
          </a:p>
          <a:p>
            <a:pPr>
              <a:defRPr b="1"/>
            </a:pPr>
            <a:r>
              <a:rPr b="1"/>
              <a:t>Key Takeaway</a:t>
            </a:r>
            <a:endParaRPr lang="en-GB" b="1"/>
          </a:p>
          <a:p>
            <a:r>
              <a:rPr b="0"/>
              <a:t>For a sufficiently long plate, optimize a representative shear-buckle wavelength rather than forcing the whole length into a single global half-wave.</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The boundary-condition check identifies what the long-plate trial shape satisfies exactly and what it leaves approximate.</a:t>
            </a:r>
          </a:p>
          <a:p>
            <a:endParaRPr lang="en-GB" b="0"/>
          </a:p>
          <a:p>
            <a:pPr>
              <a:defRPr b="1"/>
            </a:pPr>
            <a:r>
              <a:rPr b="1"/>
              <a:t>Concept</a:t>
            </a:r>
            <a:endParaRPr lang="en-GB" b="1"/>
          </a:p>
          <a:p>
            <a:r>
              <a:rPr b="0"/>
              <a:t>An energy trial function must satisfy the essential displacement conditions. Natural moment conditions can remain unsatisfied pointwise in a restricted Ritz approximation, contributing to approximation error.</a:t>
            </a:r>
          </a:p>
          <a:p>
            <a:endParaRPr lang="en-GB" b="0"/>
          </a:p>
          <a:p>
            <a:pPr>
              <a:defRPr b="1"/>
            </a:pPr>
            <a:r>
              <a:rPr b="1"/>
              <a:t>Details</a:t>
            </a:r>
            <a:endParaRPr lang="en-GB" b="1"/>
          </a:p>
          <a:p>
            <a:r>
              <a:rPr b="0"/>
              <a:t>At x = 0 and a, sin(πx/a) = 0, so the displacement is zero on both long edges. The second sine factor vanishes along the inclined lines y = x tan α + kL. However, the required edge moment Mx generally does not vanish everywhere because mixed terms in the second derivatives remain. The assumed straight nodal lines also simplify the slightly curved lines shown as the likely reference pattern. Within the stated conservative linear plate model, a restricted admissible energy space gives an upper-bound buckling estimate. That upper bound can overstate load capacity and should not be mistaken for a conservative design allowable.</a:t>
            </a:r>
            <a:endParaRPr lang="en-GB" b="0"/>
          </a:p>
          <a:p>
            <a:endParaRPr b="0"/>
          </a:p>
          <a:p>
            <a:pPr>
              <a:defRPr b="1"/>
            </a:pPr>
            <a:r>
              <a:rPr b="1"/>
              <a:t>Key Takeaway</a:t>
            </a:r>
            <a:endParaRPr lang="en-GB" b="1"/>
          </a:p>
          <a:p>
            <a:r>
              <a:rPr b="0"/>
              <a:t>The long-plate shape enforces displacement supports but does not satisfy every moment condition exactly. Its energy solution is therefore approximate.</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assumed long-plate shape is inserted into bending energy and shear-load work to obtain a load expression.</a:t>
            </a:r>
          </a:p>
          <a:p>
            <a:endParaRPr lang="en-GB" b="0"/>
          </a:p>
          <a:p>
            <a:pPr>
              <a:defRPr b="1"/>
            </a:pPr>
            <a:r>
              <a:rPr lang="en-GB" b="1"/>
              <a:t>Concept</a:t>
            </a:r>
          </a:p>
          <a:p>
            <a:r>
              <a:rPr lang="en-GB" b="0"/>
              <a:t>Buckling corresponds to a nontrivial stationary point of the quadratic total potential Π = U − W. Both the bending energy and geometric load work depend on the same assumed mode.</a:t>
            </a:r>
          </a:p>
          <a:p>
            <a:endParaRPr lang="en-GB" b="0"/>
          </a:p>
          <a:p>
            <a:pPr>
              <a:defRPr b="1"/>
            </a:pPr>
            <a:r>
              <a:rPr lang="en-GB" b="1"/>
              <a:t>Details</a:t>
            </a:r>
          </a:p>
          <a:p>
            <a:r>
              <a:rPr lang="en-GB" b="0"/>
              <a:t>For the stated laminate, U = ½∬[D11(∂²w/∂x²)² + 2D12(∂²w/∂x²)(∂²w/∂y²) + 4D66(∂²w/∂x∂y)² + D22(∂²w/∂y²)²]dA. The shear work contains the product (∂w/∂x)(∂w/∂y), with its sign following the selected shear convention. Integrate over the width and one representative buckle region using a domain consistent with the repeating pattern. The slide expresses the evaluated terms through α and AR = a/L. The overall amplitude appears quadratically and cancels from the critical-load condition after differentiation. Keep the signed shear-work term consistent with the orientation of the inclined wave.</a:t>
            </a:r>
          </a:p>
          <a:p>
            <a:endParaRPr lang="en-GB" b="0"/>
          </a:p>
          <a:p>
            <a:pPr>
              <a:defRPr b="1"/>
            </a:pPr>
            <a:r>
              <a:rPr lang="en-GB" b="1"/>
              <a:t>Key Takeaway</a:t>
            </a:r>
          </a:p>
          <a:p>
            <a:r>
              <a:rPr lang="en-GB" b="0"/>
              <a:t>The energy calculation reduces the long-plate buckling problem to an algebraic load function of inclination, wavelength, geometry and bending stiffness.</a:t>
            </a:r>
          </a:p>
        </p:txBody>
      </p:sp>
      <p:sp>
        <p:nvSpPr>
          <p:cNvPr id="4" name="Slide Number Placeholder 3"/>
          <p:cNvSpPr>
            <a:spLocks noGrp="1"/>
          </p:cNvSpPr>
          <p:nvPr>
            <p:ph type="sldNum" sz="quarter" idx="5"/>
          </p:nvPr>
        </p:nvSpPr>
        <p:spPr/>
        <p:txBody>
          <a:bodyPr/>
          <a:lstStyle/>
          <a:p>
            <a:fld id="{06EC7BFA-5A14-4681-B8A8-B3F0F046586E}" type="slidenum">
              <a:rPr lang="en-GB" smtClean="0"/>
              <a:t>64</a:t>
            </a:fld>
            <a:endParaRPr lang="en-GB"/>
          </a:p>
        </p:txBody>
      </p:sp>
    </p:spTree>
    <p:extLst>
      <p:ext uri="{BB962C8B-B14F-4D97-AF65-F5344CB8AC3E}">
        <p14:creationId xmlns:p14="http://schemas.microsoft.com/office/powerpoint/2010/main" val="296690668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critical long-plate mode follows by minimizing the load expression with respect to the inclination and wavelength parameters.</a:t>
            </a:r>
          </a:p>
          <a:p>
            <a:endParaRPr lang="en-GB" b="0"/>
          </a:p>
          <a:p>
            <a:pPr>
              <a:defRPr b="1"/>
            </a:pPr>
            <a:r>
              <a:rPr lang="en-GB" b="1"/>
              <a:t>Concept</a:t>
            </a:r>
          </a:p>
          <a:p>
            <a:r>
              <a:rPr lang="en-GB" b="0"/>
              <a:t>Stationarity in amplitude first gives Nxy,cr as a function of α and AR = a/L. The first instability then corresponds to the minimum positive load over the admissible shape parameters.</a:t>
            </a:r>
          </a:p>
          <a:p>
            <a:endParaRPr lang="en-GB" b="0"/>
          </a:p>
          <a:p>
            <a:pPr>
              <a:defRPr b="1"/>
            </a:pPr>
            <a:r>
              <a:rPr lang="en-GB" b="1"/>
              <a:t>Details</a:t>
            </a:r>
          </a:p>
          <a:p>
            <a:r>
              <a:rPr lang="en-GB" b="0"/>
              <a:t>Set the derivatives with respect to AR and tan α to zero, using the full polynomial in D11, D22 and D12 + 2D66 displayed on the slide. Solve the two stationarity relations together, recover L = a/AR and substitute the resulting parameters into the load expression. Verify that the selected stationary point gives the relevant minimum rather than another stationary solution. The slide notes that a source expression omitted a constant term, so use the corrected expression shown here consistently. The inclination is a geometric outcome of the minimization, not a prescribed material orientation.</a:t>
            </a:r>
          </a:p>
          <a:p>
            <a:endParaRPr lang="en-GB" b="0"/>
          </a:p>
          <a:p>
            <a:pPr>
              <a:defRPr b="1"/>
            </a:pPr>
            <a:r>
              <a:rPr lang="en-GB" b="1"/>
              <a:t>Key Takeaway</a:t>
            </a:r>
          </a:p>
          <a:p>
            <a:r>
              <a:rPr lang="en-GB" b="0"/>
              <a:t>The optimized shear-buckling shape comes from minimizing the predicted critical load over both wavelength and inclination, rather than choosing either parameter by appearance.</a:t>
            </a:r>
          </a:p>
        </p:txBody>
      </p:sp>
      <p:sp>
        <p:nvSpPr>
          <p:cNvPr id="4" name="Slide Number Placeholder 3"/>
          <p:cNvSpPr>
            <a:spLocks noGrp="1"/>
          </p:cNvSpPr>
          <p:nvPr>
            <p:ph type="sldNum" sz="quarter" idx="5"/>
          </p:nvPr>
        </p:nvSpPr>
        <p:spPr/>
        <p:txBody>
          <a:bodyPr/>
          <a:lstStyle/>
          <a:p>
            <a:fld id="{06EC7BFA-5A14-4681-B8A8-B3F0F046586E}" type="slidenum">
              <a:rPr lang="en-GB" smtClean="0"/>
              <a:t>65</a:t>
            </a:fld>
            <a:endParaRPr lang="en-GB"/>
          </a:p>
        </p:txBody>
      </p:sp>
    </p:spTree>
    <p:extLst>
      <p:ext uri="{BB962C8B-B14F-4D97-AF65-F5344CB8AC3E}">
        <p14:creationId xmlns:p14="http://schemas.microsoft.com/office/powerpoint/2010/main" val="339359146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worked woven-laminate case compares the energy prediction with a long-strip series solution and shows how critical shear load varies with panel width.</a:t>
            </a:r>
          </a:p>
          <a:p>
            <a:endParaRPr lang="en-GB" b="0"/>
          </a:p>
          <a:p>
            <a:pPr>
              <a:defRPr b="1"/>
            </a:pPr>
            <a:r>
              <a:rPr lang="en-GB" b="1"/>
              <a:t>Concept</a:t>
            </a:r>
          </a:p>
          <a:p>
            <a:r>
              <a:rPr lang="en-GB" b="0"/>
              <a:t>The horizontal axis is the plate width a, not increasing total length. For fixed laminate stiffness in the long-plate regime, the critical load per unit width scales approximately as 1/a².</a:t>
            </a:r>
          </a:p>
          <a:p>
            <a:endParaRPr lang="en-GB" b="0"/>
          </a:p>
          <a:p>
            <a:pPr>
              <a:defRPr b="1"/>
            </a:pPr>
            <a:r>
              <a:rPr lang="en-GB" b="1"/>
              <a:t>Details</a:t>
            </a:r>
          </a:p>
          <a:p>
            <a:r>
              <a:rPr lang="en-GB" b="0"/>
              <a:t>The slide lists Ex = Ey = 58.9 GPa, Gxy = 4.83 GPa, νxy = 0.05 and ply thickness 0.1905 mm. Its calculation interprets the stated lay-up as eight woven plies with total thickness 1.524 mm. It reports D11 = D22 = 20.37, D12 = 1.02 and D66 = 1.42 N·m, with α about 29.9°, AR about 0.949 and L about 1.054a. The energy curve lies about 6% above the series curve. The displayed comparison supports agreement with that numerical reference, not an independent experimental validation. A different ply-count interpretation would change thickness and stiffness substantially.</a:t>
            </a:r>
          </a:p>
          <a:p>
            <a:endParaRPr lang="en-GB" b="0"/>
          </a:p>
          <a:p>
            <a:pPr>
              <a:defRPr b="1"/>
            </a:pPr>
            <a:r>
              <a:rPr lang="en-GB" b="1"/>
              <a:t>Key Takeaway</a:t>
            </a:r>
          </a:p>
          <a:p>
            <a:r>
              <a:rPr lang="en-GB" b="0"/>
              <a:t>For the stated eight-ply woven interpretation, the energy estimate is about 6% above the series result. Increasing width reduces the long-plate shear-buckling load.</a:t>
            </a:r>
          </a:p>
        </p:txBody>
      </p:sp>
      <p:sp>
        <p:nvSpPr>
          <p:cNvPr id="4" name="Slide Number Placeholder 3"/>
          <p:cNvSpPr>
            <a:spLocks noGrp="1"/>
          </p:cNvSpPr>
          <p:nvPr>
            <p:ph type="sldNum" sz="quarter" idx="5"/>
          </p:nvPr>
        </p:nvSpPr>
        <p:spPr/>
        <p:txBody>
          <a:bodyPr/>
          <a:lstStyle/>
          <a:p>
            <a:fld id="{06EC7BFA-5A14-4681-B8A8-B3F0F046586E}" type="slidenum">
              <a:rPr lang="en-GB" smtClean="0"/>
              <a:t>66</a:t>
            </a:fld>
            <a:endParaRPr lang="en-GB"/>
          </a:p>
        </p:txBody>
      </p:sp>
    </p:spTree>
    <p:extLst>
      <p:ext uri="{BB962C8B-B14F-4D97-AF65-F5344CB8AC3E}">
        <p14:creationId xmlns:p14="http://schemas.microsoft.com/office/powerpoint/2010/main" val="305574177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Example 7 uses two double-sine terms to represent combined compression and shear buckling of a simply supported plate.</a:t>
            </a:r>
          </a:p>
          <a:p>
            <a:endParaRPr lang="en-GB" b="0"/>
          </a:p>
          <a:p>
            <a:pPr>
              <a:defRPr b="1"/>
            </a:pPr>
            <a:r>
              <a:rPr b="1"/>
              <a:t>Concept</a:t>
            </a:r>
            <a:endParaRPr lang="en-GB" b="1"/>
          </a:p>
          <a:p>
            <a:r>
              <a:rPr b="0"/>
              <a:t>The two amplitudes represent different admissible wave patterns. Compression acts on their individual slope energies, while shear couples the amplitudes.</a:t>
            </a:r>
          </a:p>
          <a:p>
            <a:endParaRPr lang="en-GB" b="0"/>
          </a:p>
          <a:p>
            <a:pPr>
              <a:defRPr b="1"/>
            </a:pPr>
            <a:r>
              <a:rPr b="1"/>
              <a:t>Details</a:t>
            </a:r>
            <a:endParaRPr lang="en-GB" b="1"/>
          </a:p>
          <a:p>
            <a:r>
              <a:rPr b="0"/>
              <a:t>The assumed form is w = w1 sin(πx/a)sin(πy/b) + w2 sin(2πx/a)sin(2πy/b). Both terms satisfy w = 0 on all four edges. Under D16 = D26 = 0, their normal edge moments also vanish. The slide lists effective shear expressions Vx and Vy. At a simply supported edge these quantities are support reactions, so they need not vanish. Requiring V = 0 would instead describe a free-edge natural condition and would incorrectly change this problem. Retaining only two modes makes the resulting load approximate even though the support conditions are satisfied.</a:t>
            </a:r>
            <a:endParaRPr lang="en-GB" b="0"/>
          </a:p>
          <a:p>
            <a:endParaRPr b="0"/>
          </a:p>
          <a:p>
            <a:pPr>
              <a:defRPr b="1"/>
            </a:pPr>
            <a:r>
              <a:rPr b="1"/>
              <a:t>Key Takeaway</a:t>
            </a:r>
            <a:endParaRPr lang="en-GB" b="1"/>
          </a:p>
          <a:p>
            <a:r>
              <a:rPr b="0"/>
              <a:t>The two-term shape satisfies the simple supports and captures shear coupling. The truncation, rather than an omitted zero-shear support condition, limits its accuracy.</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This reminder relates three-dimensional stress equilibrium to the force, moment and shear resultants used in Example 7.</a:t>
            </a:r>
          </a:p>
          <a:p>
            <a:endParaRPr lang="en-GB" b="0"/>
          </a:p>
          <a:p>
            <a:pPr>
              <a:defRPr b="1"/>
            </a:pPr>
            <a:r>
              <a:rPr b="1"/>
              <a:t>Concept</a:t>
            </a:r>
            <a:endParaRPr lang="en-GB" b="1"/>
          </a:p>
          <a:p>
            <a:r>
              <a:rPr b="0"/>
              <a:t>Integrating through thickness replaces local stresses with plate-level resultants. Moment equilibrium then relates transverse shear resultants to spatial derivatives of the moments.</a:t>
            </a:r>
          </a:p>
          <a:p>
            <a:endParaRPr lang="en-GB" b="0"/>
          </a:p>
          <a:p>
            <a:pPr>
              <a:defRPr b="1"/>
            </a:pPr>
            <a:r>
              <a:rPr b="1"/>
              <a:t>Details</a:t>
            </a:r>
            <a:endParaRPr lang="en-GB" b="1"/>
          </a:p>
          <a:p>
            <a:r>
              <a:rPr b="0"/>
              <a:t>With the stated static assumptions, the membrane balances are </a:t>
            </a:r>
            <a:r>
              <a:rPr lang="en-GB" b="0"/>
              <a:t>(∂</a:t>
            </a:r>
            <a:r>
              <a:rPr b="0"/>
              <a:t>Nx</a:t>
            </a:r>
            <a:r>
              <a:rPr lang="en-GB" b="0"/>
              <a:t>/∂</a:t>
            </a:r>
            <a:r>
              <a:rPr b="0"/>
              <a:t>x</a:t>
            </a:r>
            <a:r>
              <a:rPr lang="en-GB" b="0"/>
              <a:t>)</a:t>
            </a:r>
            <a:r>
              <a:rPr b="0"/>
              <a:t> + </a:t>
            </a:r>
            <a:r>
              <a:rPr lang="en-GB" b="0"/>
              <a:t>(∂</a:t>
            </a:r>
            <a:r>
              <a:rPr b="0"/>
              <a:t>Nxy</a:t>
            </a:r>
            <a:r>
              <a:rPr lang="en-GB" b="0"/>
              <a:t>/∂</a:t>
            </a:r>
            <a:r>
              <a:rPr b="0"/>
              <a:t>y</a:t>
            </a:r>
            <a:r>
              <a:rPr lang="en-GB" b="0"/>
              <a:t>)</a:t>
            </a:r>
            <a:r>
              <a:rPr b="0"/>
              <a:t> = 0 and </a:t>
            </a:r>
            <a:r>
              <a:rPr lang="en-GB" b="0"/>
              <a:t>(∂</a:t>
            </a:r>
            <a:r>
              <a:rPr b="0"/>
              <a:t>Nxy</a:t>
            </a:r>
            <a:r>
              <a:rPr lang="en-GB" b="0"/>
              <a:t>/∂</a:t>
            </a:r>
            <a:r>
              <a:rPr b="0"/>
              <a:t>x</a:t>
            </a:r>
            <a:r>
              <a:rPr lang="en-GB" b="0"/>
              <a:t>)</a:t>
            </a:r>
            <a:r>
              <a:rPr b="0"/>
              <a:t> + </a:t>
            </a:r>
            <a:r>
              <a:rPr lang="en-GB" b="0"/>
              <a:t>(∂</a:t>
            </a:r>
            <a:r>
              <a:rPr b="0"/>
              <a:t>Ny</a:t>
            </a:r>
            <a:r>
              <a:rPr lang="en-GB" b="0"/>
              <a:t>/∂</a:t>
            </a:r>
            <a:r>
              <a:rPr b="0"/>
              <a:t>y</a:t>
            </a:r>
            <a:r>
              <a:rPr lang="en-GB" b="0"/>
              <a:t>)</a:t>
            </a:r>
            <a:r>
              <a:rPr b="0"/>
              <a:t> = 0. Transverse balance is </a:t>
            </a:r>
            <a:r>
              <a:rPr lang="en-GB" b="0"/>
              <a:t>(∂</a:t>
            </a:r>
            <a:r>
              <a:rPr b="0"/>
              <a:t>Qx</a:t>
            </a:r>
            <a:r>
              <a:rPr lang="en-GB" b="0"/>
              <a:t>/∂</a:t>
            </a:r>
            <a:r>
              <a:rPr b="0"/>
              <a:t>x</a:t>
            </a:r>
            <a:r>
              <a:rPr lang="en-GB" b="0"/>
              <a:t>)</a:t>
            </a:r>
            <a:r>
              <a:rPr b="0"/>
              <a:t> + </a:t>
            </a:r>
            <a:r>
              <a:rPr lang="en-GB" b="0"/>
              <a:t>(∂</a:t>
            </a:r>
            <a:r>
              <a:rPr b="0"/>
              <a:t>Qy</a:t>
            </a:r>
            <a:r>
              <a:rPr lang="en-GB" b="0"/>
              <a:t>/∂</a:t>
            </a:r>
            <a:r>
              <a:rPr b="0"/>
              <a:t>y</a:t>
            </a:r>
            <a:r>
              <a:rPr lang="en-GB" b="0"/>
              <a:t>)</a:t>
            </a:r>
            <a:r>
              <a:rPr b="0"/>
              <a:t> + q = 0, reducing to zero pressure for the current load case. Moment balance gives Qx = </a:t>
            </a:r>
            <a:r>
              <a:rPr lang="en-GB" b="0"/>
              <a:t>(∂</a:t>
            </a:r>
            <a:r>
              <a:rPr b="0"/>
              <a:t>Mx</a:t>
            </a:r>
            <a:r>
              <a:rPr lang="en-GB" b="0"/>
              <a:t>/∂</a:t>
            </a:r>
            <a:r>
              <a:rPr b="0"/>
              <a:t>x</a:t>
            </a:r>
            <a:r>
              <a:rPr lang="en-GB" b="0"/>
              <a:t>)</a:t>
            </a:r>
            <a:r>
              <a:rPr b="0"/>
              <a:t> + </a:t>
            </a:r>
            <a:r>
              <a:rPr lang="en-GB" b="0"/>
              <a:t>(∂</a:t>
            </a:r>
            <a:r>
              <a:rPr b="0"/>
              <a:t>Mxy</a:t>
            </a:r>
            <a:r>
              <a:rPr lang="en-GB" b="0"/>
              <a:t>/∂</a:t>
            </a:r>
            <a:r>
              <a:rPr b="0"/>
              <a:t>y</a:t>
            </a:r>
            <a:r>
              <a:rPr lang="en-GB" b="0"/>
              <a:t>)</a:t>
            </a:r>
            <a:r>
              <a:rPr b="0"/>
              <a:t> and Qy = </a:t>
            </a:r>
            <a:r>
              <a:rPr lang="en-GB" b="0"/>
              <a:t>(∂</a:t>
            </a:r>
            <a:r>
              <a:rPr b="0"/>
              <a:t>Mxy</a:t>
            </a:r>
            <a:r>
              <a:rPr lang="en-GB" b="0"/>
              <a:t>/∂</a:t>
            </a:r>
            <a:r>
              <a:rPr b="0"/>
              <a:t>x</a:t>
            </a:r>
            <a:r>
              <a:rPr lang="en-GB" b="0"/>
              <a:t>)</a:t>
            </a:r>
            <a:r>
              <a:rPr b="0"/>
              <a:t> + </a:t>
            </a:r>
            <a:r>
              <a:rPr lang="en-GB" b="0"/>
              <a:t>(∂</a:t>
            </a:r>
            <a:r>
              <a:rPr b="0"/>
              <a:t>My</a:t>
            </a:r>
            <a:r>
              <a:rPr lang="en-GB" b="0"/>
              <a:t>/∂</a:t>
            </a:r>
            <a:r>
              <a:rPr b="0"/>
              <a:t>y</a:t>
            </a:r>
            <a:r>
              <a:rPr lang="en-GB" b="0"/>
              <a:t>).</a:t>
            </a:r>
            <a:r>
              <a:rPr b="0"/>
              <a:t> These relations connect the stress-based and energy-based descriptions. Q is an internal force resultant and should not be confused with the effective Kirchhoff edge shear V, which also includes a twisting-moment derivative.</a:t>
            </a:r>
            <a:endParaRPr lang="en-GB" b="0"/>
          </a:p>
          <a:p>
            <a:endParaRPr b="0"/>
          </a:p>
          <a:p>
            <a:pPr>
              <a:defRPr b="1"/>
            </a:pPr>
            <a:r>
              <a:rPr b="1"/>
              <a:t>Key Takeaway</a:t>
            </a:r>
            <a:endParaRPr lang="en-GB" b="1"/>
          </a:p>
          <a:p>
            <a:r>
              <a:rPr b="0"/>
              <a:t>The energy calculation rests on the same integrated equilibrium model as the earlier differential-equation approach. The force and moment resultants retain their original physical meanings.</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The energy reminder states the variational principle used to derive the two-amplitude buckling equations.</a:t>
            </a:r>
          </a:p>
          <a:p>
            <a:endParaRPr lang="en-GB" b="0"/>
          </a:p>
          <a:p>
            <a:pPr>
              <a:defRPr b="1"/>
            </a:pPr>
            <a:r>
              <a:rPr b="1"/>
              <a:t>Concept</a:t>
            </a:r>
            <a:endParaRPr lang="en-GB" b="1"/>
          </a:p>
          <a:p>
            <a:r>
              <a:rPr b="0"/>
              <a:t>For conservative loading, equilibrium requires stationarity of total potential energy. In a buckling problem, the quadratic energy loses positive definiteness at the critical load and admits a nonzero stationary perturbation.</a:t>
            </a:r>
          </a:p>
          <a:p>
            <a:endParaRPr lang="en-GB" b="0"/>
          </a:p>
          <a:p>
            <a:pPr>
              <a:defRPr b="1"/>
            </a:pPr>
            <a:r>
              <a:rPr b="1"/>
              <a:t>Details</a:t>
            </a:r>
            <a:endParaRPr lang="en-GB" b="1"/>
          </a:p>
          <a:p>
            <a:r>
              <a:rPr b="0"/>
              <a:t>The laminate strain energy contains ½∬[ε0ᵀAε0 + 2ε0ᵀBκ + κᵀDκ]dA. For the symmetric bending problem, B vanishes and the bending block supplies the D-weighted curvature terms. The external-load contribution follows from the membrane loads acting through the additional slopes of the deflected plate. The displayed virtual-work statement accounts for forces at the plate boundary as well as the appropriate area representation. When reducing the model, use the work expression consistent with the prescribed loading and the assumed displacement field.</a:t>
            </a:r>
            <a:endParaRPr lang="en-GB" b="0"/>
          </a:p>
          <a:p>
            <a:endParaRPr b="0"/>
          </a:p>
          <a:p>
            <a:pPr>
              <a:defRPr b="1"/>
            </a:pPr>
            <a:r>
              <a:rPr b="1"/>
              <a:t>Key Takeaway</a:t>
            </a:r>
            <a:endParaRPr lang="en-GB" b="1"/>
          </a:p>
          <a:p>
            <a:r>
              <a:rPr b="0"/>
              <a:t>The critical load is the point where the quadratic potential admits a nontrivial stationary mode. Substituting admissible shapes converts this variational statement into algebraic equations.</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The total potential for combined compression and shear becomes a function of w1 and w2 after substituting the two-mode displacement.</a:t>
            </a:r>
          </a:p>
          <a:p>
            <a:endParaRPr lang="en-GB" b="0"/>
          </a:p>
          <a:p>
            <a:pPr>
              <a:defRPr b="1"/>
            </a:pPr>
            <a:r>
              <a:rPr b="1"/>
              <a:t>Concept</a:t>
            </a:r>
            <a:endParaRPr lang="en-GB" b="1"/>
          </a:p>
          <a:p>
            <a:r>
              <a:rPr b="0"/>
              <a:t>The bending contribution contains squared curvatures. The compression contribution contains squared longitudinal slope, and the shear contribution contains the product of slopes in the two directions.</a:t>
            </a:r>
          </a:p>
          <a:p>
            <a:endParaRPr lang="en-GB" b="0"/>
          </a:p>
          <a:p>
            <a:pPr>
              <a:defRPr b="1"/>
            </a:pPr>
            <a:r>
              <a:rPr b="1"/>
              <a:t>Details</a:t>
            </a:r>
            <a:endParaRPr lang="en-GB" b="1"/>
          </a:p>
          <a:p>
            <a:r>
              <a:rPr b="0"/>
              <a:t>Use positive compression magnitude N0 and define the shear ratio k consistently with the slide, so the load pattern is fixed while N0 varies. The two-mode shape generates square terms in w1 and w2 and cross terms proportional to w1w2. Trigonometric identities such as sin²θ = (1 − cos2θ)/2 simplify their area integration. The slide corrects printed intermediate factors in the source expressions, so carry forward the corrected equations shown rather than mixing versions. D16 and D26 vanish under the example’s stiffness assumptions. The remaining energy is quadratic in the two amplitudes.</a:t>
            </a:r>
            <a:endParaRPr lang="en-GB" b="0"/>
          </a:p>
          <a:p>
            <a:endParaRPr b="0"/>
          </a:p>
          <a:p>
            <a:pPr>
              <a:defRPr b="1"/>
            </a:pPr>
            <a:r>
              <a:rPr b="1"/>
              <a:t>Key Takeaway</a:t>
            </a:r>
            <a:endParaRPr lang="en-GB" b="1"/>
          </a:p>
          <a:p>
            <a:r>
              <a:rPr b="0"/>
              <a:t>The displacement substitution reduces a field problem to a quadratic two-variable energy function. Its coefficients contain all the geometry, stiffness and load information needed for the eigenproblem.</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The integration table evaluates the energy terms over the full rectangular plate. Orthogonality eliminates most cross terms between the two retained modes.</a:t>
            </a:r>
          </a:p>
          <a:p>
            <a:endParaRPr lang="en-GB" b="0"/>
          </a:p>
          <a:p>
            <a:pPr>
              <a:defRPr b="1"/>
            </a:pPr>
            <a:r>
              <a:rPr b="1"/>
              <a:t>Concept</a:t>
            </a:r>
            <a:endParaRPr lang="en-GB" b="1"/>
          </a:p>
          <a:p>
            <a:r>
              <a:rPr b="0"/>
              <a:t>Different sine wave numbers are orthogonal over the supported span. This makes the bending and direct-compression terms diagonal, while the shear slope product retains a coupling term.</a:t>
            </a:r>
          </a:p>
          <a:p>
            <a:endParaRPr lang="en-GB" b="0"/>
          </a:p>
          <a:p>
            <a:pPr>
              <a:defRPr b="1"/>
            </a:pPr>
            <a:r>
              <a:rPr b="1"/>
              <a:t>Details</a:t>
            </a:r>
            <a:endParaRPr lang="en-GB" b="1"/>
          </a:p>
          <a:p>
            <a:r>
              <a:rPr b="0"/>
              <a:t>For the first mode, ∬</a:t>
            </a:r>
            <a:r>
              <a:rPr lang="en-GB" b="0"/>
              <a:t>(∂</a:t>
            </a:r>
            <a:r>
              <a:rPr b="0"/>
              <a:t>w</a:t>
            </a:r>
            <a:r>
              <a:rPr lang="en-GB" b="0"/>
              <a:t>/∂x)²dA</a:t>
            </a:r>
            <a:r>
              <a:rPr b="0"/>
              <a:t> contributes w1²π²b/(4a). The second mode contributes w2²π²b/a because its longitudinal wave number is doubled. Its bending-energy coefficients are 16 times the first-mode coefficients because curvature is doubled in wave number twice before squaring. The mixed shear integral gives the displayed −32w1w2/9 contribution. This term survives because it combines sine and cosine factors in the required parity pairing. Use the exact integrals before rounding, especially for the coupling coefficient that controls the shear eigenvalue.</a:t>
            </a:r>
            <a:endParaRPr lang="en-GB" b="0"/>
          </a:p>
          <a:p>
            <a:endParaRPr b="0"/>
          </a:p>
          <a:p>
            <a:pPr>
              <a:defRPr b="1"/>
            </a:pPr>
            <a:r>
              <a:rPr b="1"/>
              <a:t>Key Takeaway</a:t>
            </a:r>
            <a:endParaRPr lang="en-GB" b="1"/>
          </a:p>
          <a:p>
            <a:r>
              <a:rPr b="0"/>
              <a:t>Orthogonality simplifies the energy but does not remove shear coupling. That surviving cross term is what allows the two-mode model to represent combined-load buckling.</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Substituting the integrals into total potential and differentiating with respect to each amplitude gives two linear homogeneous equations.</a:t>
            </a:r>
          </a:p>
          <a:p>
            <a:endParaRPr lang="en-GB" b="0"/>
          </a:p>
          <a:p>
            <a:pPr>
              <a:defRPr b="1"/>
            </a:pPr>
            <a:r>
              <a:rPr b="1"/>
              <a:t>Concept</a:t>
            </a:r>
            <a:endParaRPr lang="en-GB" b="1"/>
          </a:p>
          <a:p>
            <a:r>
              <a:rPr b="0"/>
              <a:t>Stationarity requires both ∂Π/∂w1 = 0 and ∂Π/∂w2 = 0. A nonzero buckled shape exists only when these equations are linearly dependent.</a:t>
            </a:r>
          </a:p>
          <a:p>
            <a:endParaRPr lang="en-GB" b="0"/>
          </a:p>
          <a:p>
            <a:pPr>
              <a:defRPr b="1"/>
            </a:pPr>
            <a:r>
              <a:rPr b="1"/>
              <a:t>Details</a:t>
            </a:r>
            <a:endParaRPr lang="en-GB" b="1"/>
          </a:p>
          <a:p>
            <a:r>
              <a:rPr b="0"/>
              <a:t>The bending part is ½K1w1² + 8K1w2², reflecting the 16-fold difference between the two modal stiffnesses. The compression terms reduce the diagonal coefficients, while the shear term contributes off-diagonal coefficients proportional to (32/9)kN0. Differentiate the complete expression, retaining the factor two from squared amplitudes. The resulting equations contain K1 − N0π²b/(4a) and 16K1 − N0π²b/a on the diagonal. The determinant condition gives the critical reference load. Reversing k changes the sign of the coupling and the relative mode orientation, while the determinant depends on k².</a:t>
            </a:r>
            <a:endParaRPr lang="en-GB" b="0"/>
          </a:p>
          <a:p>
            <a:endParaRPr b="0"/>
          </a:p>
          <a:p>
            <a:pPr>
              <a:defRPr b="1"/>
            </a:pPr>
            <a:r>
              <a:rPr b="1"/>
              <a:t>Key Takeaway</a:t>
            </a:r>
            <a:endParaRPr lang="en-GB" b="1"/>
          </a:p>
          <a:p>
            <a:r>
              <a:rPr b="0"/>
              <a:t>The two amplitude derivatives produce the buckling matrix. Its determinant must vanish for a nonzero displacement pattern to exist.</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The stationary equations are written as a generalized eigenproblem to separate bending resistance from the prescribed load pattern.</a:t>
            </a:r>
          </a:p>
          <a:p>
            <a:endParaRPr lang="en-GB" b="0"/>
          </a:p>
          <a:p>
            <a:pPr>
              <a:defRPr b="1"/>
            </a:pPr>
            <a:r>
              <a:rPr b="1"/>
              <a:t>Concept</a:t>
            </a:r>
            <a:endParaRPr lang="en-GB" b="1"/>
          </a:p>
          <a:p>
            <a:r>
              <a:rPr b="0"/>
              <a:t>The displayed form is A w = N0 B w, with A containing K1 and 16K1 on its diagonal. Here the matrix named B is a load matrix, not the laminate ABD coupling matrix.</a:t>
            </a:r>
          </a:p>
          <a:p>
            <a:endParaRPr lang="en-GB" b="0"/>
          </a:p>
          <a:p>
            <a:pPr>
              <a:defRPr b="1"/>
            </a:pPr>
            <a:r>
              <a:rPr b="1"/>
              <a:t>Details</a:t>
            </a:r>
            <a:endParaRPr lang="en-GB" b="1"/>
          </a:p>
          <a:p>
            <a:r>
              <a:rPr b="0"/>
              <a:t>The load matrix contains the compression coefficients on the diagonal and shear-ratio terms off the diagonal. The vector w contains w1 and w2. Its eigenvalue N0 gives the reference compression at instability for the selected k. The slide also converts the system to a standard eigenproblem through B inverse. That algebra requires B to be invertible. A generalized eigenvalue solve avoids the need to form an inverse and can handle the formulation more directly. Select the lowest positive load associated with the stated loading direction rather than an arbitrary algebraic root.</a:t>
            </a:r>
            <a:endParaRPr lang="en-GB" b="0"/>
          </a:p>
          <a:p>
            <a:endParaRPr b="0"/>
          </a:p>
          <a:p>
            <a:pPr>
              <a:defRPr b="1"/>
            </a:pPr>
            <a:r>
              <a:rPr b="1"/>
              <a:t>Key Takeaway</a:t>
            </a:r>
            <a:endParaRPr lang="en-GB" b="1"/>
          </a:p>
          <a:p>
            <a:r>
              <a:rPr b="0"/>
              <a:t>The matrix formulation supplies both the critical load and relative modal amplitudes. Distinguishing the load matrix B from the laminate coupling matrix prevents a notation error.</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The closed-form expression selects the lower eigenvalue of the two-mode compression–shear problem and compares it with a converged series.</a:t>
            </a:r>
          </a:p>
          <a:p>
            <a:endParaRPr lang="en-GB" b="0"/>
          </a:p>
          <a:p>
            <a:pPr>
              <a:defRPr b="1"/>
            </a:pPr>
            <a:r>
              <a:rPr b="1"/>
              <a:t>Concept</a:t>
            </a:r>
            <a:endParaRPr lang="en-GB" b="1"/>
          </a:p>
          <a:p>
            <a:r>
              <a:rPr b="0"/>
              <a:t>The two roots correspond to different algebraic branches. The lower physically relevant positive load governs first buckling. The minus-sign branch shown on the slide makes that selection.</a:t>
            </a:r>
          </a:p>
          <a:p>
            <a:endParaRPr lang="en-GB" b="0"/>
          </a:p>
          <a:p>
            <a:pPr>
              <a:defRPr b="1"/>
            </a:pPr>
            <a:r>
              <a:rPr b="1"/>
              <a:t>Details</a:t>
            </a:r>
            <a:endParaRPr lang="en-GB" b="1"/>
          </a:p>
          <a:p>
            <a:r>
              <a:rPr b="0"/>
              <a:t>The formula combines the bending stiffnesses in Σ and the shear-to-compression ratio in χ. At k = 0 it recovers the first-mode compression result. For increasing shear ratio, the allowable reference compression decreases. The plot compares the two-term approximation with a 14-by-14 modal series for the stated square plate. The two-term curve lies above the converged result at larger k, illustrating the restricted-shape upper bound. The displayed expression has a removable algebraic singularity at χ = 2, so use the appropriate limiting or rationalized form rather than interpreting it as an infinite physical load. The source’s alternate root does not govern first buckling.</a:t>
            </a:r>
            <a:endParaRPr lang="en-GB" b="0"/>
          </a:p>
          <a:p>
            <a:endParaRPr b="0"/>
          </a:p>
          <a:p>
            <a:pPr>
              <a:defRPr b="1"/>
            </a:pPr>
            <a:r>
              <a:rPr b="1"/>
              <a:t>Key Takeaway</a:t>
            </a:r>
            <a:endParaRPr lang="en-GB" b="1"/>
          </a:p>
          <a:p>
            <a:r>
              <a:rPr b="0"/>
              <a:t>The smaller relevant eigenvalue determines the critical load. The two-mode formula is a useful approximation, but its overprediction grows as the loading becomes more shear dominated in the example shown.</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The interaction diagram normalizes combined compression and shear by the plate’s separate critical loads.</a:t>
            </a:r>
          </a:p>
          <a:p>
            <a:endParaRPr lang="en-GB" b="0"/>
          </a:p>
          <a:p>
            <a:pPr>
              <a:defRPr b="1"/>
            </a:pPr>
            <a:r>
              <a:rPr b="1"/>
              <a:t>Concept</a:t>
            </a:r>
            <a:endParaRPr lang="en-GB" b="1"/>
          </a:p>
          <a:p>
            <a:r>
              <a:rPr b="0"/>
              <a:t>Define Rc = Nx/Nx,cr and Rs = Nxy/Nxy,cr using consistent load magnitudes and the pure-load critical values for the same plate and boundary conditions. The proposed interaction approximation is Rc + Rs² = 1.</a:t>
            </a:r>
          </a:p>
          <a:p>
            <a:endParaRPr lang="en-GB" b="0"/>
          </a:p>
          <a:p>
            <a:pPr>
              <a:defRPr b="1"/>
            </a:pPr>
            <a:r>
              <a:rPr b="1"/>
              <a:t>Details</a:t>
            </a:r>
            <a:endParaRPr lang="en-GB" b="1"/>
          </a:p>
          <a:p>
            <a:r>
              <a:rPr b="0"/>
              <a:t>The endpoints represent pure compression at Rc = 1 and pure shear at |Rs| = 1. Intermediate points trade compression capacity against shear capacity. The plotted curves compare the approximation with numerical series results for the displayed laminate and aspect ratios. The slide reports case-specific differences, so do not assume this parabola is exact for every orthotropic stiffness ratio or support configuration. Within this linear-buckling model, points below the relevant curve lie below the predicted instability threshold. This does not constitute a complete strength or damage assessment.</a:t>
            </a:r>
            <a:endParaRPr lang="en-GB" b="0"/>
          </a:p>
          <a:p>
            <a:endParaRPr b="0"/>
          </a:p>
          <a:p>
            <a:pPr>
              <a:defRPr b="1"/>
            </a:pPr>
            <a:r>
              <a:rPr b="1"/>
              <a:t>Key Takeaway</a:t>
            </a:r>
            <a:endParaRPr lang="en-GB" b="1"/>
          </a:p>
          <a:p>
            <a:r>
              <a:rPr b="0"/>
              <a:t>Normalization makes the compression–shear trade-off easy to compare. The parabolic interaction is an approximation that must use pure-load limits from the same structural case.</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The lecture now extends the discussion beyond simply supported and free edges to clamped and mixed boundary conditions.</a:t>
            </a:r>
          </a:p>
          <a:p>
            <a:endParaRPr lang="en-GB" b="0"/>
          </a:p>
          <a:p>
            <a:pPr>
              <a:defRPr b="1"/>
            </a:pPr>
            <a:r>
              <a:rPr b="1"/>
              <a:t>Concept</a:t>
            </a:r>
            <a:endParaRPr lang="en-GB" b="1"/>
          </a:p>
          <a:p>
            <a:r>
              <a:rPr b="0"/>
              <a:t>Edge restraints change the set of admissible buckling shapes and therefore change the critical load. The following tables summarize selected closed-form or approximate results.</a:t>
            </a:r>
          </a:p>
          <a:p>
            <a:endParaRPr lang="en-GB" b="0"/>
          </a:p>
          <a:p>
            <a:pPr>
              <a:defRPr b="1"/>
            </a:pPr>
            <a:r>
              <a:rPr b="1"/>
              <a:t>Details</a:t>
            </a:r>
            <a:endParaRPr lang="en-GB" b="1"/>
          </a:p>
          <a:p>
            <a:r>
              <a:rPr b="0"/>
              <a:t>A simple support imposes zero transverse displacement and zero normal bending moment. A clamp imposes zero displacement and zero normal slope. A free edge imposes zero normal moment and zero effective shear. Real structures can have combinations or finite rotational restraint, so match the idealized boundary condition carefully. The table assumptions include absent or negligible bending–twisting coupling, meaning D16 and D26 require checking before use. A formula derived for one boundary configuration should not be transferred to another merely because the plate dimensions match.</a:t>
            </a:r>
            <a:endParaRPr lang="en-GB" b="0"/>
          </a:p>
          <a:p>
            <a:endParaRPr b="0"/>
          </a:p>
          <a:p>
            <a:pPr>
              <a:defRPr b="1"/>
            </a:pPr>
            <a:r>
              <a:rPr b="1"/>
              <a:t>Key Takeaway</a:t>
            </a:r>
            <a:endParaRPr lang="en-GB" b="1"/>
          </a:p>
          <a:p>
            <a:r>
              <a:rPr b="0"/>
              <a:t>The boundary conditions are part of the buckling model, not a secondary detail. Use the table corresponding to the actual restraint and the stated laminate assumptions.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The table guide defines edge symbols and the normalized form used to compare critical compression loads across boundary cases.</a:t>
            </a:r>
          </a:p>
          <a:p>
            <a:endParaRPr lang="en-GB" b="0"/>
          </a:p>
          <a:p>
            <a:pPr>
              <a:defRPr b="1"/>
            </a:pPr>
            <a:r>
              <a:rPr b="1"/>
              <a:t>Concept</a:t>
            </a:r>
            <a:endParaRPr lang="en-GB" b="1"/>
          </a:p>
          <a:p>
            <a:r>
              <a:rPr b="0"/>
              <a:t>The shared scale is N0 = (π²/b²)√(D11D22)K. The dimensionless coefficient K carries the effects of orthotropy, aspect ratio and edge restraint.</a:t>
            </a:r>
          </a:p>
          <a:p>
            <a:endParaRPr lang="en-GB" b="0"/>
          </a:p>
          <a:p>
            <a:pPr>
              <a:defRPr b="1"/>
            </a:pPr>
            <a:r>
              <a:rPr b="1"/>
              <a:t>Details</a:t>
            </a:r>
            <a:endParaRPr lang="en-GB" b="1"/>
          </a:p>
          <a:p>
            <a:r>
              <a:rPr b="0"/>
              <a:t>The slide introduces λ = (a/b)(D22/D11)^(1/4) and χ = (D12 + 2D66)/√(D11D22). This λ is a transformed aspect ratio and differs from the adjustable transverse trial parameter used in Example 4. Identify the loaded edges and the direction of compression before inserting a and b. For formulas containing an integer m, evaluate admissible values and take the smallest positive N0. The edge sketches distinguish simple supports, clamps and free edges through their displacement, slope, moment and effective-shear conditions. The source formulas are approximations except where an exact series result is explicitly identified.</a:t>
            </a:r>
            <a:endParaRPr lang="en-GB" b="0"/>
          </a:p>
          <a:p>
            <a:endParaRPr b="0"/>
          </a:p>
          <a:p>
            <a:pPr>
              <a:defRPr b="1"/>
            </a:pPr>
            <a:r>
              <a:rPr b="1"/>
              <a:t>Key Takeaway</a:t>
            </a:r>
            <a:endParaRPr lang="en-GB" b="1"/>
          </a:p>
          <a:p>
            <a:r>
              <a:rPr b="0"/>
              <a:t>Normalize geometry and stiffness consistently, identify the correct edge case, and minimize over mode number where required. The coefficient K is specific to that combination.</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Three compression cases compare all-simple supports with two configurations that introduce clamped edges.</a:t>
            </a:r>
          </a:p>
          <a:p>
            <a:endParaRPr lang="en-GB" b="0"/>
          </a:p>
          <a:p>
            <a:pPr>
              <a:defRPr b="1"/>
            </a:pPr>
            <a:r>
              <a:rPr b="1"/>
              <a:t>Concept</a:t>
            </a:r>
            <a:endParaRPr lang="en-GB" b="1"/>
          </a:p>
          <a:p>
            <a:r>
              <a:rPr b="0"/>
              <a:t>Clamping restricts rotation as well as displacement, changing the mode shape and the effective buckling coefficient. Loaded-edge clamps and unloaded-edge clamps are distinct configurations.</a:t>
            </a:r>
          </a:p>
          <a:p>
            <a:endParaRPr lang="en-GB" b="0"/>
          </a:p>
          <a:p>
            <a:pPr>
              <a:defRPr b="1"/>
            </a:pPr>
            <a:r>
              <a:rPr b="1"/>
              <a:t>Details</a:t>
            </a:r>
            <a:endParaRPr lang="en-GB" b="1"/>
          </a:p>
          <a:p>
            <a:r>
              <a:rPr b="0"/>
              <a:t>The first row gives the exact Navier modal result for four simply supported edges under the stated specially orthotropic assumptions. Minimize it over the longitudinal integer m. The second row clamps the loaded edges while retaining simple supports on the unloaded edges. The third does the reverse. Their displayed formulas use piecewise expressions and transformed aspect-ratio limits, so check the applicable branch before calculation. The side annotations compare the approximate formulas with Ritz solutions and report errors for the tested cases. These comparisons do not establish a universal percentage tolerance for arbitrary laminates or restraints.</a:t>
            </a:r>
            <a:endParaRPr lang="en-GB" b="0"/>
          </a:p>
          <a:p>
            <a:endParaRPr b="0"/>
          </a:p>
          <a:p>
            <a:pPr>
              <a:defRPr b="1"/>
            </a:pPr>
            <a:r>
              <a:rPr b="1"/>
              <a:t>Key Takeaway</a:t>
            </a:r>
            <a:endParaRPr lang="en-GB" b="1"/>
          </a:p>
          <a:p>
            <a:r>
              <a:rPr b="0"/>
              <a:t>Rotational restraint generally raises the buckling load for an otherwise identical idealized problem, but each clamped-edge arrangement requires its own coefficient and validity range.</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pPr>
              <a:defRPr b="1"/>
            </a:pPr>
            <a:r>
              <a:rPr b="1"/>
              <a:t>Intro</a:t>
            </a:r>
            <a:endParaRPr lang="en-GB" b="1"/>
          </a:p>
          <a:p>
            <a:r>
              <a:rPr b="0"/>
              <a:t>The next table covers fully clamped compression, one free unloaded edge and pure in-plane bending of a supported plate.</a:t>
            </a:r>
          </a:p>
          <a:p>
            <a:endParaRPr lang="en-GB" b="0"/>
          </a:p>
          <a:p>
            <a:pPr>
              <a:defRPr b="1"/>
            </a:pPr>
            <a:r>
              <a:rPr b="1"/>
              <a:t>Concept</a:t>
            </a:r>
            <a:endParaRPr lang="en-GB" b="1"/>
          </a:p>
          <a:p>
            <a:r>
              <a:rPr b="0"/>
              <a:t>The three cases have different support and load patterns. Their coefficients cannot be interchanged, even though they share the same bending-stiffness normalization.</a:t>
            </a:r>
          </a:p>
          <a:p>
            <a:endParaRPr lang="en-GB" b="0"/>
          </a:p>
          <a:p>
            <a:pPr>
              <a:defRPr b="1"/>
            </a:pPr>
            <a:r>
              <a:rPr b="1"/>
              <a:t>Details</a:t>
            </a:r>
            <a:endParaRPr lang="en-GB" b="1"/>
          </a:p>
          <a:p>
            <a:r>
              <a:rPr b="0"/>
              <a:t>For the fully clamped case, the slide explicitly warns that the second source branch is incorrect and should not be used without a corrected calculation. The one-free-edge result uses the corrected Example 4 treatment and a Ritz comparison, rather than the invalid four-support displacement shape. The pure-bending case refers to an in-plane stress distribution that changes across the loaded edge, not simply an imposed transverse plate moment in the earlier bending equation. Read the load diagram and the definition of the reference bending load carefully. The annotations retain case-specific discrepancies with the comparison calculations.</a:t>
            </a:r>
            <a:endParaRPr lang="en-GB" b="0"/>
          </a:p>
          <a:p>
            <a:endParaRPr b="0"/>
          </a:p>
          <a:p>
            <a:pPr>
              <a:defRPr b="1"/>
            </a:pPr>
            <a:r>
              <a:rPr b="1"/>
              <a:t>Key Takeaway</a:t>
            </a:r>
            <a:endParaRPr lang="en-GB" b="1"/>
          </a:p>
          <a:p>
            <a:r>
              <a:rPr b="0"/>
              <a:t>The free edge substantially reduces restraint, while clamping increases it. Respect the slide’s warnings about invalid branches and load definitions before applying any tabulated formula.</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1"/>
            </a:pPr>
            <a:r>
              <a:rPr lang="en-GB" b="1"/>
              <a:t>Intro</a:t>
            </a:r>
          </a:p>
          <a:p>
            <a:r>
              <a:rPr lang="en-GB" b="0"/>
              <a:t>The final table combines biaxial compression, pure shear and reduced-load interaction equations. It also records a warning about a shear coefficient that does not reproduce the comparison solution.</a:t>
            </a:r>
          </a:p>
          <a:p>
            <a:endParaRPr lang="en-GB" b="0"/>
          </a:p>
          <a:p>
            <a:pPr>
              <a:defRPr b="1"/>
            </a:pPr>
            <a:r>
              <a:rPr lang="en-GB" b="1"/>
              <a:t>Concept</a:t>
            </a:r>
          </a:p>
          <a:p>
            <a:r>
              <a:rPr lang="en-GB" b="0"/>
              <a:t>For combined loading, normalize each applied load by its own critical value for the same plate, laminate and boundary conditions. The interaction exponents describe the particular load combination rather than a single universal law.</a:t>
            </a:r>
          </a:p>
          <a:p>
            <a:endParaRPr lang="en-GB" b="0"/>
          </a:p>
          <a:p>
            <a:pPr>
              <a:defRPr b="1"/>
            </a:pPr>
            <a:r>
              <a:rPr lang="en-GB" b="1"/>
              <a:t>Details</a:t>
            </a:r>
          </a:p>
          <a:p>
            <a:r>
              <a:rPr lang="en-GB" b="0"/>
              <a:t>The biaxial simply supported result requires a mode search with the prescribed Ny-to-Nx ratio. The square-plate shear row includes an explicit warning that the printed coefficient underpredicts the Galerkin reference in the shown check, so it should not be used uncritically. The displayed interaction equations are RM^1.76 + Rc = 1 for bending and compression, RM² + Rs² = 1 for bending and shear, and Rc + Rs² = 1 for compression and shear. RM, Rc and Rs must use the corresponding pure-load critical denominators. The reported comparison errors apply to the checked examples, not every possible laminate.</a:t>
            </a:r>
          </a:p>
          <a:p>
            <a:endParaRPr lang="en-GB" b="0"/>
          </a:p>
          <a:p>
            <a:pPr>
              <a:defRPr b="1"/>
            </a:pPr>
            <a:r>
              <a:rPr lang="en-GB" b="1"/>
              <a:t>Key Takeaway</a:t>
            </a:r>
          </a:p>
          <a:p>
            <a:r>
              <a:rPr lang="en-GB" b="0"/>
              <a:t>Use exact simply supported results where available, retain the warnings on unreliable approximations, and normalize combined loads with consistent pure-load critical values.</a:t>
            </a:r>
          </a:p>
        </p:txBody>
      </p:sp>
      <p:sp>
        <p:nvSpPr>
          <p:cNvPr id="4" name="Slide Number Placeholder 3"/>
          <p:cNvSpPr>
            <a:spLocks noGrp="1"/>
          </p:cNvSpPr>
          <p:nvPr>
            <p:ph type="sldNum" sz="quarter" idx="5"/>
          </p:nvPr>
        </p:nvSpPr>
        <p:spPr/>
        <p:txBody>
          <a:bodyPr/>
          <a:lstStyle/>
          <a:p>
            <a:fld id="{06EC7BFA-5A14-4681-B8A8-B3F0F046586E}" type="slidenum">
              <a:rPr lang="en-GB" smtClean="0"/>
              <a:t>80</a:t>
            </a:fld>
            <a:endParaRPr lang="en-GB"/>
          </a:p>
        </p:txBody>
      </p:sp>
    </p:spTree>
    <p:extLst>
      <p:ext uri="{BB962C8B-B14F-4D97-AF65-F5344CB8AC3E}">
        <p14:creationId xmlns:p14="http://schemas.microsoft.com/office/powerpoint/2010/main" val="3886264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D6EC763-99D5-4467-96AB-86339B48EE92}" type="datetime1">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183E3AC-4BFB-4F71-8C6B-E1F9A9D61AA6}" type="slidenum">
              <a:rPr lang="en-GB" smtClean="0"/>
              <a:t>‹#›</a:t>
            </a:fld>
            <a:endParaRPr lang="en-GB"/>
          </a:p>
        </p:txBody>
      </p:sp>
      <p:sp>
        <p:nvSpPr>
          <p:cNvPr id="7" name="TextBox 6">
            <a:extLst>
              <a:ext uri="{FF2B5EF4-FFF2-40B4-BE49-F238E27FC236}">
                <a16:creationId xmlns:a16="http://schemas.microsoft.com/office/drawing/2014/main" id="{DC05F5EE-CA51-287A-9A4A-83E14FCFAB1F}"/>
              </a:ext>
            </a:extLst>
          </p:cNvPr>
          <p:cNvSpPr txBox="1"/>
          <p:nvPr userDrawn="1"/>
        </p:nvSpPr>
        <p:spPr>
          <a:xfrm>
            <a:off x="0" y="6626653"/>
            <a:ext cx="12192000" cy="238527"/>
          </a:xfrm>
          <a:prstGeom prst="rect">
            <a:avLst/>
          </a:prstGeom>
          <a:noFill/>
        </p:spPr>
        <p:txBody>
          <a:bodyPr wrap="square">
            <a:spAutoFit/>
          </a:bodyPr>
          <a:lstStyle/>
          <a:p>
            <a:pPr algn="ctr"/>
            <a:r>
              <a:rPr lang="en-US" sz="950" i="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950" b="1" i="1">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950" b="1" i="1">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5658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D2E1B04-033B-9E4A-16A3-3AB2A473F46D}"/>
              </a:ext>
            </a:extLst>
          </p:cNvPr>
          <p:cNvSpPr/>
          <p:nvPr userDrawn="1"/>
        </p:nvSpPr>
        <p:spPr>
          <a:xfrm>
            <a:off x="0" y="0"/>
            <a:ext cx="12192000" cy="189345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nchor="t" anchorCtr="0"/>
          <a:lstStyle>
            <a:lvl2pPr>
              <a:defRPr>
                <a:solidFill>
                  <a:srgbClr val="FFFF00"/>
                </a:solidFill>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864A48C-11DB-4006-9080-E43C4D199639}" type="datetime1">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183E3AC-4BFB-4F71-8C6B-E1F9A9D61AA6}" type="slidenum">
              <a:rPr lang="en-GB" smtClean="0"/>
              <a:t>‹#›</a:t>
            </a:fld>
            <a:endParaRPr lang="en-GB"/>
          </a:p>
        </p:txBody>
      </p:sp>
      <p:sp>
        <p:nvSpPr>
          <p:cNvPr id="7" name="TextBox 6">
            <a:extLst>
              <a:ext uri="{FF2B5EF4-FFF2-40B4-BE49-F238E27FC236}">
                <a16:creationId xmlns:a16="http://schemas.microsoft.com/office/drawing/2014/main" id="{1969E0FF-A571-2985-581B-6E8B2621519F}"/>
              </a:ext>
            </a:extLst>
          </p:cNvPr>
          <p:cNvSpPr txBox="1"/>
          <p:nvPr userDrawn="1"/>
        </p:nvSpPr>
        <p:spPr>
          <a:xfrm>
            <a:off x="0" y="6626653"/>
            <a:ext cx="12192000" cy="238527"/>
          </a:xfrm>
          <a:prstGeom prst="rect">
            <a:avLst/>
          </a:prstGeom>
          <a:noFill/>
        </p:spPr>
        <p:txBody>
          <a:bodyPr wrap="square">
            <a:spAutoFit/>
          </a:bodyPr>
          <a:lstStyle/>
          <a:p>
            <a:pPr algn="ctr"/>
            <a:r>
              <a:rPr lang="en-US" sz="95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95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95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4341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1550DF-E0F1-4B35-AFEB-1996A019E8A3}" type="datetime1">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183E3AC-4BFB-4F71-8C6B-E1F9A9D61AA6}" type="slidenum">
              <a:rPr lang="en-GB" smtClean="0"/>
              <a:t>‹#›</a:t>
            </a:fld>
            <a:endParaRPr lang="en-GB"/>
          </a:p>
        </p:txBody>
      </p:sp>
      <p:sp>
        <p:nvSpPr>
          <p:cNvPr id="7" name="TextBox 6">
            <a:extLst>
              <a:ext uri="{FF2B5EF4-FFF2-40B4-BE49-F238E27FC236}">
                <a16:creationId xmlns:a16="http://schemas.microsoft.com/office/drawing/2014/main" id="{6D84EADC-51CA-DF99-98B4-332055F1F644}"/>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10213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6FF487-E919-4903-C30E-E0032D55DC11}"/>
              </a:ext>
            </a:extLst>
          </p:cNvPr>
          <p:cNvSpPr/>
          <p:nvPr userDrawn="1"/>
        </p:nvSpPr>
        <p:spPr>
          <a:xfrm>
            <a:off x="0" y="0"/>
            <a:ext cx="12192000" cy="189345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FE6CE2-2C09-4329-AD2C-918422AE9016}" type="datetime1">
              <a:rPr lang="en-GB" smtClean="0"/>
              <a:t>21/10/2026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183E3AC-4BFB-4F71-8C6B-E1F9A9D61AA6}" type="slidenum">
              <a:rPr lang="en-GB" smtClean="0"/>
              <a:t>‹#›</a:t>
            </a:fld>
            <a:endParaRPr lang="en-GB"/>
          </a:p>
        </p:txBody>
      </p:sp>
      <p:sp>
        <p:nvSpPr>
          <p:cNvPr id="9" name="TextBox 8">
            <a:extLst>
              <a:ext uri="{FF2B5EF4-FFF2-40B4-BE49-F238E27FC236}">
                <a16:creationId xmlns:a16="http://schemas.microsoft.com/office/drawing/2014/main" id="{A0CC7E72-19C2-9F00-D3BC-F5E0432413A9}"/>
              </a:ext>
            </a:extLst>
          </p:cNvPr>
          <p:cNvSpPr txBox="1"/>
          <p:nvPr userDrawn="1"/>
        </p:nvSpPr>
        <p:spPr>
          <a:xfrm>
            <a:off x="0" y="6626653"/>
            <a:ext cx="12192000" cy="238527"/>
          </a:xfrm>
          <a:prstGeom prst="rect">
            <a:avLst/>
          </a:prstGeom>
          <a:noFill/>
        </p:spPr>
        <p:txBody>
          <a:bodyPr wrap="square">
            <a:spAutoFit/>
          </a:bodyPr>
          <a:lstStyle/>
          <a:p>
            <a:pPr algn="ctr"/>
            <a:r>
              <a:rPr lang="en-US" sz="95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95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95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7115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CD6DB4B-84C8-19AC-23EF-C0914027607A}"/>
              </a:ext>
            </a:extLst>
          </p:cNvPr>
          <p:cNvSpPr/>
          <p:nvPr userDrawn="1"/>
        </p:nvSpPr>
        <p:spPr>
          <a:xfrm>
            <a:off x="0" y="0"/>
            <a:ext cx="12192000" cy="189345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CCF16E-A98E-45EB-B2C7-57DCD0957281}" type="datetime1">
              <a:rPr lang="en-GB" smtClean="0"/>
              <a:t>21/10/2026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183E3AC-4BFB-4F71-8C6B-E1F9A9D61AA6}" type="slidenum">
              <a:rPr lang="en-GB" smtClean="0"/>
              <a:t>‹#›</a:t>
            </a:fld>
            <a:endParaRPr lang="en-GB"/>
          </a:p>
        </p:txBody>
      </p:sp>
      <p:sp>
        <p:nvSpPr>
          <p:cNvPr id="11" name="TextBox 10">
            <a:extLst>
              <a:ext uri="{FF2B5EF4-FFF2-40B4-BE49-F238E27FC236}">
                <a16:creationId xmlns:a16="http://schemas.microsoft.com/office/drawing/2014/main" id="{59548622-BF62-D5C2-483C-61BE533690B1}"/>
              </a:ext>
            </a:extLst>
          </p:cNvPr>
          <p:cNvSpPr txBox="1"/>
          <p:nvPr userDrawn="1"/>
        </p:nvSpPr>
        <p:spPr>
          <a:xfrm>
            <a:off x="0" y="6626653"/>
            <a:ext cx="12192000" cy="238527"/>
          </a:xfrm>
          <a:prstGeom prst="rect">
            <a:avLst/>
          </a:prstGeom>
          <a:noFill/>
        </p:spPr>
        <p:txBody>
          <a:bodyPr wrap="square">
            <a:spAutoFit/>
          </a:bodyPr>
          <a:lstStyle/>
          <a:p>
            <a:pPr algn="ctr"/>
            <a:r>
              <a:rPr lang="en-US" sz="95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95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95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0163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A30496-8606-6EE4-5896-5E79E7D0079A}"/>
              </a:ext>
            </a:extLst>
          </p:cNvPr>
          <p:cNvSpPr/>
          <p:nvPr userDrawn="1"/>
        </p:nvSpPr>
        <p:spPr>
          <a:xfrm>
            <a:off x="0" y="0"/>
            <a:ext cx="12192000" cy="189345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297706-AD30-4516-96A9-B665C53AE9BB}" type="datetime1">
              <a:rPr lang="en-GB" smtClean="0"/>
              <a:t>21/10/2026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183E3AC-4BFB-4F71-8C6B-E1F9A9D61AA6}" type="slidenum">
              <a:rPr lang="en-GB" smtClean="0"/>
              <a:t>‹#›</a:t>
            </a:fld>
            <a:endParaRPr lang="en-GB"/>
          </a:p>
        </p:txBody>
      </p:sp>
      <p:sp>
        <p:nvSpPr>
          <p:cNvPr id="7" name="TextBox 6">
            <a:extLst>
              <a:ext uri="{FF2B5EF4-FFF2-40B4-BE49-F238E27FC236}">
                <a16:creationId xmlns:a16="http://schemas.microsoft.com/office/drawing/2014/main" id="{94A0845D-C59F-F6D6-B692-FADA4286E314}"/>
              </a:ext>
            </a:extLst>
          </p:cNvPr>
          <p:cNvSpPr txBox="1"/>
          <p:nvPr userDrawn="1"/>
        </p:nvSpPr>
        <p:spPr>
          <a:xfrm>
            <a:off x="0" y="6626653"/>
            <a:ext cx="12192000" cy="238527"/>
          </a:xfrm>
          <a:prstGeom prst="rect">
            <a:avLst/>
          </a:prstGeom>
          <a:noFill/>
        </p:spPr>
        <p:txBody>
          <a:bodyPr wrap="square">
            <a:spAutoFit/>
          </a:bodyPr>
          <a:lstStyle/>
          <a:p>
            <a:pPr algn="ctr"/>
            <a:r>
              <a:rPr lang="en-US" sz="95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95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95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3241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722A91-DA41-4BFF-A89F-ED92068ADB9E}" type="datetime1">
              <a:rPr lang="en-GB" smtClean="0"/>
              <a:t>21/10/2026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183E3AC-4BFB-4F71-8C6B-E1F9A9D61AA6}" type="slidenum">
              <a:rPr lang="en-GB" smtClean="0"/>
              <a:t>‹#›</a:t>
            </a:fld>
            <a:endParaRPr lang="en-GB"/>
          </a:p>
        </p:txBody>
      </p:sp>
      <p:sp>
        <p:nvSpPr>
          <p:cNvPr id="5" name="TextBox 4">
            <a:extLst>
              <a:ext uri="{FF2B5EF4-FFF2-40B4-BE49-F238E27FC236}">
                <a16:creationId xmlns:a16="http://schemas.microsoft.com/office/drawing/2014/main" id="{7016AA56-A2F0-3DB4-071E-4281D70787C3}"/>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4352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49E117-9857-4A23-8A01-A8955029DC68}" type="datetime1">
              <a:rPr lang="en-GB" smtClean="0"/>
              <a:t>21/10/2026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183E3AC-4BFB-4F71-8C6B-E1F9A9D61AA6}" type="slidenum">
              <a:rPr lang="en-GB" smtClean="0"/>
              <a:t>‹#›</a:t>
            </a:fld>
            <a:endParaRPr lang="en-GB"/>
          </a:p>
        </p:txBody>
      </p:sp>
      <p:sp>
        <p:nvSpPr>
          <p:cNvPr id="8" name="TextBox 7">
            <a:extLst>
              <a:ext uri="{FF2B5EF4-FFF2-40B4-BE49-F238E27FC236}">
                <a16:creationId xmlns:a16="http://schemas.microsoft.com/office/drawing/2014/main" id="{3D9F3C2B-AD30-CAEB-4EA3-6A29B044E6A6}"/>
              </a:ext>
            </a:extLst>
          </p:cNvPr>
          <p:cNvSpPr txBox="1"/>
          <p:nvPr userDrawn="1"/>
        </p:nvSpPr>
        <p:spPr>
          <a:xfrm>
            <a:off x="306324" y="6452917"/>
            <a:ext cx="11791188" cy="400110"/>
          </a:xfrm>
          <a:prstGeom prst="rect">
            <a:avLst/>
          </a:prstGeom>
          <a:noFill/>
        </p:spPr>
        <p:txBody>
          <a:bodyPr wrap="square">
            <a:spAutoFit/>
          </a:bodyPr>
          <a:lstStyle/>
          <a:p>
            <a:r>
              <a:rPr lang="en-US" sz="1000" i="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7426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3BECC7EA-3FB6-4F80-98B6-B56CB255C7C2}" type="datetime1">
              <a:rPr lang="en-GB" smtClean="0"/>
              <a:t>21/10/2026</a:t>
            </a:fld>
            <a:endParaRPr lang="en-GB"/>
          </a:p>
        </p:txBody>
      </p:sp>
      <p:sp>
        <p:nvSpPr>
          <p:cNvPr id="6" name="Footer Placeholder 5"/>
          <p:cNvSpPr>
            <a:spLocks noGrp="1"/>
          </p:cNvSpPr>
          <p:nvPr>
            <p:ph type="ftr" sz="quarter" idx="11"/>
          </p:nvPr>
        </p:nvSpPr>
        <p:spPr>
          <a:xfrm>
            <a:off x="590396" y="6041362"/>
            <a:ext cx="3295413" cy="365125"/>
          </a:xfrm>
        </p:spPr>
        <p:txBody>
          <a:bodyPr/>
          <a:lstStyle/>
          <a:p>
            <a:endParaRPr lang="en-GB"/>
          </a:p>
        </p:txBody>
      </p:sp>
      <p:sp>
        <p:nvSpPr>
          <p:cNvPr id="7" name="Slide Number Placeholder 6"/>
          <p:cNvSpPr>
            <a:spLocks noGrp="1"/>
          </p:cNvSpPr>
          <p:nvPr>
            <p:ph type="sldNum" sz="quarter" idx="12"/>
          </p:nvPr>
        </p:nvSpPr>
        <p:spPr>
          <a:xfrm>
            <a:off x="4862689" y="5915888"/>
            <a:ext cx="1062155" cy="490599"/>
          </a:xfrm>
        </p:spPr>
        <p:txBody>
          <a:bodyPr/>
          <a:lstStyle/>
          <a:p>
            <a:fld id="{4183E3AC-4BFB-4F71-8C6B-E1F9A9D61AA6}" type="slidenum">
              <a:rPr lang="en-GB" smtClean="0"/>
              <a:t>‹#›</a:t>
            </a:fld>
            <a:endParaRPr lang="en-GB"/>
          </a:p>
        </p:txBody>
      </p:sp>
      <p:sp>
        <p:nvSpPr>
          <p:cNvPr id="3" name="TextBox 2">
            <a:extLst>
              <a:ext uri="{FF2B5EF4-FFF2-40B4-BE49-F238E27FC236}">
                <a16:creationId xmlns:a16="http://schemas.microsoft.com/office/drawing/2014/main" id="{2AED82CE-CDF2-B626-ED08-0095366DB130}"/>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2871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EF5520-5D6A-4815-B05B-971D1156BA72}" type="datetime1">
              <a:rPr lang="en-GB" smtClean="0"/>
              <a:t>21/10/2026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183E3AC-4BFB-4F71-8C6B-E1F9A9D61AA6}" type="slidenum">
              <a:rPr lang="en-GB" smtClean="0"/>
              <a:t>‹#›</a:t>
            </a:fld>
            <a:endParaRPr lang="en-GB"/>
          </a:p>
        </p:txBody>
      </p:sp>
      <p:sp>
        <p:nvSpPr>
          <p:cNvPr id="3" name="TextBox 2">
            <a:extLst>
              <a:ext uri="{FF2B5EF4-FFF2-40B4-BE49-F238E27FC236}">
                <a16:creationId xmlns:a16="http://schemas.microsoft.com/office/drawing/2014/main" id="{0580D9DB-AB9C-D822-8C44-EC47818C3719}"/>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6610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F515E34-BCD0-4237-9F66-7991A0406D0E}" type="datetime1">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183E3AC-4BFB-4F71-8C6B-E1F9A9D61AA6}" type="slidenum">
              <a:rPr lang="en-GB" smtClean="0"/>
              <a:t>‹#›</a:t>
            </a:fld>
            <a:endParaRPr lang="en-GB"/>
          </a:p>
        </p:txBody>
      </p:sp>
      <p:sp>
        <p:nvSpPr>
          <p:cNvPr id="7" name="TextBox 6">
            <a:extLst>
              <a:ext uri="{FF2B5EF4-FFF2-40B4-BE49-F238E27FC236}">
                <a16:creationId xmlns:a16="http://schemas.microsoft.com/office/drawing/2014/main" id="{A7527A28-3727-A5E3-DDFA-6CC16D53A3E0}"/>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68478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5A566659-B291-4B25-8F24-1D1F97E2D7F1}" type="datetime1">
              <a:rPr lang="en-GB" smtClean="0"/>
              <a:t>21/10/2026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183E3AC-4BFB-4F71-8C6B-E1F9A9D61AA6}" type="slidenum">
              <a:rPr lang="en-GB" smtClean="0"/>
              <a:t>‹#›</a:t>
            </a:fld>
            <a:endParaRPr lang="en-GB"/>
          </a:p>
        </p:txBody>
      </p:sp>
      <p:sp>
        <p:nvSpPr>
          <p:cNvPr id="5" name="TextBox 4">
            <a:extLst>
              <a:ext uri="{FF2B5EF4-FFF2-40B4-BE49-F238E27FC236}">
                <a16:creationId xmlns:a16="http://schemas.microsoft.com/office/drawing/2014/main" id="{4DFB442A-189A-CCCC-D413-005185D0E0BF}"/>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42614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BF658A-71B1-42E4-BCE1-908C2C1831C4}" type="datetime1">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183E3AC-4BFB-4F71-8C6B-E1F9A9D61AA6}" type="slidenum">
              <a:rPr lang="en-GB" smtClean="0"/>
              <a:t>‹#›</a:t>
            </a:fld>
            <a:endParaRPr lang="en-GB"/>
          </a:p>
        </p:txBody>
      </p:sp>
      <p:sp>
        <p:nvSpPr>
          <p:cNvPr id="8" name="TextBox 7">
            <a:extLst>
              <a:ext uri="{FF2B5EF4-FFF2-40B4-BE49-F238E27FC236}">
                <a16:creationId xmlns:a16="http://schemas.microsoft.com/office/drawing/2014/main" id="{EB694A87-1364-56A2-6509-694EB337D310}"/>
              </a:ext>
            </a:extLst>
          </p:cNvPr>
          <p:cNvSpPr txBox="1"/>
          <p:nvPr userDrawn="1"/>
        </p:nvSpPr>
        <p:spPr>
          <a:xfrm>
            <a:off x="306324" y="6452917"/>
            <a:ext cx="11791188" cy="400110"/>
          </a:xfrm>
          <a:prstGeom prst="rect">
            <a:avLst/>
          </a:prstGeom>
          <a:noFill/>
        </p:spPr>
        <p:txBody>
          <a:bodyPr wrap="square">
            <a:spAutoFit/>
          </a:bodyPr>
          <a:lstStyle/>
          <a:p>
            <a:r>
              <a:rPr lang="en-US" sz="1000" i="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87304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859563-C215-477B-B1E4-EA0CC8A839CB}" type="datetime1">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183E3AC-4BFB-4F71-8C6B-E1F9A9D61AA6}" type="slidenum">
              <a:rPr lang="en-GB" smtClean="0"/>
              <a:t>‹#›</a:t>
            </a:fld>
            <a:endParaRPr lang="en-GB"/>
          </a:p>
        </p:txBody>
      </p:sp>
      <p:sp>
        <p:nvSpPr>
          <p:cNvPr id="7" name="TextBox 6">
            <a:extLst>
              <a:ext uri="{FF2B5EF4-FFF2-40B4-BE49-F238E27FC236}">
                <a16:creationId xmlns:a16="http://schemas.microsoft.com/office/drawing/2014/main" id="{4C2F658D-C5EC-5E0B-BB8B-35E088626D62}"/>
              </a:ext>
            </a:extLst>
          </p:cNvPr>
          <p:cNvSpPr txBox="1"/>
          <p:nvPr userDrawn="1"/>
        </p:nvSpPr>
        <p:spPr>
          <a:xfrm>
            <a:off x="306324" y="6452917"/>
            <a:ext cx="11791188" cy="400110"/>
          </a:xfrm>
          <a:prstGeom prst="rect">
            <a:avLst/>
          </a:prstGeom>
          <a:noFill/>
        </p:spPr>
        <p:txBody>
          <a:bodyPr wrap="square">
            <a:spAutoFit/>
          </a:bodyPr>
          <a:lstStyle/>
          <a:p>
            <a:r>
              <a:rPr lang="en-US" sz="1000" i="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6921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GB"/>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53C461D0-4805-4EFA-BE77-F6080DA44838}" type="datetime1">
              <a:rPr lang="en-GB" smtClean="0"/>
              <a:t>21/10/2026</a:t>
            </a:fld>
            <a:endParaRPr lang="en-GB"/>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4183E3AC-4BFB-4F71-8C6B-E1F9A9D61AA6}" type="slidenum">
              <a:rPr lang="en-GB" smtClean="0"/>
              <a:pPr/>
              <a:t>‹#›</a:t>
            </a:fld>
            <a:endParaRPr lang="en-GB" dirty="0"/>
          </a:p>
        </p:txBody>
      </p:sp>
    </p:spTree>
    <p:extLst>
      <p:ext uri="{BB962C8B-B14F-4D97-AF65-F5344CB8AC3E}">
        <p14:creationId xmlns:p14="http://schemas.microsoft.com/office/powerpoint/2010/main" val="729994109"/>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Lst>
  <p:hf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8.png"/><Relationship Id="rId7"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_rels/slide2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 Id="rId9" Type="http://schemas.openxmlformats.org/officeDocument/2006/relationships/image" Target="../media/image58.png"/></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12" Type="http://schemas.openxmlformats.org/officeDocument/2006/relationships/image" Target="../media/image86.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80.png"/><Relationship Id="rId11" Type="http://schemas.openxmlformats.org/officeDocument/2006/relationships/image" Target="../media/image85.png"/><Relationship Id="rId5" Type="http://schemas.openxmlformats.org/officeDocument/2006/relationships/image" Target="../media/image79.pn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png"/></Relationships>
</file>

<file path=ppt/slides/_rels/slide40.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90.png"/><Relationship Id="rId11" Type="http://schemas.openxmlformats.org/officeDocument/2006/relationships/image" Target="../media/image95.png"/><Relationship Id="rId5" Type="http://schemas.openxmlformats.org/officeDocument/2006/relationships/image" Target="../media/image89.png"/><Relationship Id="rId10" Type="http://schemas.openxmlformats.org/officeDocument/2006/relationships/image" Target="../media/image94.png"/><Relationship Id="rId4" Type="http://schemas.openxmlformats.org/officeDocument/2006/relationships/image" Target="../media/image88.png"/><Relationship Id="rId9" Type="http://schemas.openxmlformats.org/officeDocument/2006/relationships/image" Target="../media/image93.png"/></Relationships>
</file>

<file path=ppt/slides/_rels/slide41.xml.rels><?xml version="1.0" encoding="UTF-8" standalone="yes"?>
<Relationships xmlns="http://schemas.openxmlformats.org/package/2006/relationships"><Relationship Id="rId13" Type="http://schemas.openxmlformats.org/officeDocument/2006/relationships/image" Target="../media/image107.png"/><Relationship Id="rId18" Type="http://schemas.openxmlformats.org/officeDocument/2006/relationships/chart" Target="../charts/chart1.xml"/><Relationship Id="rId26" Type="http://schemas.openxmlformats.org/officeDocument/2006/relationships/image" Target="../media/image119.png"/><Relationship Id="rId3" Type="http://schemas.openxmlformats.org/officeDocument/2006/relationships/image" Target="../media/image97.png"/><Relationship Id="rId21" Type="http://schemas.openxmlformats.org/officeDocument/2006/relationships/image" Target="../media/image114.png"/><Relationship Id="rId34" Type="http://schemas.openxmlformats.org/officeDocument/2006/relationships/image" Target="../media/image127.png"/><Relationship Id="rId7" Type="http://schemas.openxmlformats.org/officeDocument/2006/relationships/image" Target="../media/image101.png"/><Relationship Id="rId12" Type="http://schemas.openxmlformats.org/officeDocument/2006/relationships/image" Target="../media/image106.png"/><Relationship Id="rId17" Type="http://schemas.openxmlformats.org/officeDocument/2006/relationships/image" Target="../media/image111.png"/><Relationship Id="rId25" Type="http://schemas.openxmlformats.org/officeDocument/2006/relationships/image" Target="../media/image118.png"/><Relationship Id="rId33" Type="http://schemas.openxmlformats.org/officeDocument/2006/relationships/image" Target="../media/image126.png"/><Relationship Id="rId2" Type="http://schemas.openxmlformats.org/officeDocument/2006/relationships/image" Target="../media/image96.png"/><Relationship Id="rId16" Type="http://schemas.openxmlformats.org/officeDocument/2006/relationships/image" Target="../media/image110.png"/><Relationship Id="rId20" Type="http://schemas.openxmlformats.org/officeDocument/2006/relationships/image" Target="../media/image113.png"/><Relationship Id="rId29" Type="http://schemas.openxmlformats.org/officeDocument/2006/relationships/image" Target="../media/image122.png"/><Relationship Id="rId1" Type="http://schemas.openxmlformats.org/officeDocument/2006/relationships/slideLayout" Target="../slideLayouts/slideLayout2.xml"/><Relationship Id="rId6" Type="http://schemas.openxmlformats.org/officeDocument/2006/relationships/image" Target="../media/image100.png"/><Relationship Id="rId11" Type="http://schemas.openxmlformats.org/officeDocument/2006/relationships/image" Target="../media/image105.png"/><Relationship Id="rId24" Type="http://schemas.openxmlformats.org/officeDocument/2006/relationships/image" Target="../media/image117.png"/><Relationship Id="rId32" Type="http://schemas.openxmlformats.org/officeDocument/2006/relationships/image" Target="../media/image125.png"/><Relationship Id="rId5" Type="http://schemas.openxmlformats.org/officeDocument/2006/relationships/image" Target="../media/image99.png"/><Relationship Id="rId15" Type="http://schemas.openxmlformats.org/officeDocument/2006/relationships/image" Target="../media/image109.png"/><Relationship Id="rId23" Type="http://schemas.openxmlformats.org/officeDocument/2006/relationships/image" Target="../media/image116.png"/><Relationship Id="rId28" Type="http://schemas.openxmlformats.org/officeDocument/2006/relationships/image" Target="../media/image121.png"/><Relationship Id="rId36" Type="http://schemas.openxmlformats.org/officeDocument/2006/relationships/image" Target="../media/image129.png"/><Relationship Id="rId10" Type="http://schemas.openxmlformats.org/officeDocument/2006/relationships/image" Target="../media/image104.png"/><Relationship Id="rId19" Type="http://schemas.openxmlformats.org/officeDocument/2006/relationships/image" Target="../media/image112.png"/><Relationship Id="rId31" Type="http://schemas.openxmlformats.org/officeDocument/2006/relationships/image" Target="../media/image124.png"/><Relationship Id="rId4" Type="http://schemas.openxmlformats.org/officeDocument/2006/relationships/image" Target="../media/image98.png"/><Relationship Id="rId9" Type="http://schemas.openxmlformats.org/officeDocument/2006/relationships/image" Target="../media/image103.png"/><Relationship Id="rId14" Type="http://schemas.openxmlformats.org/officeDocument/2006/relationships/image" Target="../media/image108.png"/><Relationship Id="rId22" Type="http://schemas.openxmlformats.org/officeDocument/2006/relationships/image" Target="../media/image115.png"/><Relationship Id="rId27" Type="http://schemas.openxmlformats.org/officeDocument/2006/relationships/image" Target="../media/image120.png"/><Relationship Id="rId30" Type="http://schemas.openxmlformats.org/officeDocument/2006/relationships/image" Target="../media/image123.png"/><Relationship Id="rId35" Type="http://schemas.openxmlformats.org/officeDocument/2006/relationships/image" Target="../media/image128.png"/><Relationship Id="rId8" Type="http://schemas.openxmlformats.org/officeDocument/2006/relationships/image" Target="../media/image102.png"/></Relationships>
</file>

<file path=ppt/slides/_rels/slide4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141.png"/></Relationships>
</file>

<file path=ppt/slides/_rels/slide53.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70.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61.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10D61-4EB0-281B-14BE-26B50B5E4427}"/>
              </a:ext>
            </a:extLst>
          </p:cNvPr>
          <p:cNvSpPr>
            <a:spLocks noGrp="1"/>
          </p:cNvSpPr>
          <p:nvPr>
            <p:ph type="ctrTitle"/>
          </p:nvPr>
        </p:nvSpPr>
        <p:spPr/>
        <p:txBody>
          <a:bodyPr/>
          <a:lstStyle/>
          <a:p>
            <a:r>
              <a:rPr lang="en-GB" sz="4500" dirty="0"/>
              <a:t>Buckling of Composite Plates</a:t>
            </a:r>
          </a:p>
        </p:txBody>
      </p:sp>
      <p:sp>
        <p:nvSpPr>
          <p:cNvPr id="3" name="Subtitle 2">
            <a:extLst>
              <a:ext uri="{FF2B5EF4-FFF2-40B4-BE49-F238E27FC236}">
                <a16:creationId xmlns:a16="http://schemas.microsoft.com/office/drawing/2014/main" id="{50902BF1-7F8D-3B55-2572-21BE9C10EF8E}"/>
              </a:ext>
            </a:extLst>
          </p:cNvPr>
          <p:cNvSpPr>
            <a:spLocks noGrp="1"/>
          </p:cNvSpPr>
          <p:nvPr>
            <p:ph type="subTitle" idx="1"/>
          </p:nvPr>
        </p:nvSpPr>
        <p:spPr/>
        <p:txBody>
          <a:bodyPr>
            <a:normAutofit/>
          </a:bodyPr>
          <a:lstStyle/>
          <a:p>
            <a:r>
              <a:rPr lang="en-GB" dirty="0"/>
              <a:t>By </a:t>
            </a:r>
            <a:r>
              <a:rPr lang="en-GB" dirty="0" err="1"/>
              <a:t>Dr.</a:t>
            </a:r>
            <a:r>
              <a:rPr lang="en-GB" dirty="0"/>
              <a:t> Mahdi Damghani</a:t>
            </a:r>
          </a:p>
        </p:txBody>
      </p:sp>
    </p:spTree>
    <p:extLst>
      <p:ext uri="{BB962C8B-B14F-4D97-AF65-F5344CB8AC3E}">
        <p14:creationId xmlns:p14="http://schemas.microsoft.com/office/powerpoint/2010/main" val="2349095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66437D3-1765-37D7-D434-A6A3B1B43907}"/>
              </a:ext>
            </a:extLst>
          </p:cNvPr>
          <p:cNvSpPr>
            <a:spLocks noGrp="1"/>
          </p:cNvSpPr>
          <p:nvPr>
            <p:ph type="title"/>
          </p:nvPr>
        </p:nvSpPr>
        <p:spPr/>
        <p:txBody>
          <a:bodyPr/>
          <a:lstStyle/>
          <a:p>
            <a:endParaRPr lang="en-GB"/>
          </a:p>
        </p:txBody>
      </p:sp>
      <p:sp>
        <p:nvSpPr>
          <p:cNvPr id="7" name="Content Placeholder 6">
            <a:extLst>
              <a:ext uri="{FF2B5EF4-FFF2-40B4-BE49-F238E27FC236}">
                <a16:creationId xmlns:a16="http://schemas.microsoft.com/office/drawing/2014/main" id="{B9D19B92-0996-F3AB-8C79-ECEF81163C8C}"/>
              </a:ext>
            </a:extLst>
          </p:cNvPr>
          <p:cNvSpPr>
            <a:spLocks noGrp="1"/>
          </p:cNvSpPr>
          <p:nvPr>
            <p:ph idx="1"/>
          </p:nvPr>
        </p:nvSpPr>
        <p:spPr/>
        <p:txBody>
          <a:bodyPr/>
          <a:lstStyle/>
          <a:p>
            <a:endParaRPr lang="en-GB"/>
          </a:p>
        </p:txBody>
      </p:sp>
      <p:pic>
        <p:nvPicPr>
          <p:cNvPr id="9" name="Picture 8">
            <a:extLst>
              <a:ext uri="{FF2B5EF4-FFF2-40B4-BE49-F238E27FC236}">
                <a16:creationId xmlns:a16="http://schemas.microsoft.com/office/drawing/2014/main" id="{D37D17CB-873E-9597-317B-DE216E3180BD}"/>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526638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147ABB-8FBD-50FD-281B-EFA2D0E1FEDA}"/>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716857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F8599ED-6262-ED8E-6B37-031B9AAC3C20}"/>
              </a:ext>
            </a:extLst>
          </p:cNvPr>
          <p:cNvSpPr>
            <a:spLocks noGrp="1"/>
          </p:cNvSpPr>
          <p:nvPr>
            <p:ph type="title"/>
          </p:nvPr>
        </p:nvSpPr>
        <p:spPr/>
        <p:txBody>
          <a:bodyPr/>
          <a:lstStyle/>
          <a:p>
            <a:endParaRPr lang="en-GB"/>
          </a:p>
        </p:txBody>
      </p:sp>
      <p:pic>
        <p:nvPicPr>
          <p:cNvPr id="6" name="Picture 5">
            <a:extLst>
              <a:ext uri="{FF2B5EF4-FFF2-40B4-BE49-F238E27FC236}">
                <a16:creationId xmlns:a16="http://schemas.microsoft.com/office/drawing/2014/main" id="{5E2FBADD-7172-C365-597D-A20D636B09DD}"/>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420882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30C9D-514B-1C7D-AC9A-C63F277EF517}"/>
              </a:ext>
            </a:extLst>
          </p:cNvPr>
          <p:cNvSpPr>
            <a:spLocks noGrp="1"/>
          </p:cNvSpPr>
          <p:nvPr>
            <p:ph type="title"/>
          </p:nvPr>
        </p:nvSpPr>
        <p:spPr/>
        <p:txBody>
          <a:bodyPr/>
          <a:lstStyle/>
          <a:p>
            <a:r>
              <a:rPr lang="en-GB" sz="3000" dirty="0"/>
              <a:t>Governing equations of Classical Laminate Theory (CLT)</a:t>
            </a:r>
          </a:p>
        </p:txBody>
      </p:sp>
      <p:sp>
        <p:nvSpPr>
          <p:cNvPr id="3" name="Content Placeholder 2">
            <a:extLst>
              <a:ext uri="{FF2B5EF4-FFF2-40B4-BE49-F238E27FC236}">
                <a16:creationId xmlns:a16="http://schemas.microsoft.com/office/drawing/2014/main" id="{688D5636-C44F-95A5-C65E-FD4BB172492C}"/>
              </a:ext>
            </a:extLst>
          </p:cNvPr>
          <p:cNvSpPr>
            <a:spLocks noGrp="1"/>
          </p:cNvSpPr>
          <p:nvPr>
            <p:ph idx="1"/>
          </p:nvPr>
        </p:nvSpPr>
        <p:spPr>
          <a:xfrm>
            <a:off x="818712" y="2222287"/>
            <a:ext cx="4524813" cy="3693601"/>
          </a:xfrm>
        </p:spPr>
        <p:txBody>
          <a:bodyPr/>
          <a:lstStyle/>
          <a:p>
            <a:r>
              <a:rPr lang="en-GB" dirty="0"/>
              <a:t>Prior to addressing the buckling problem, it is of paramount importance to understand the governing equations of a composite laminate.</a:t>
            </a:r>
          </a:p>
          <a:p>
            <a:r>
              <a:rPr lang="en-GB" dirty="0"/>
              <a:t>It is equally important to have awareness of how these equations are obtained.</a:t>
            </a:r>
          </a:p>
          <a:p>
            <a:r>
              <a:rPr lang="en-GB" dirty="0"/>
              <a:t>Then, some practical examples will be provided.</a:t>
            </a:r>
          </a:p>
        </p:txBody>
      </p:sp>
      <p:pic>
        <p:nvPicPr>
          <p:cNvPr id="10" name="Picture 9">
            <a:extLst>
              <a:ext uri="{FF2B5EF4-FFF2-40B4-BE49-F238E27FC236}">
                <a16:creationId xmlns:a16="http://schemas.microsoft.com/office/drawing/2014/main" id="{2E5DB619-6BB8-C9ED-2AA8-9B38DA204E3B}"/>
              </a:ext>
            </a:extLst>
          </p:cNvPr>
          <p:cNvPicPr>
            <a:picLocks noChangeAspect="1"/>
          </p:cNvPicPr>
          <p:nvPr/>
        </p:nvPicPr>
        <p:blipFill>
          <a:blip r:embed="rId3"/>
          <a:stretch>
            <a:fillRect/>
          </a:stretch>
        </p:blipFill>
        <p:spPr>
          <a:xfrm>
            <a:off x="6848476" y="2250800"/>
            <a:ext cx="4892009" cy="3697670"/>
          </a:xfrm>
          <a:prstGeom prst="rect">
            <a:avLst/>
          </a:prstGeom>
          <a:ln>
            <a:solidFill>
              <a:schemeClr val="accent1"/>
            </a:solidFill>
          </a:ln>
        </p:spPr>
      </p:pic>
    </p:spTree>
    <p:extLst>
      <p:ext uri="{BB962C8B-B14F-4D97-AF65-F5344CB8AC3E}">
        <p14:creationId xmlns:p14="http://schemas.microsoft.com/office/powerpoint/2010/main" val="3522572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81AEB075-8A53-95F1-407F-6318C1FB28F8}"/>
              </a:ext>
            </a:extLst>
          </p:cNvPr>
          <p:cNvPicPr>
            <a:picLocks noChangeAspect="1"/>
          </p:cNvPicPr>
          <p:nvPr/>
        </p:nvPicPr>
        <p:blipFill>
          <a:blip r:embed="rId3"/>
          <a:stretch>
            <a:fillRect/>
          </a:stretch>
        </p:blipFill>
        <p:spPr>
          <a:xfrm>
            <a:off x="0" y="1960463"/>
            <a:ext cx="12192000" cy="4576689"/>
          </a:xfrm>
          <a:prstGeom prst="rect">
            <a:avLst/>
          </a:prstGeom>
        </p:spPr>
      </p:pic>
      <p:sp>
        <p:nvSpPr>
          <p:cNvPr id="2" name="Title 1">
            <a:extLst>
              <a:ext uri="{FF2B5EF4-FFF2-40B4-BE49-F238E27FC236}">
                <a16:creationId xmlns:a16="http://schemas.microsoft.com/office/drawing/2014/main" id="{A084922C-5962-E357-AB2C-7CCBA8EE4F27}"/>
              </a:ext>
            </a:extLst>
          </p:cNvPr>
          <p:cNvSpPr>
            <a:spLocks noGrp="1"/>
          </p:cNvSpPr>
          <p:nvPr>
            <p:ph type="title"/>
          </p:nvPr>
        </p:nvSpPr>
        <p:spPr/>
        <p:txBody>
          <a:bodyPr/>
          <a:lstStyle/>
          <a:p>
            <a:r>
              <a:rPr lang="en-GB" dirty="0"/>
              <a:t>CLT</a:t>
            </a:r>
          </a:p>
        </p:txBody>
      </p:sp>
    </p:spTree>
    <p:extLst>
      <p:ext uri="{BB962C8B-B14F-4D97-AF65-F5344CB8AC3E}">
        <p14:creationId xmlns:p14="http://schemas.microsoft.com/office/powerpoint/2010/main" val="2170482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8FE53DB-371E-6979-5C16-5F8477072D53}"/>
              </a:ext>
            </a:extLst>
          </p:cNvPr>
          <p:cNvPicPr>
            <a:picLocks noChangeAspect="1"/>
          </p:cNvPicPr>
          <p:nvPr/>
        </p:nvPicPr>
        <p:blipFill>
          <a:blip r:embed="rId3"/>
          <a:stretch>
            <a:fillRect/>
          </a:stretch>
        </p:blipFill>
        <p:spPr>
          <a:xfrm>
            <a:off x="0" y="1947228"/>
            <a:ext cx="12192000" cy="4576689"/>
          </a:xfrm>
          <a:prstGeom prst="rect">
            <a:avLst/>
          </a:prstGeom>
        </p:spPr>
      </p:pic>
      <p:sp>
        <p:nvSpPr>
          <p:cNvPr id="2" name="Title 1">
            <a:extLst>
              <a:ext uri="{FF2B5EF4-FFF2-40B4-BE49-F238E27FC236}">
                <a16:creationId xmlns:a16="http://schemas.microsoft.com/office/drawing/2014/main" id="{576CA732-E874-C9DE-D9CA-A488F97CB2A0}"/>
              </a:ext>
            </a:extLst>
          </p:cNvPr>
          <p:cNvSpPr>
            <a:spLocks noGrp="1"/>
          </p:cNvSpPr>
          <p:nvPr>
            <p:ph type="title"/>
          </p:nvPr>
        </p:nvSpPr>
        <p:spPr>
          <a:xfrm>
            <a:off x="810000" y="447188"/>
            <a:ext cx="8742562" cy="970450"/>
          </a:xfrm>
        </p:spPr>
        <p:txBody>
          <a:bodyPr/>
          <a:lstStyle/>
          <a:p>
            <a:r>
              <a:rPr lang="en-GB" sz="3500" dirty="0"/>
              <a:t>Fundamental equations of the mechanics of materials-</a:t>
            </a:r>
            <a:r>
              <a:rPr lang="en-GB" sz="3000" dirty="0">
                <a:solidFill>
                  <a:srgbClr val="FFFF00"/>
                </a:solidFill>
              </a:rPr>
              <a:t>General equation</a:t>
            </a:r>
          </a:p>
        </p:txBody>
      </p:sp>
      <p:pic>
        <p:nvPicPr>
          <p:cNvPr id="8" name="Picture 7">
            <a:extLst>
              <a:ext uri="{FF2B5EF4-FFF2-40B4-BE49-F238E27FC236}">
                <a16:creationId xmlns:a16="http://schemas.microsoft.com/office/drawing/2014/main" id="{79CF5434-7A03-EC93-4060-B173E68C30E5}"/>
              </a:ext>
            </a:extLst>
          </p:cNvPr>
          <p:cNvPicPr>
            <a:picLocks noChangeAspect="1"/>
          </p:cNvPicPr>
          <p:nvPr/>
        </p:nvPicPr>
        <p:blipFill>
          <a:blip r:embed="rId4"/>
          <a:stretch>
            <a:fillRect/>
          </a:stretch>
        </p:blipFill>
        <p:spPr>
          <a:xfrm>
            <a:off x="9790526" y="91523"/>
            <a:ext cx="2282728" cy="1678911"/>
          </a:xfrm>
          <a:prstGeom prst="rect">
            <a:avLst/>
          </a:prstGeom>
          <a:ln>
            <a:solidFill>
              <a:schemeClr val="accent1"/>
            </a:solidFill>
          </a:ln>
        </p:spPr>
      </p:pic>
    </p:spTree>
    <p:extLst>
      <p:ext uri="{BB962C8B-B14F-4D97-AF65-F5344CB8AC3E}">
        <p14:creationId xmlns:p14="http://schemas.microsoft.com/office/powerpoint/2010/main" val="3870758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C2304-10DC-60E6-249D-BA2111E2EFA5}"/>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230CFBE-4A2C-938B-D5B4-0E9EAC55466E}"/>
              </a:ext>
            </a:extLst>
          </p:cNvPr>
          <p:cNvPicPr>
            <a:picLocks noChangeAspect="1"/>
          </p:cNvPicPr>
          <p:nvPr/>
        </p:nvPicPr>
        <p:blipFill>
          <a:blip r:embed="rId3"/>
          <a:stretch>
            <a:fillRect/>
          </a:stretch>
        </p:blipFill>
        <p:spPr>
          <a:xfrm>
            <a:off x="-1" y="1950116"/>
            <a:ext cx="12192000" cy="4576689"/>
          </a:xfrm>
          <a:prstGeom prst="rect">
            <a:avLst/>
          </a:prstGeom>
        </p:spPr>
      </p:pic>
      <p:sp>
        <p:nvSpPr>
          <p:cNvPr id="2" name="Title 1">
            <a:extLst>
              <a:ext uri="{FF2B5EF4-FFF2-40B4-BE49-F238E27FC236}">
                <a16:creationId xmlns:a16="http://schemas.microsoft.com/office/drawing/2014/main" id="{B3043781-C4B2-8442-5854-E939458B01AB}"/>
              </a:ext>
            </a:extLst>
          </p:cNvPr>
          <p:cNvSpPr>
            <a:spLocks noGrp="1"/>
          </p:cNvSpPr>
          <p:nvPr>
            <p:ph type="title"/>
          </p:nvPr>
        </p:nvSpPr>
        <p:spPr/>
        <p:txBody>
          <a:bodyPr/>
          <a:lstStyle/>
          <a:p>
            <a:r>
              <a:rPr lang="en-GB" dirty="0"/>
              <a:t>CLT-Illustration</a:t>
            </a:r>
          </a:p>
        </p:txBody>
      </p:sp>
    </p:spTree>
    <p:extLst>
      <p:ext uri="{BB962C8B-B14F-4D97-AF65-F5344CB8AC3E}">
        <p14:creationId xmlns:p14="http://schemas.microsoft.com/office/powerpoint/2010/main" val="3872460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F9F38-4372-1F68-4E70-8A8C79D5C8CF}"/>
              </a:ext>
            </a:extLst>
          </p:cNvPr>
          <p:cNvSpPr>
            <a:spLocks noGrp="1"/>
          </p:cNvSpPr>
          <p:nvPr>
            <p:ph type="title"/>
          </p:nvPr>
        </p:nvSpPr>
        <p:spPr/>
        <p:txBody>
          <a:bodyPr/>
          <a:lstStyle/>
          <a:p>
            <a:r>
              <a:rPr lang="en-GB" dirty="0"/>
              <a:t>Side note</a:t>
            </a:r>
          </a:p>
        </p:txBody>
      </p:sp>
      <p:sp>
        <p:nvSpPr>
          <p:cNvPr id="3" name="Content Placeholder 2">
            <a:extLst>
              <a:ext uri="{FF2B5EF4-FFF2-40B4-BE49-F238E27FC236}">
                <a16:creationId xmlns:a16="http://schemas.microsoft.com/office/drawing/2014/main" id="{9A69F98B-2FFA-C654-1C89-D3CF17F28FFD}"/>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35FAFF36-94FA-53F3-8624-6870AA235FAB}"/>
              </a:ext>
            </a:extLst>
          </p:cNvPr>
          <p:cNvSpPr>
            <a:spLocks noGrp="1"/>
          </p:cNvSpPr>
          <p:nvPr>
            <p:ph type="sldNum" sz="quarter" idx="12"/>
          </p:nvPr>
        </p:nvSpPr>
        <p:spPr/>
        <p:txBody>
          <a:bodyPr/>
          <a:lstStyle/>
          <a:p>
            <a:fld id="{4183E3AC-4BFB-4F71-8C6B-E1F9A9D61AA6}" type="slidenum">
              <a:rPr lang="en-GB" smtClean="0"/>
              <a:t>9</a:t>
            </a:fld>
            <a:endParaRPr lang="en-GB"/>
          </a:p>
        </p:txBody>
      </p:sp>
      <p:pic>
        <p:nvPicPr>
          <p:cNvPr id="5" name="Picture 4">
            <a:extLst>
              <a:ext uri="{FF2B5EF4-FFF2-40B4-BE49-F238E27FC236}">
                <a16:creationId xmlns:a16="http://schemas.microsoft.com/office/drawing/2014/main" id="{C8C46DDE-ED9F-77B1-23FF-89996011EED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259274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9185-BC85-C501-E802-39B4F37F2DA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AF1071D-0CE0-A790-C6ED-2EEFEBACE454}"/>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F35E9429-C97A-6B65-393F-5210B70B0D12}"/>
              </a:ext>
            </a:extLst>
          </p:cNvPr>
          <p:cNvSpPr>
            <a:spLocks noGrp="1"/>
          </p:cNvSpPr>
          <p:nvPr>
            <p:ph type="sldNum" sz="quarter" idx="12"/>
          </p:nvPr>
        </p:nvSpPr>
        <p:spPr/>
        <p:txBody>
          <a:bodyPr/>
          <a:lstStyle/>
          <a:p>
            <a:fld id="{4183E3AC-4BFB-4F71-8C6B-E1F9A9D61AA6}" type="slidenum">
              <a:rPr lang="en-GB" smtClean="0"/>
              <a:t>10</a:t>
            </a:fld>
            <a:endParaRPr lang="en-GB"/>
          </a:p>
        </p:txBody>
      </p:sp>
      <p:pic>
        <p:nvPicPr>
          <p:cNvPr id="5" name="Picture 4">
            <a:extLst>
              <a:ext uri="{FF2B5EF4-FFF2-40B4-BE49-F238E27FC236}">
                <a16:creationId xmlns:a16="http://schemas.microsoft.com/office/drawing/2014/main" id="{5B623561-4BCB-0585-F784-E69C802C3C6F}"/>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723810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4AF1D-A274-2AD3-5265-03F2C2C33B1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99CBC9F-4BFA-92D8-183A-37845AEEB11E}"/>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4ED6AFCC-D58B-021B-8820-CCEEC54A7A3E}"/>
              </a:ext>
            </a:extLst>
          </p:cNvPr>
          <p:cNvSpPr>
            <a:spLocks noGrp="1"/>
          </p:cNvSpPr>
          <p:nvPr>
            <p:ph type="sldNum" sz="quarter" idx="12"/>
          </p:nvPr>
        </p:nvSpPr>
        <p:spPr/>
        <p:txBody>
          <a:bodyPr/>
          <a:lstStyle/>
          <a:p>
            <a:fld id="{4183E3AC-4BFB-4F71-8C6B-E1F9A9D61AA6}" type="slidenum">
              <a:rPr lang="en-GB" smtClean="0"/>
              <a:t>11</a:t>
            </a:fld>
            <a:endParaRPr lang="en-GB"/>
          </a:p>
        </p:txBody>
      </p:sp>
      <p:pic>
        <p:nvPicPr>
          <p:cNvPr id="5" name="Picture 4">
            <a:extLst>
              <a:ext uri="{FF2B5EF4-FFF2-40B4-BE49-F238E27FC236}">
                <a16:creationId xmlns:a16="http://schemas.microsoft.com/office/drawing/2014/main" id="{ED98470D-CC18-9F57-22E0-13A94096716A}"/>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007750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A0B68-1744-C575-5F61-54AB1931459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F751EF9-20CE-7E27-D288-CEC1ED0C8AA5}"/>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841CEB38-1186-0DCD-74F0-1C7E12124CE8}"/>
              </a:ext>
            </a:extLst>
          </p:cNvPr>
          <p:cNvSpPr>
            <a:spLocks noGrp="1"/>
          </p:cNvSpPr>
          <p:nvPr>
            <p:ph type="sldNum" sz="quarter" idx="12"/>
          </p:nvPr>
        </p:nvSpPr>
        <p:spPr/>
        <p:txBody>
          <a:bodyPr/>
          <a:lstStyle/>
          <a:p>
            <a:fld id="{4183E3AC-4BFB-4F71-8C6B-E1F9A9D61AA6}" type="slidenum">
              <a:rPr lang="en-GB" smtClean="0"/>
              <a:t>12</a:t>
            </a:fld>
            <a:endParaRPr lang="en-GB"/>
          </a:p>
        </p:txBody>
      </p:sp>
      <p:pic>
        <p:nvPicPr>
          <p:cNvPr id="5" name="Picture 4">
            <a:extLst>
              <a:ext uri="{FF2B5EF4-FFF2-40B4-BE49-F238E27FC236}">
                <a16:creationId xmlns:a16="http://schemas.microsoft.com/office/drawing/2014/main" id="{2789824F-8B2E-D886-2568-B681F9FE9959}"/>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467680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D11BC9-BC26-2C1F-7C39-77A01AE717B2}"/>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905807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3D8F428-90DE-F73B-574A-B2E07C0762F6}"/>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962075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1371600"/>
            <a:ext cx="12191695" cy="5276088"/>
          </a:xfrm>
          <a:prstGeom prst="rect">
            <a:avLst/>
          </a:prstGeom>
          <a:solidFill>
            <a:srgbClr val="2222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Isosceles Triangle 38">
            <a:extLst>
              <a:ext uri="{FF2B5EF4-FFF2-40B4-BE49-F238E27FC236}">
                <a16:creationId xmlns:a16="http://schemas.microsoft.com/office/drawing/2014/main" id="{4396BC38-ED65-4010-86AF-04BC6B722432}"/>
              </a:ext>
            </a:extLst>
          </p:cNvPr>
          <p:cNvSpPr/>
          <p:nvPr/>
        </p:nvSpPr>
        <p:spPr>
          <a:xfrm rot="10800000">
            <a:off x="1917700" y="1295400"/>
            <a:ext cx="965200" cy="381000"/>
          </a:xfrm>
          <a:prstGeom prst="triangle">
            <a:avLst/>
          </a:prstGeom>
          <a:solidFill>
            <a:srgbClr val="F43F6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11" name="TextBox 10"/>
          <p:cNvSpPr txBox="1"/>
          <p:nvPr/>
        </p:nvSpPr>
        <p:spPr>
          <a:xfrm>
            <a:off x="761695" y="205740"/>
            <a:ext cx="10789920" cy="557784"/>
          </a:xfrm>
          <a:prstGeom prst="rect">
            <a:avLst/>
          </a:prstGeom>
          <a:noFill/>
        </p:spPr>
        <p:txBody>
          <a:bodyPr wrap="square" lIns="0" tIns="0" rIns="0" bIns="0">
            <a:spAutoFit/>
          </a:bodyPr>
          <a:lstStyle/>
          <a:p>
            <a:pPr>
              <a:spcAft>
                <a:spcPts val="600"/>
              </a:spcAft>
            </a:pPr>
            <a:r>
              <a:rPr sz="3200" b="1">
                <a:solidFill>
                  <a:srgbClr val="FFFFFF"/>
                </a:solidFill>
                <a:latin typeface="Arial"/>
              </a:rPr>
              <a:t>Laminate equations of motion</a:t>
            </a:r>
          </a:p>
        </p:txBody>
      </p:sp>
      <p:sp>
        <p:nvSpPr>
          <p:cNvPr id="12" name="TextBox 11"/>
          <p:cNvSpPr txBox="1"/>
          <p:nvPr/>
        </p:nvSpPr>
        <p:spPr>
          <a:xfrm>
            <a:off x="761695" y="737006"/>
            <a:ext cx="10881360" cy="384721"/>
          </a:xfrm>
          <a:prstGeom prst="rect">
            <a:avLst/>
          </a:prstGeom>
          <a:noFill/>
        </p:spPr>
        <p:txBody>
          <a:bodyPr wrap="square" lIns="0" tIns="0" rIns="0" bIns="0">
            <a:spAutoFit/>
          </a:bodyPr>
          <a:lstStyle/>
          <a:p>
            <a:pPr>
              <a:spcAft>
                <a:spcPts val="600"/>
              </a:spcAft>
            </a:pPr>
            <a:r>
              <a:rPr sz="2500" b="1">
                <a:solidFill>
                  <a:srgbClr val="FFFF00"/>
                </a:solidFill>
                <a:latin typeface="Arial"/>
              </a:rPr>
              <a:t>Eliminating Qₓ and </a:t>
            </a:r>
            <a:r>
              <a:rPr lang="en-GB" sz="2500" b="1">
                <a:solidFill>
                  <a:srgbClr val="FFFF00"/>
                </a:solidFill>
                <a:latin typeface="Arial"/>
              </a:rPr>
              <a:t>Q</a:t>
            </a:r>
            <a:r>
              <a:rPr lang="en-GB" sz="1875" b="1" baseline="-25000">
                <a:solidFill>
                  <a:srgbClr val="FFFF00"/>
                </a:solidFill>
                <a:latin typeface="Arial"/>
              </a:rPr>
              <a:t>y</a:t>
            </a:r>
            <a:r>
              <a:rPr sz="2500" b="1">
                <a:solidFill>
                  <a:srgbClr val="FFFF00"/>
                </a:solidFill>
                <a:latin typeface="Arial"/>
              </a:rPr>
              <a:t> by substitution</a:t>
            </a:r>
          </a:p>
        </p:txBody>
      </p:sp>
      <p:sp>
        <p:nvSpPr>
          <p:cNvPr id="13" name="Rounded Rectangle 12"/>
          <p:cNvSpPr/>
          <p:nvPr/>
        </p:nvSpPr>
        <p:spPr>
          <a:xfrm>
            <a:off x="201168" y="5934456"/>
            <a:ext cx="11786616" cy="512064"/>
          </a:xfrm>
          <a:prstGeom prst="roundRect">
            <a:avLst>
              <a:gd name="adj" fmla="val 1500"/>
            </a:avLst>
          </a:prstGeom>
          <a:solidFill>
            <a:srgbClr val="4B1F2D"/>
          </a:solidFill>
          <a:ln w="25400">
            <a:solidFill>
              <a:srgbClr val="FF4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38912" y="6044184"/>
            <a:ext cx="1097280" cy="320040"/>
          </a:xfrm>
          <a:prstGeom prst="rect">
            <a:avLst/>
          </a:prstGeom>
          <a:noFill/>
        </p:spPr>
        <p:txBody>
          <a:bodyPr wrap="square" lIns="0" tIns="0" rIns="0" bIns="0">
            <a:spAutoFit/>
          </a:bodyPr>
          <a:lstStyle/>
          <a:p>
            <a:pPr>
              <a:spcAft>
                <a:spcPts val="600"/>
              </a:spcAft>
            </a:pPr>
            <a:r>
              <a:rPr sz="1900" b="1">
                <a:solidFill>
                  <a:srgbClr val="FFFF00"/>
                </a:solidFill>
                <a:latin typeface="Arial"/>
              </a:rPr>
              <a:t>Keynote</a:t>
            </a:r>
          </a:p>
        </p:txBody>
      </p:sp>
      <p:sp>
        <p:nvSpPr>
          <p:cNvPr id="15" name="Rectangle 14"/>
          <p:cNvSpPr/>
          <p:nvPr/>
        </p:nvSpPr>
        <p:spPr>
          <a:xfrm>
            <a:off x="1572768" y="6025896"/>
            <a:ext cx="22860" cy="329184"/>
          </a:xfrm>
          <a:prstGeom prst="rect">
            <a:avLst/>
          </a:prstGeom>
          <a:solidFill>
            <a:srgbClr val="FF4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773936" y="6082766"/>
            <a:ext cx="9948672" cy="215444"/>
          </a:xfrm>
          <a:prstGeom prst="rect">
            <a:avLst/>
          </a:prstGeom>
          <a:noFill/>
        </p:spPr>
        <p:txBody>
          <a:bodyPr wrap="square" lIns="0" tIns="0" rIns="0" bIns="0" anchor="ctr">
            <a:spAutoFit/>
          </a:bodyPr>
          <a:lstStyle/>
          <a:p>
            <a:pPr>
              <a:spcAft>
                <a:spcPts val="0"/>
              </a:spcAft>
            </a:pPr>
            <a:r>
              <a:rPr sz="1400" b="0">
                <a:solidFill>
                  <a:srgbClr val="FFFFFF"/>
                </a:solidFill>
                <a:latin typeface="Arial"/>
              </a:rPr>
              <a:t>Substitution removes Qₓ and </a:t>
            </a:r>
            <a:r>
              <a:rPr lang="en-GB" sz="1400" b="0">
                <a:solidFill>
                  <a:srgbClr val="FFFFFF"/>
                </a:solidFill>
                <a:latin typeface="Arial"/>
              </a:rPr>
              <a:t>Q</a:t>
            </a:r>
            <a:r>
              <a:rPr lang="en-GB" sz="1050" b="0" baseline="-25000">
                <a:solidFill>
                  <a:srgbClr val="FFFFFF"/>
                </a:solidFill>
                <a:latin typeface="Arial"/>
              </a:rPr>
              <a:t>y</a:t>
            </a:r>
            <a:r>
              <a:rPr sz="1400" b="0">
                <a:solidFill>
                  <a:srgbClr val="FFFFFF"/>
                </a:solidFill>
                <a:latin typeface="Arial"/>
              </a:rPr>
              <a:t> as independent unknowns. Recover them later from the moment gradients.</a:t>
            </a:r>
          </a:p>
        </p:txBody>
      </p:sp>
      <p:sp>
        <p:nvSpPr>
          <p:cNvPr id="17" name="Rounded Rectangle 16"/>
          <p:cNvSpPr/>
          <p:nvPr/>
        </p:nvSpPr>
        <p:spPr>
          <a:xfrm>
            <a:off x="201168" y="1714500"/>
            <a:ext cx="5349240" cy="4050791"/>
          </a:xfrm>
          <a:prstGeom prst="roundRect">
            <a:avLst>
              <a:gd name="adj" fmla="val 1500"/>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201168" y="1714500"/>
            <a:ext cx="53035" cy="4050791"/>
          </a:xfrm>
          <a:prstGeom prst="rect">
            <a:avLst/>
          </a:prstGeom>
          <a:solidFill>
            <a:srgbClr val="85A8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420623" y="1815084"/>
            <a:ext cx="304495" cy="304495"/>
          </a:xfrm>
          <a:prstGeom prst="ellipse">
            <a:avLst/>
          </a:prstGeom>
          <a:solidFill>
            <a:srgbClr val="85A8F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b="1">
                <a:solidFill>
                  <a:srgbClr val="222222"/>
                </a:solidFill>
                <a:latin typeface="Arial"/>
              </a:rPr>
              <a:t>1</a:t>
            </a:r>
          </a:p>
        </p:txBody>
      </p:sp>
      <p:sp>
        <p:nvSpPr>
          <p:cNvPr id="20" name="TextBox 19"/>
          <p:cNvSpPr txBox="1"/>
          <p:nvPr/>
        </p:nvSpPr>
        <p:spPr>
          <a:xfrm>
            <a:off x="795528" y="1805940"/>
            <a:ext cx="4608575" cy="338328"/>
          </a:xfrm>
          <a:prstGeom prst="rect">
            <a:avLst/>
          </a:prstGeom>
          <a:noFill/>
        </p:spPr>
        <p:txBody>
          <a:bodyPr wrap="square" lIns="0" tIns="0" rIns="0" bIns="0">
            <a:spAutoFit/>
          </a:bodyPr>
          <a:lstStyle/>
          <a:p>
            <a:pPr>
              <a:spcAft>
                <a:spcPts val="600"/>
              </a:spcAft>
            </a:pPr>
            <a:r>
              <a:rPr sz="1500" b="1">
                <a:solidFill>
                  <a:srgbClr val="85A8FF"/>
                </a:solidFill>
                <a:latin typeface="Arial"/>
              </a:rPr>
              <a:t>Starting equilibrium equations</a:t>
            </a:r>
          </a:p>
        </p:txBody>
      </p:sp>
      <p:sp>
        <p:nvSpPr>
          <p:cNvPr id="21" name="Rounded Rectangle 20"/>
          <p:cNvSpPr/>
          <p:nvPr/>
        </p:nvSpPr>
        <p:spPr>
          <a:xfrm>
            <a:off x="5687568" y="1714500"/>
            <a:ext cx="6300216" cy="4050791"/>
          </a:xfrm>
          <a:prstGeom prst="roundRect">
            <a:avLst>
              <a:gd name="adj" fmla="val 1500"/>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5687568" y="1714500"/>
            <a:ext cx="53035" cy="4050791"/>
          </a:xfrm>
          <a:prstGeom prst="rect">
            <a:avLst/>
          </a:prstGeom>
          <a:solidFill>
            <a:srgbClr val="64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5907024" y="1815084"/>
            <a:ext cx="304495" cy="304495"/>
          </a:xfrm>
          <a:prstGeom prst="ellipse">
            <a:avLst/>
          </a:prstGeom>
          <a:solidFill>
            <a:srgbClr val="64D6CE"/>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b="1">
                <a:solidFill>
                  <a:srgbClr val="222222"/>
                </a:solidFill>
                <a:latin typeface="Arial"/>
              </a:rPr>
              <a:t>2</a:t>
            </a:r>
          </a:p>
        </p:txBody>
      </p:sp>
      <p:sp>
        <p:nvSpPr>
          <p:cNvPr id="24" name="TextBox 23"/>
          <p:cNvSpPr txBox="1"/>
          <p:nvPr/>
        </p:nvSpPr>
        <p:spPr>
          <a:xfrm>
            <a:off x="6281928" y="1805940"/>
            <a:ext cx="5559552" cy="338328"/>
          </a:xfrm>
          <a:prstGeom prst="rect">
            <a:avLst/>
          </a:prstGeom>
          <a:noFill/>
        </p:spPr>
        <p:txBody>
          <a:bodyPr wrap="square" lIns="0" tIns="0" rIns="0" bIns="0">
            <a:spAutoFit/>
          </a:bodyPr>
          <a:lstStyle/>
          <a:p>
            <a:pPr>
              <a:spcAft>
                <a:spcPts val="600"/>
              </a:spcAft>
            </a:pPr>
            <a:r>
              <a:rPr sz="1500" b="1" dirty="0">
                <a:solidFill>
                  <a:srgbClr val="64D6CE"/>
                </a:solidFill>
                <a:latin typeface="Arial"/>
              </a:rPr>
              <a:t>Express shear forces using moments</a:t>
            </a:r>
          </a:p>
        </p:txBody>
      </p:sp>
      <mc:AlternateContent xmlns:mc="http://schemas.openxmlformats.org/markup-compatibility/2006" xmlns:a14="http://schemas.microsoft.com/office/drawing/2010/main">
        <mc:Choice Requires="a14">
          <p:sp>
            <p:nvSpPr>
              <p:cNvPr id="25" name="TextBox 24"/>
              <p:cNvSpPr txBox="1"/>
              <p:nvPr/>
            </p:nvSpPr>
            <p:spPr>
              <a:xfrm>
                <a:off x="438912" y="2313432"/>
                <a:ext cx="4882896" cy="567656"/>
              </a:xfrm>
              <a:prstGeom prst="rect">
                <a:avLst/>
              </a:prstGeom>
              <a:noFill/>
            </p:spPr>
            <p:txBody>
              <a:bodyPr wrap="square" lIns="0" tIns="0" rIns="0" bIns="0">
                <a:spAutoFit/>
              </a:bodyPr>
              <a:lstStyle/>
              <a:p>
                <a:pPr algn="l"/>
                <a14:m>
                  <m:oMathPara xmlns:m="http://schemas.openxmlformats.org/officeDocument/2006/math">
                    <m:oMath>
                      <m:f>
                        <m:fPr>
                          <m:ctrlPr>
                            <a:rPr sz="1700">
                              <a:solidFill>
                                <a:srgbClr val="85A8FF"/>
                              </a:solidFill>
                              <a:latin typeface="Cambria Math"/>
                            </a:rPr>
                          </m:ctrlPr>
                        </m:fPr>
                        <m:num>
                          <m:r>
                            <a:rPr sz="1700">
                              <a:solidFill>
                                <a:srgbClr val="85A8FF"/>
                              </a:solidFill>
                              <a:latin typeface="Cambria Math"/>
                            </a:rPr>
                            <m:t>𝜕</m:t>
                          </m:r>
                          <m:r>
                            <a:rPr sz="1700">
                              <a:solidFill>
                                <a:srgbClr val="85A8FF"/>
                              </a:solidFill>
                              <a:latin typeface="Cambria Math"/>
                            </a:rPr>
                            <m:t>𝑁</m:t>
                          </m:r>
                          <m:r>
                            <a:rPr sz="1700">
                              <a:solidFill>
                                <a:srgbClr val="85A8FF"/>
                              </a:solidFill>
                              <a:latin typeface="Cambria Math"/>
                            </a:rPr>
                            <m:t>ₓ</m:t>
                          </m:r>
                        </m:num>
                        <m:den>
                          <m:r>
                            <a:rPr sz="1700">
                              <a:solidFill>
                                <a:srgbClr val="85A8FF"/>
                              </a:solidFill>
                              <a:latin typeface="Cambria Math"/>
                            </a:rPr>
                            <m:t>𝜕</m:t>
                          </m:r>
                          <m:r>
                            <a:rPr sz="1700">
                              <a:solidFill>
                                <a:srgbClr val="85A8FF"/>
                              </a:solidFill>
                              <a:latin typeface="Cambria Math"/>
                            </a:rPr>
                            <m:t>𝑥</m:t>
                          </m:r>
                        </m:den>
                      </m:f>
                      <m:r>
                        <a:rPr sz="1700">
                          <a:solidFill>
                            <a:srgbClr val="FFFFFF"/>
                          </a:solidFill>
                          <a:latin typeface="Cambria Math"/>
                        </a:rPr>
                        <m:t> + </m:t>
                      </m:r>
                      <m:f>
                        <m:fPr>
                          <m:ctrlPr>
                            <a:rPr sz="1700">
                              <a:solidFill>
                                <a:srgbClr val="85A8FF"/>
                              </a:solidFill>
                              <a:latin typeface="Cambria Math"/>
                            </a:rPr>
                          </m:ctrlPr>
                        </m:fPr>
                        <m:num>
                          <m:r>
                            <a:rPr sz="1700">
                              <a:solidFill>
                                <a:srgbClr val="85A8FF"/>
                              </a:solidFill>
                              <a:latin typeface="Cambria Math"/>
                            </a:rPr>
                            <m:t>𝜕</m:t>
                          </m:r>
                          <m:sSub>
                            <m:sSubPr>
                              <m:ctrlPr>
                                <a:rPr sz="1700">
                                  <a:solidFill>
                                    <a:srgbClr val="85A8FF"/>
                                  </a:solidFill>
                                  <a:latin typeface="Cambria Math"/>
                                </a:rPr>
                              </m:ctrlPr>
                            </m:sSubPr>
                            <m:e>
                              <m:r>
                                <a:rPr sz="1700">
                                  <a:solidFill>
                                    <a:srgbClr val="85A8FF"/>
                                  </a:solidFill>
                                  <a:latin typeface="Cambria Math"/>
                                </a:rPr>
                                <m:t>𝑁</m:t>
                              </m:r>
                            </m:e>
                            <m:sub>
                              <m:r>
                                <a:rPr sz="1700">
                                  <a:solidFill>
                                    <a:srgbClr val="85A8FF"/>
                                  </a:solidFill>
                                  <a:latin typeface="Cambria Math"/>
                                </a:rPr>
                                <m:t>𝑥𝑦</m:t>
                              </m:r>
                            </m:sub>
                          </m:sSub>
                        </m:num>
                        <m:den>
                          <m:r>
                            <a:rPr sz="1700">
                              <a:solidFill>
                                <a:srgbClr val="85A8FF"/>
                              </a:solidFill>
                              <a:latin typeface="Cambria Math"/>
                            </a:rPr>
                            <m:t>𝜕</m:t>
                          </m:r>
                          <m:r>
                            <a:rPr sz="1700">
                              <a:solidFill>
                                <a:srgbClr val="85A8FF"/>
                              </a:solidFill>
                              <a:latin typeface="Cambria Math"/>
                            </a:rPr>
                            <m:t>𝑦</m:t>
                          </m:r>
                        </m:den>
                      </m:f>
                      <m:r>
                        <a:rPr sz="1700">
                          <a:solidFill>
                            <a:srgbClr val="FFFFFF"/>
                          </a:solidFill>
                          <a:latin typeface="Cambria Math"/>
                        </a:rPr>
                        <m:t> = </m:t>
                      </m:r>
                      <m:r>
                        <a:rPr sz="1700">
                          <a:solidFill>
                            <a:srgbClr val="C9B4EB"/>
                          </a:solidFill>
                          <a:latin typeface="Cambria Math"/>
                        </a:rPr>
                        <m:t>𝜌</m:t>
                      </m:r>
                      <m:r>
                        <a:rPr sz="1700">
                          <a:solidFill>
                            <a:srgbClr val="C9B4EB"/>
                          </a:solidFill>
                          <a:latin typeface="Cambria Math"/>
                        </a:rPr>
                        <m:t>ₛ</m:t>
                      </m:r>
                      <m:f>
                        <m:fPr>
                          <m:ctrlPr>
                            <a:rPr sz="1700">
                              <a:solidFill>
                                <a:srgbClr val="C9B4EB"/>
                              </a:solidFill>
                              <a:latin typeface="Cambria Math"/>
                            </a:rPr>
                          </m:ctrlPr>
                        </m:fPr>
                        <m:num>
                          <m:r>
                            <a:rPr sz="1700">
                              <a:solidFill>
                                <a:srgbClr val="C9B4EB"/>
                              </a:solidFill>
                              <a:latin typeface="Cambria Math"/>
                            </a:rPr>
                            <m:t>𝜕</m:t>
                          </m:r>
                          <m:r>
                            <a:rPr sz="1700">
                              <a:solidFill>
                                <a:srgbClr val="C9B4EB"/>
                              </a:solidFill>
                              <a:latin typeface="Cambria Math"/>
                            </a:rPr>
                            <m:t>²</m:t>
                          </m:r>
                          <m:r>
                            <a:rPr sz="1700">
                              <a:solidFill>
                                <a:srgbClr val="C9B4EB"/>
                              </a:solidFill>
                              <a:latin typeface="Cambria Math"/>
                            </a:rPr>
                            <m:t>𝑢</m:t>
                          </m:r>
                          <m:r>
                            <a:rPr sz="1700">
                              <a:solidFill>
                                <a:srgbClr val="C9B4EB"/>
                              </a:solidFill>
                              <a:latin typeface="Cambria Math"/>
                            </a:rPr>
                            <m:t>₀</m:t>
                          </m:r>
                        </m:num>
                        <m:den>
                          <m:r>
                            <a:rPr sz="1700">
                              <a:solidFill>
                                <a:srgbClr val="C9B4EB"/>
                              </a:solidFill>
                              <a:latin typeface="Cambria Math"/>
                            </a:rPr>
                            <m:t>𝜕</m:t>
                          </m:r>
                          <m:r>
                            <a:rPr sz="1700">
                              <a:solidFill>
                                <a:srgbClr val="C9B4EB"/>
                              </a:solidFill>
                              <a:latin typeface="Cambria Math"/>
                            </a:rPr>
                            <m:t>𝑡</m:t>
                          </m:r>
                          <m:r>
                            <a:rPr sz="1700">
                              <a:solidFill>
                                <a:srgbClr val="C9B4EB"/>
                              </a:solidFill>
                              <a:latin typeface="Cambria Math"/>
                            </a:rPr>
                            <m:t>²</m:t>
                          </m:r>
                        </m:den>
                      </m:f>
                    </m:oMath>
                  </m:oMathPara>
                </a14:m>
                <a:endParaRPr dirty="0"/>
              </a:p>
            </p:txBody>
          </p:sp>
        </mc:Choice>
        <mc:Fallback xmlns="">
          <p:sp>
            <p:nvSpPr>
              <p:cNvPr id="25" name="TextBox 24"/>
              <p:cNvSpPr txBox="1">
                <a:spLocks noRot="1" noChangeAspect="1" noMove="1" noResize="1" noEditPoints="1" noAdjustHandles="1" noChangeArrowheads="1" noChangeShapeType="1" noTextEdit="1"/>
              </p:cNvSpPr>
              <p:nvPr/>
            </p:nvSpPr>
            <p:spPr>
              <a:xfrm>
                <a:off x="438912" y="2313432"/>
                <a:ext cx="4882896" cy="567656"/>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438912" y="2953512"/>
                <a:ext cx="4882896" cy="567656"/>
              </a:xfrm>
              <a:prstGeom prst="rect">
                <a:avLst/>
              </a:prstGeom>
              <a:noFill/>
            </p:spPr>
            <p:txBody>
              <a:bodyPr wrap="square" lIns="0" tIns="0" rIns="0" bIns="0">
                <a:spAutoFit/>
              </a:bodyPr>
              <a:lstStyle/>
              <a:p>
                <a:pPr algn="l"/>
                <a14:m>
                  <m:oMathPara xmlns:m="http://schemas.openxmlformats.org/officeDocument/2006/math">
                    <m:oMath>
                      <m:f>
                        <m:fPr>
                          <m:ctrlPr>
                            <a:rPr sz="1700">
                              <a:solidFill>
                                <a:srgbClr val="85A8FF"/>
                              </a:solidFill>
                              <a:latin typeface="Cambria Math"/>
                            </a:rPr>
                          </m:ctrlPr>
                        </m:fPr>
                        <m:num>
                          <m:r>
                            <a:rPr sz="1700">
                              <a:solidFill>
                                <a:srgbClr val="85A8FF"/>
                              </a:solidFill>
                              <a:latin typeface="Cambria Math"/>
                            </a:rPr>
                            <m:t>𝜕</m:t>
                          </m:r>
                          <m:sSub>
                            <m:sSubPr>
                              <m:ctrlPr>
                                <a:rPr sz="1700">
                                  <a:solidFill>
                                    <a:srgbClr val="85A8FF"/>
                                  </a:solidFill>
                                  <a:latin typeface="Cambria Math"/>
                                </a:rPr>
                              </m:ctrlPr>
                            </m:sSubPr>
                            <m:e>
                              <m:r>
                                <a:rPr sz="1700">
                                  <a:solidFill>
                                    <a:srgbClr val="85A8FF"/>
                                  </a:solidFill>
                                  <a:latin typeface="Cambria Math"/>
                                </a:rPr>
                                <m:t>𝑁</m:t>
                              </m:r>
                            </m:e>
                            <m:sub>
                              <m:r>
                                <a:rPr sz="1700">
                                  <a:solidFill>
                                    <a:srgbClr val="85A8FF"/>
                                  </a:solidFill>
                                  <a:latin typeface="Cambria Math"/>
                                </a:rPr>
                                <m:t>𝑦</m:t>
                              </m:r>
                            </m:sub>
                          </m:sSub>
                        </m:num>
                        <m:den>
                          <m:r>
                            <a:rPr sz="1700">
                              <a:solidFill>
                                <a:srgbClr val="85A8FF"/>
                              </a:solidFill>
                              <a:latin typeface="Cambria Math"/>
                            </a:rPr>
                            <m:t>𝜕</m:t>
                          </m:r>
                          <m:r>
                            <a:rPr sz="1700">
                              <a:solidFill>
                                <a:srgbClr val="85A8FF"/>
                              </a:solidFill>
                              <a:latin typeface="Cambria Math"/>
                            </a:rPr>
                            <m:t>𝑦</m:t>
                          </m:r>
                        </m:den>
                      </m:f>
                      <m:r>
                        <a:rPr sz="1700">
                          <a:solidFill>
                            <a:srgbClr val="FFFFFF"/>
                          </a:solidFill>
                          <a:latin typeface="Cambria Math"/>
                        </a:rPr>
                        <m:t> + </m:t>
                      </m:r>
                      <m:f>
                        <m:fPr>
                          <m:ctrlPr>
                            <a:rPr sz="1700">
                              <a:solidFill>
                                <a:srgbClr val="85A8FF"/>
                              </a:solidFill>
                              <a:latin typeface="Cambria Math"/>
                            </a:rPr>
                          </m:ctrlPr>
                        </m:fPr>
                        <m:num>
                          <m:r>
                            <a:rPr sz="1700">
                              <a:solidFill>
                                <a:srgbClr val="85A8FF"/>
                              </a:solidFill>
                              <a:latin typeface="Cambria Math"/>
                            </a:rPr>
                            <m:t>𝜕</m:t>
                          </m:r>
                          <m:sSub>
                            <m:sSubPr>
                              <m:ctrlPr>
                                <a:rPr sz="1700">
                                  <a:solidFill>
                                    <a:srgbClr val="85A8FF"/>
                                  </a:solidFill>
                                  <a:latin typeface="Cambria Math"/>
                                </a:rPr>
                              </m:ctrlPr>
                            </m:sSubPr>
                            <m:e>
                              <m:r>
                                <a:rPr sz="1700">
                                  <a:solidFill>
                                    <a:srgbClr val="85A8FF"/>
                                  </a:solidFill>
                                  <a:latin typeface="Cambria Math"/>
                                </a:rPr>
                                <m:t>𝑁</m:t>
                              </m:r>
                            </m:e>
                            <m:sub>
                              <m:r>
                                <a:rPr sz="1700">
                                  <a:solidFill>
                                    <a:srgbClr val="85A8FF"/>
                                  </a:solidFill>
                                  <a:latin typeface="Cambria Math"/>
                                </a:rPr>
                                <m:t>𝑥𝑦</m:t>
                              </m:r>
                            </m:sub>
                          </m:sSub>
                        </m:num>
                        <m:den>
                          <m:r>
                            <a:rPr sz="1700">
                              <a:solidFill>
                                <a:srgbClr val="85A8FF"/>
                              </a:solidFill>
                              <a:latin typeface="Cambria Math"/>
                            </a:rPr>
                            <m:t>𝜕</m:t>
                          </m:r>
                          <m:r>
                            <a:rPr sz="1700">
                              <a:solidFill>
                                <a:srgbClr val="85A8FF"/>
                              </a:solidFill>
                              <a:latin typeface="Cambria Math"/>
                            </a:rPr>
                            <m:t>𝑥</m:t>
                          </m:r>
                        </m:den>
                      </m:f>
                      <m:r>
                        <a:rPr sz="1700">
                          <a:solidFill>
                            <a:srgbClr val="FFFFFF"/>
                          </a:solidFill>
                          <a:latin typeface="Cambria Math"/>
                        </a:rPr>
                        <m:t> = </m:t>
                      </m:r>
                      <m:r>
                        <a:rPr sz="1700">
                          <a:solidFill>
                            <a:srgbClr val="C9B4EB"/>
                          </a:solidFill>
                          <a:latin typeface="Cambria Math"/>
                        </a:rPr>
                        <m:t>𝜌</m:t>
                      </m:r>
                      <m:r>
                        <a:rPr sz="1700">
                          <a:solidFill>
                            <a:srgbClr val="C9B4EB"/>
                          </a:solidFill>
                          <a:latin typeface="Cambria Math"/>
                        </a:rPr>
                        <m:t>ₛ</m:t>
                      </m:r>
                      <m:f>
                        <m:fPr>
                          <m:ctrlPr>
                            <a:rPr sz="1700">
                              <a:solidFill>
                                <a:srgbClr val="C9B4EB"/>
                              </a:solidFill>
                              <a:latin typeface="Cambria Math"/>
                            </a:rPr>
                          </m:ctrlPr>
                        </m:fPr>
                        <m:num>
                          <m:r>
                            <a:rPr sz="1700">
                              <a:solidFill>
                                <a:srgbClr val="C9B4EB"/>
                              </a:solidFill>
                              <a:latin typeface="Cambria Math"/>
                            </a:rPr>
                            <m:t>𝜕</m:t>
                          </m:r>
                          <m:r>
                            <a:rPr sz="1700">
                              <a:solidFill>
                                <a:srgbClr val="C9B4EB"/>
                              </a:solidFill>
                              <a:latin typeface="Cambria Math"/>
                            </a:rPr>
                            <m:t>²</m:t>
                          </m:r>
                          <m:r>
                            <a:rPr sz="1700">
                              <a:solidFill>
                                <a:srgbClr val="C9B4EB"/>
                              </a:solidFill>
                              <a:latin typeface="Cambria Math"/>
                            </a:rPr>
                            <m:t>𝑣</m:t>
                          </m:r>
                          <m:r>
                            <a:rPr sz="1700">
                              <a:solidFill>
                                <a:srgbClr val="C9B4EB"/>
                              </a:solidFill>
                              <a:latin typeface="Cambria Math"/>
                            </a:rPr>
                            <m:t>₀</m:t>
                          </m:r>
                        </m:num>
                        <m:den>
                          <m:r>
                            <a:rPr sz="1700">
                              <a:solidFill>
                                <a:srgbClr val="C9B4EB"/>
                              </a:solidFill>
                              <a:latin typeface="Cambria Math"/>
                            </a:rPr>
                            <m:t>𝜕</m:t>
                          </m:r>
                          <m:r>
                            <a:rPr sz="1700">
                              <a:solidFill>
                                <a:srgbClr val="C9B4EB"/>
                              </a:solidFill>
                              <a:latin typeface="Cambria Math"/>
                            </a:rPr>
                            <m:t>𝑡</m:t>
                          </m:r>
                          <m:r>
                            <a:rPr sz="1700">
                              <a:solidFill>
                                <a:srgbClr val="C9B4EB"/>
                              </a:solidFill>
                              <a:latin typeface="Cambria Math"/>
                            </a:rPr>
                            <m:t>²</m:t>
                          </m:r>
                        </m:den>
                      </m:f>
                    </m:oMath>
                  </m:oMathPara>
                </a14:m>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438912" y="2953512"/>
                <a:ext cx="4882896" cy="567656"/>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438912" y="3602736"/>
                <a:ext cx="4882896" cy="567656"/>
              </a:xfrm>
              <a:prstGeom prst="rect">
                <a:avLst/>
              </a:prstGeom>
              <a:noFill/>
            </p:spPr>
            <p:txBody>
              <a:bodyPr wrap="square" lIns="0" tIns="0" rIns="0" bIns="0">
                <a:spAutoFit/>
              </a:bodyPr>
              <a:lstStyle/>
              <a:p>
                <a:pPr algn="l"/>
                <a14:m>
                  <m:oMathPara xmlns:m="http://schemas.openxmlformats.org/officeDocument/2006/math">
                    <m:oMath>
                      <m:f>
                        <m:fPr>
                          <m:ctrlPr>
                            <a:rPr sz="1700">
                              <a:solidFill>
                                <a:srgbClr val="64D6CE"/>
                              </a:solidFill>
                              <a:latin typeface="Cambria Math"/>
                            </a:rPr>
                          </m:ctrlPr>
                        </m:fPr>
                        <m:num>
                          <m:r>
                            <a:rPr sz="1700">
                              <a:solidFill>
                                <a:srgbClr val="64D6CE"/>
                              </a:solidFill>
                              <a:latin typeface="Cambria Math"/>
                            </a:rPr>
                            <m:t>𝜕</m:t>
                          </m:r>
                          <m:r>
                            <a:rPr sz="1700">
                              <a:solidFill>
                                <a:srgbClr val="64D6CE"/>
                              </a:solidFill>
                              <a:latin typeface="Cambria Math"/>
                            </a:rPr>
                            <m:t>𝑄</m:t>
                          </m:r>
                          <m:r>
                            <a:rPr sz="1700">
                              <a:solidFill>
                                <a:srgbClr val="64D6CE"/>
                              </a:solidFill>
                              <a:latin typeface="Cambria Math"/>
                            </a:rPr>
                            <m:t>ₓ</m:t>
                          </m:r>
                        </m:num>
                        <m:den>
                          <m:r>
                            <a:rPr sz="1700">
                              <a:solidFill>
                                <a:srgbClr val="64D6CE"/>
                              </a:solidFill>
                              <a:latin typeface="Cambria Math"/>
                            </a:rPr>
                            <m:t>𝜕</m:t>
                          </m:r>
                          <m:r>
                            <a:rPr sz="1700">
                              <a:solidFill>
                                <a:srgbClr val="64D6CE"/>
                              </a:solidFill>
                              <a:latin typeface="Cambria Math"/>
                            </a:rPr>
                            <m:t>𝑥</m:t>
                          </m:r>
                        </m:den>
                      </m:f>
                      <m:r>
                        <a:rPr sz="1700">
                          <a:solidFill>
                            <a:srgbClr val="FFFFFF"/>
                          </a:solidFill>
                          <a:latin typeface="Cambria Math"/>
                        </a:rPr>
                        <m:t> + </m:t>
                      </m:r>
                      <m:f>
                        <m:fPr>
                          <m:ctrlPr>
                            <a:rPr sz="1700">
                              <a:solidFill>
                                <a:srgbClr val="64D6CE"/>
                              </a:solidFill>
                              <a:latin typeface="Cambria Math"/>
                            </a:rPr>
                          </m:ctrlPr>
                        </m:fPr>
                        <m:num>
                          <m:r>
                            <a:rPr sz="1700">
                              <a:solidFill>
                                <a:srgbClr val="64D6CE"/>
                              </a:solidFill>
                              <a:latin typeface="Cambria Math"/>
                            </a:rPr>
                            <m:t>𝜕</m:t>
                          </m:r>
                          <m:sSub>
                            <m:sSubPr>
                              <m:ctrlPr>
                                <a:rPr sz="1700">
                                  <a:solidFill>
                                    <a:srgbClr val="64D6CE"/>
                                  </a:solidFill>
                                  <a:latin typeface="Cambria Math"/>
                                </a:rPr>
                              </m:ctrlPr>
                            </m:sSubPr>
                            <m:e>
                              <m:r>
                                <a:rPr sz="1700">
                                  <a:solidFill>
                                    <a:srgbClr val="64D6CE"/>
                                  </a:solidFill>
                                  <a:latin typeface="Cambria Math"/>
                                </a:rPr>
                                <m:t>𝑄</m:t>
                              </m:r>
                            </m:e>
                            <m:sub>
                              <m:r>
                                <a:rPr sz="1700">
                                  <a:solidFill>
                                    <a:srgbClr val="64D6CE"/>
                                  </a:solidFill>
                                  <a:latin typeface="Cambria Math"/>
                                </a:rPr>
                                <m:t>𝑦</m:t>
                              </m:r>
                            </m:sub>
                          </m:sSub>
                        </m:num>
                        <m:den>
                          <m:r>
                            <a:rPr sz="1700">
                              <a:solidFill>
                                <a:srgbClr val="64D6CE"/>
                              </a:solidFill>
                              <a:latin typeface="Cambria Math"/>
                            </a:rPr>
                            <m:t>𝜕</m:t>
                          </m:r>
                          <m:r>
                            <a:rPr sz="1700">
                              <a:solidFill>
                                <a:srgbClr val="64D6CE"/>
                              </a:solidFill>
                              <a:latin typeface="Cambria Math"/>
                            </a:rPr>
                            <m:t>𝑦</m:t>
                          </m:r>
                        </m:den>
                      </m:f>
                      <m:r>
                        <a:rPr sz="1700">
                          <a:solidFill>
                            <a:srgbClr val="FFFFFF"/>
                          </a:solidFill>
                          <a:latin typeface="Cambria Math"/>
                        </a:rPr>
                        <m:t> + </m:t>
                      </m:r>
                      <m:r>
                        <a:rPr sz="1700">
                          <a:solidFill>
                            <a:srgbClr val="FF4981"/>
                          </a:solidFill>
                          <a:latin typeface="Cambria Math"/>
                        </a:rPr>
                        <m:t>𝑞</m:t>
                      </m:r>
                      <m:r>
                        <a:rPr sz="1700">
                          <a:solidFill>
                            <a:srgbClr val="FFFFFF"/>
                          </a:solidFill>
                          <a:latin typeface="Cambria Math"/>
                        </a:rPr>
                        <m:t> = </m:t>
                      </m:r>
                      <m:r>
                        <a:rPr sz="1700">
                          <a:solidFill>
                            <a:srgbClr val="C9B4EB"/>
                          </a:solidFill>
                          <a:latin typeface="Cambria Math"/>
                        </a:rPr>
                        <m:t>𝜌</m:t>
                      </m:r>
                      <m:r>
                        <a:rPr sz="1700">
                          <a:solidFill>
                            <a:srgbClr val="C9B4EB"/>
                          </a:solidFill>
                          <a:latin typeface="Cambria Math"/>
                        </a:rPr>
                        <m:t>ₛ</m:t>
                      </m:r>
                      <m:f>
                        <m:fPr>
                          <m:ctrlPr>
                            <a:rPr sz="1700">
                              <a:solidFill>
                                <a:srgbClr val="C9B4EB"/>
                              </a:solidFill>
                              <a:latin typeface="Cambria Math"/>
                            </a:rPr>
                          </m:ctrlPr>
                        </m:fPr>
                        <m:num>
                          <m:r>
                            <a:rPr sz="1700">
                              <a:solidFill>
                                <a:srgbClr val="C9B4EB"/>
                              </a:solidFill>
                              <a:latin typeface="Cambria Math"/>
                            </a:rPr>
                            <m:t>𝜕</m:t>
                          </m:r>
                          <m:r>
                            <a:rPr sz="1700">
                              <a:solidFill>
                                <a:srgbClr val="C9B4EB"/>
                              </a:solidFill>
                              <a:latin typeface="Cambria Math"/>
                            </a:rPr>
                            <m:t>²</m:t>
                          </m:r>
                          <m:r>
                            <a:rPr sz="1700">
                              <a:solidFill>
                                <a:srgbClr val="C9B4EB"/>
                              </a:solidFill>
                              <a:latin typeface="Cambria Math"/>
                            </a:rPr>
                            <m:t>𝑤</m:t>
                          </m:r>
                          <m:r>
                            <a:rPr sz="1700">
                              <a:solidFill>
                                <a:srgbClr val="C9B4EB"/>
                              </a:solidFill>
                              <a:latin typeface="Cambria Math"/>
                            </a:rPr>
                            <m:t>₀</m:t>
                          </m:r>
                        </m:num>
                        <m:den>
                          <m:r>
                            <a:rPr sz="1700">
                              <a:solidFill>
                                <a:srgbClr val="C9B4EB"/>
                              </a:solidFill>
                              <a:latin typeface="Cambria Math"/>
                            </a:rPr>
                            <m:t>𝜕</m:t>
                          </m:r>
                          <m:r>
                            <a:rPr sz="1700">
                              <a:solidFill>
                                <a:srgbClr val="C9B4EB"/>
                              </a:solidFill>
                              <a:latin typeface="Cambria Math"/>
                            </a:rPr>
                            <m:t>𝑡</m:t>
                          </m:r>
                          <m:r>
                            <a:rPr sz="1700">
                              <a:solidFill>
                                <a:srgbClr val="C9B4EB"/>
                              </a:solidFill>
                              <a:latin typeface="Cambria Math"/>
                            </a:rPr>
                            <m:t>²</m:t>
                          </m:r>
                        </m:den>
                      </m:f>
                    </m:oMath>
                  </m:oMathPara>
                </a14:m>
                <a:endParaRPr/>
              </a:p>
            </p:txBody>
          </p:sp>
        </mc:Choice>
        <mc:Fallback xmlns="">
          <p:sp>
            <p:nvSpPr>
              <p:cNvPr id="27" name="TextBox 26"/>
              <p:cNvSpPr txBox="1">
                <a:spLocks noRot="1" noChangeAspect="1" noMove="1" noResize="1" noEditPoints="1" noAdjustHandles="1" noChangeArrowheads="1" noChangeShapeType="1" noTextEdit="1"/>
              </p:cNvSpPr>
              <p:nvPr/>
            </p:nvSpPr>
            <p:spPr>
              <a:xfrm>
                <a:off x="438912" y="3602736"/>
                <a:ext cx="4882896" cy="567656"/>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438912" y="4261104"/>
                <a:ext cx="4882896" cy="548640"/>
              </a:xfrm>
              <a:prstGeom prst="rect">
                <a:avLst/>
              </a:prstGeom>
              <a:noFill/>
            </p:spPr>
            <p:txBody>
              <a:bodyPr wrap="square" lIns="0" tIns="0" rIns="0" bIns="0">
                <a:spAutoFit/>
              </a:bodyPr>
              <a:lstStyle/>
              <a:p>
                <a:pPr algn="l"/>
                <a14:m>
                  <m:oMathPara xmlns:m="http://schemas.openxmlformats.org/officeDocument/2006/math">
                    <m:oMath>
                      <m:f>
                        <m:fPr>
                          <m:ctrlPr>
                            <a:rPr sz="1700">
                              <a:solidFill>
                                <a:srgbClr val="FFDF2B"/>
                              </a:solidFill>
                              <a:latin typeface="Cambria Math"/>
                            </a:rPr>
                          </m:ctrlPr>
                        </m:fPr>
                        <m:num>
                          <m:r>
                            <a:rPr sz="1700">
                              <a:solidFill>
                                <a:srgbClr val="FFDF2B"/>
                              </a:solidFill>
                              <a:latin typeface="Cambria Math"/>
                            </a:rPr>
                            <m:t>𝜕</m:t>
                          </m:r>
                          <m:r>
                            <a:rPr sz="1700">
                              <a:solidFill>
                                <a:srgbClr val="FFDF2B"/>
                              </a:solidFill>
                              <a:latin typeface="Cambria Math"/>
                            </a:rPr>
                            <m:t>𝑀</m:t>
                          </m:r>
                          <m:r>
                            <a:rPr sz="1700">
                              <a:solidFill>
                                <a:srgbClr val="FFDF2B"/>
                              </a:solidFill>
                              <a:latin typeface="Cambria Math"/>
                            </a:rPr>
                            <m:t>ₓ</m:t>
                          </m:r>
                        </m:num>
                        <m:den>
                          <m:r>
                            <a:rPr sz="1700">
                              <a:solidFill>
                                <a:srgbClr val="FFDF2B"/>
                              </a:solidFill>
                              <a:latin typeface="Cambria Math"/>
                            </a:rPr>
                            <m:t>𝜕</m:t>
                          </m:r>
                          <m:r>
                            <a:rPr sz="1700">
                              <a:solidFill>
                                <a:srgbClr val="FFDF2B"/>
                              </a:solidFill>
                              <a:latin typeface="Cambria Math"/>
                            </a:rPr>
                            <m:t>𝑥</m:t>
                          </m:r>
                        </m:den>
                      </m:f>
                      <m:r>
                        <a:rPr sz="1700">
                          <a:solidFill>
                            <a:srgbClr val="FFFFFF"/>
                          </a:solidFill>
                          <a:latin typeface="Cambria Math"/>
                        </a:rPr>
                        <m:t> + </m:t>
                      </m:r>
                      <m:f>
                        <m:fPr>
                          <m:ctrlPr>
                            <a:rPr sz="1700">
                              <a:solidFill>
                                <a:srgbClr val="FFDF2B"/>
                              </a:solidFill>
                              <a:latin typeface="Cambria Math"/>
                            </a:rPr>
                          </m:ctrlPr>
                        </m:fPr>
                        <m:num>
                          <m:r>
                            <a:rPr sz="1700">
                              <a:solidFill>
                                <a:srgbClr val="FFDF2B"/>
                              </a:solidFill>
                              <a:latin typeface="Cambria Math"/>
                            </a:rPr>
                            <m:t>𝜕</m:t>
                          </m:r>
                          <m:sSub>
                            <m:sSubPr>
                              <m:ctrlPr>
                                <a:rPr sz="1700">
                                  <a:solidFill>
                                    <a:srgbClr val="FFDF2B"/>
                                  </a:solidFill>
                                  <a:latin typeface="Cambria Math"/>
                                </a:rPr>
                              </m:ctrlPr>
                            </m:sSubPr>
                            <m:e>
                              <m:r>
                                <a:rPr sz="1700">
                                  <a:solidFill>
                                    <a:srgbClr val="FFDF2B"/>
                                  </a:solidFill>
                                  <a:latin typeface="Cambria Math"/>
                                </a:rPr>
                                <m:t>𝑀</m:t>
                              </m:r>
                            </m:e>
                            <m:sub>
                              <m:r>
                                <a:rPr sz="1700">
                                  <a:solidFill>
                                    <a:srgbClr val="FFDF2B"/>
                                  </a:solidFill>
                                  <a:latin typeface="Cambria Math"/>
                                </a:rPr>
                                <m:t>𝑥𝑦</m:t>
                              </m:r>
                            </m:sub>
                          </m:sSub>
                        </m:num>
                        <m:den>
                          <m:r>
                            <a:rPr sz="1700">
                              <a:solidFill>
                                <a:srgbClr val="FFDF2B"/>
                              </a:solidFill>
                              <a:latin typeface="Cambria Math"/>
                            </a:rPr>
                            <m:t>𝜕</m:t>
                          </m:r>
                          <m:r>
                            <a:rPr sz="1700">
                              <a:solidFill>
                                <a:srgbClr val="FFDF2B"/>
                              </a:solidFill>
                              <a:latin typeface="Cambria Math"/>
                            </a:rPr>
                            <m:t>𝑦</m:t>
                          </m:r>
                        </m:den>
                      </m:f>
                      <m:r>
                        <a:rPr sz="1700">
                          <a:solidFill>
                            <a:srgbClr val="FFFFFF"/>
                          </a:solidFill>
                          <a:latin typeface="Cambria Math"/>
                        </a:rPr>
                        <m:t> − </m:t>
                      </m:r>
                      <m:r>
                        <a:rPr sz="1700">
                          <a:solidFill>
                            <a:srgbClr val="64D6CE"/>
                          </a:solidFill>
                          <a:latin typeface="Cambria Math"/>
                        </a:rPr>
                        <m:t>𝑄</m:t>
                      </m:r>
                      <m:r>
                        <a:rPr sz="1700">
                          <a:solidFill>
                            <a:srgbClr val="64D6CE"/>
                          </a:solidFill>
                          <a:latin typeface="Cambria Math"/>
                        </a:rPr>
                        <m:t>ₓ = 0</m:t>
                      </m:r>
                    </m:oMath>
                  </m:oMathPara>
                </a14:m>
                <a:endParaRPr/>
              </a:p>
            </p:txBody>
          </p:sp>
        </mc:Choice>
        <mc:Fallback xmlns="">
          <p:sp>
            <p:nvSpPr>
              <p:cNvPr id="28" name="TextBox 27"/>
              <p:cNvSpPr txBox="1">
                <a:spLocks noRot="1" noChangeAspect="1" noMove="1" noResize="1" noEditPoints="1" noAdjustHandles="1" noChangeArrowheads="1" noChangeShapeType="1" noTextEdit="1"/>
              </p:cNvSpPr>
              <p:nvPr/>
            </p:nvSpPr>
            <p:spPr>
              <a:xfrm>
                <a:off x="438912" y="4261104"/>
                <a:ext cx="4882896" cy="548640"/>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438912" y="4910328"/>
                <a:ext cx="4882896" cy="548640"/>
              </a:xfrm>
              <a:prstGeom prst="rect">
                <a:avLst/>
              </a:prstGeom>
              <a:noFill/>
            </p:spPr>
            <p:txBody>
              <a:bodyPr wrap="square" lIns="0" tIns="0" rIns="0" bIns="0">
                <a:spAutoFit/>
              </a:bodyPr>
              <a:lstStyle/>
              <a:p>
                <a:pPr algn="l"/>
                <a14:m>
                  <m:oMathPara xmlns:m="http://schemas.openxmlformats.org/officeDocument/2006/math">
                    <m:oMath>
                      <m:f>
                        <m:fPr>
                          <m:ctrlPr>
                            <a:rPr sz="1700">
                              <a:solidFill>
                                <a:srgbClr val="FFDF2B"/>
                              </a:solidFill>
                              <a:latin typeface="Cambria Math"/>
                            </a:rPr>
                          </m:ctrlPr>
                        </m:fPr>
                        <m:num>
                          <m:r>
                            <a:rPr sz="1700">
                              <a:solidFill>
                                <a:srgbClr val="FFDF2B"/>
                              </a:solidFill>
                              <a:latin typeface="Cambria Math"/>
                            </a:rPr>
                            <m:t>𝜕</m:t>
                          </m:r>
                          <m:sSub>
                            <m:sSubPr>
                              <m:ctrlPr>
                                <a:rPr sz="1700">
                                  <a:solidFill>
                                    <a:srgbClr val="FFDF2B"/>
                                  </a:solidFill>
                                  <a:latin typeface="Cambria Math"/>
                                </a:rPr>
                              </m:ctrlPr>
                            </m:sSubPr>
                            <m:e>
                              <m:r>
                                <a:rPr sz="1700">
                                  <a:solidFill>
                                    <a:srgbClr val="FFDF2B"/>
                                  </a:solidFill>
                                  <a:latin typeface="Cambria Math"/>
                                </a:rPr>
                                <m:t>𝑀</m:t>
                              </m:r>
                            </m:e>
                            <m:sub>
                              <m:r>
                                <a:rPr sz="1700">
                                  <a:solidFill>
                                    <a:srgbClr val="FFDF2B"/>
                                  </a:solidFill>
                                  <a:latin typeface="Cambria Math"/>
                                </a:rPr>
                                <m:t>𝑦</m:t>
                              </m:r>
                            </m:sub>
                          </m:sSub>
                        </m:num>
                        <m:den>
                          <m:r>
                            <a:rPr sz="1700">
                              <a:solidFill>
                                <a:srgbClr val="FFDF2B"/>
                              </a:solidFill>
                              <a:latin typeface="Cambria Math"/>
                            </a:rPr>
                            <m:t>𝜕</m:t>
                          </m:r>
                          <m:r>
                            <a:rPr sz="1700">
                              <a:solidFill>
                                <a:srgbClr val="FFDF2B"/>
                              </a:solidFill>
                              <a:latin typeface="Cambria Math"/>
                            </a:rPr>
                            <m:t>𝑦</m:t>
                          </m:r>
                        </m:den>
                      </m:f>
                      <m:r>
                        <a:rPr sz="1700">
                          <a:solidFill>
                            <a:srgbClr val="FFFFFF"/>
                          </a:solidFill>
                          <a:latin typeface="Cambria Math"/>
                        </a:rPr>
                        <m:t> + </m:t>
                      </m:r>
                      <m:f>
                        <m:fPr>
                          <m:ctrlPr>
                            <a:rPr sz="1700">
                              <a:solidFill>
                                <a:srgbClr val="FFDF2B"/>
                              </a:solidFill>
                              <a:latin typeface="Cambria Math"/>
                            </a:rPr>
                          </m:ctrlPr>
                        </m:fPr>
                        <m:num>
                          <m:r>
                            <a:rPr sz="1700">
                              <a:solidFill>
                                <a:srgbClr val="FFDF2B"/>
                              </a:solidFill>
                              <a:latin typeface="Cambria Math"/>
                            </a:rPr>
                            <m:t>𝜕</m:t>
                          </m:r>
                          <m:sSub>
                            <m:sSubPr>
                              <m:ctrlPr>
                                <a:rPr sz="1700">
                                  <a:solidFill>
                                    <a:srgbClr val="FFDF2B"/>
                                  </a:solidFill>
                                  <a:latin typeface="Cambria Math"/>
                                </a:rPr>
                              </m:ctrlPr>
                            </m:sSubPr>
                            <m:e>
                              <m:r>
                                <a:rPr sz="1700">
                                  <a:solidFill>
                                    <a:srgbClr val="FFDF2B"/>
                                  </a:solidFill>
                                  <a:latin typeface="Cambria Math"/>
                                </a:rPr>
                                <m:t>𝑀</m:t>
                              </m:r>
                            </m:e>
                            <m:sub>
                              <m:r>
                                <a:rPr sz="1700">
                                  <a:solidFill>
                                    <a:srgbClr val="FFDF2B"/>
                                  </a:solidFill>
                                  <a:latin typeface="Cambria Math"/>
                                </a:rPr>
                                <m:t>𝑥𝑦</m:t>
                              </m:r>
                            </m:sub>
                          </m:sSub>
                        </m:num>
                        <m:den>
                          <m:r>
                            <a:rPr sz="1700">
                              <a:solidFill>
                                <a:srgbClr val="FFDF2B"/>
                              </a:solidFill>
                              <a:latin typeface="Cambria Math"/>
                            </a:rPr>
                            <m:t>𝜕</m:t>
                          </m:r>
                          <m:r>
                            <a:rPr sz="1700">
                              <a:solidFill>
                                <a:srgbClr val="FFDF2B"/>
                              </a:solidFill>
                              <a:latin typeface="Cambria Math"/>
                            </a:rPr>
                            <m:t>𝑥</m:t>
                          </m:r>
                        </m:den>
                      </m:f>
                      <m:r>
                        <a:rPr sz="1700">
                          <a:solidFill>
                            <a:srgbClr val="FFFFFF"/>
                          </a:solidFill>
                          <a:latin typeface="Cambria Math"/>
                        </a:rPr>
                        <m:t> − </m:t>
                      </m:r>
                      <m:sSub>
                        <m:sSubPr>
                          <m:ctrlPr>
                            <a:rPr sz="1700">
                              <a:solidFill>
                                <a:srgbClr val="64D6CE"/>
                              </a:solidFill>
                              <a:latin typeface="Cambria Math"/>
                            </a:rPr>
                          </m:ctrlPr>
                        </m:sSubPr>
                        <m:e>
                          <m:r>
                            <a:rPr sz="1700">
                              <a:solidFill>
                                <a:srgbClr val="64D6CE"/>
                              </a:solidFill>
                              <a:latin typeface="Cambria Math"/>
                            </a:rPr>
                            <m:t>𝑄</m:t>
                          </m:r>
                        </m:e>
                        <m:sub>
                          <m:r>
                            <a:rPr sz="1700">
                              <a:solidFill>
                                <a:srgbClr val="64D6CE"/>
                              </a:solidFill>
                              <a:latin typeface="Cambria Math"/>
                            </a:rPr>
                            <m:t>𝑦</m:t>
                          </m:r>
                        </m:sub>
                      </m:sSub>
                      <m:r>
                        <a:rPr sz="1700">
                          <a:solidFill>
                            <a:srgbClr val="64D6CE"/>
                          </a:solidFill>
                          <a:latin typeface="Cambria Math"/>
                        </a:rPr>
                        <m:t> = 0</m:t>
                      </m:r>
                    </m:oMath>
                  </m:oMathPara>
                </a14:m>
                <a:endParaRPr/>
              </a:p>
            </p:txBody>
          </p:sp>
        </mc:Choice>
        <mc:Fallback xmlns="">
          <p:sp>
            <p:nvSpPr>
              <p:cNvPr id="29" name="TextBox 28"/>
              <p:cNvSpPr txBox="1">
                <a:spLocks noRot="1" noChangeAspect="1" noMove="1" noResize="1" noEditPoints="1" noAdjustHandles="1" noChangeArrowheads="1" noChangeShapeType="1" noTextEdit="1"/>
              </p:cNvSpPr>
              <p:nvPr/>
            </p:nvSpPr>
            <p:spPr>
              <a:xfrm>
                <a:off x="438912" y="4910328"/>
                <a:ext cx="4882896" cy="548640"/>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5971032" y="2340864"/>
                <a:ext cx="2743200" cy="516936"/>
              </a:xfrm>
              <a:prstGeom prst="rect">
                <a:avLst/>
              </a:prstGeom>
              <a:noFill/>
            </p:spPr>
            <p:txBody>
              <a:bodyPr wrap="square" lIns="0" tIns="0" rIns="0" bIns="0">
                <a:spAutoFit/>
              </a:bodyPr>
              <a:lstStyle/>
              <a:p>
                <a:pPr algn="l"/>
                <a14:m>
                  <m:oMathPara xmlns:m="http://schemas.openxmlformats.org/officeDocument/2006/math">
                    <m:oMath>
                      <m:r>
                        <a:rPr sz="1600">
                          <a:solidFill>
                            <a:srgbClr val="64D6CE"/>
                          </a:solidFill>
                          <a:latin typeface="Cambria Math"/>
                        </a:rPr>
                        <m:t>𝑄</m:t>
                      </m:r>
                      <m:r>
                        <a:rPr sz="1600">
                          <a:solidFill>
                            <a:srgbClr val="64D6CE"/>
                          </a:solidFill>
                          <a:latin typeface="Cambria Math"/>
                        </a:rPr>
                        <m:t>ₓ = </m:t>
                      </m:r>
                      <m:f>
                        <m:fPr>
                          <m:ctrlPr>
                            <a:rPr sz="1600">
                              <a:solidFill>
                                <a:srgbClr val="FFDF2B"/>
                              </a:solidFill>
                              <a:latin typeface="Cambria Math"/>
                            </a:rPr>
                          </m:ctrlPr>
                        </m:fPr>
                        <m:num>
                          <m:r>
                            <a:rPr sz="1600">
                              <a:solidFill>
                                <a:srgbClr val="FFDF2B"/>
                              </a:solidFill>
                              <a:latin typeface="Cambria Math"/>
                            </a:rPr>
                            <m:t>𝜕</m:t>
                          </m:r>
                          <m:r>
                            <a:rPr sz="1600">
                              <a:solidFill>
                                <a:srgbClr val="FFDF2B"/>
                              </a:solidFill>
                              <a:latin typeface="Cambria Math"/>
                            </a:rPr>
                            <m:t>𝑀</m:t>
                          </m:r>
                          <m:r>
                            <a:rPr sz="1600">
                              <a:solidFill>
                                <a:srgbClr val="FFDF2B"/>
                              </a:solidFill>
                              <a:latin typeface="Cambria Math"/>
                            </a:rPr>
                            <m:t>ₓ</m:t>
                          </m:r>
                        </m:num>
                        <m:den>
                          <m:r>
                            <a:rPr sz="1600">
                              <a:solidFill>
                                <a:srgbClr val="FFDF2B"/>
                              </a:solidFill>
                              <a:latin typeface="Cambria Math"/>
                            </a:rPr>
                            <m:t>𝜕</m:t>
                          </m:r>
                          <m:r>
                            <a:rPr sz="1600">
                              <a:solidFill>
                                <a:srgbClr val="FFDF2B"/>
                              </a:solidFill>
                              <a:latin typeface="Cambria Math"/>
                            </a:rPr>
                            <m:t>𝑥</m:t>
                          </m:r>
                        </m:den>
                      </m:f>
                      <m:r>
                        <a:rPr sz="1600">
                          <a:solidFill>
                            <a:srgbClr val="FFFFFF"/>
                          </a:solidFill>
                          <a:latin typeface="Cambria Math"/>
                        </a:rPr>
                        <m:t> + </m:t>
                      </m:r>
                      <m:f>
                        <m:fPr>
                          <m:ctrlPr>
                            <a:rPr sz="1600">
                              <a:solidFill>
                                <a:srgbClr val="FFDF2B"/>
                              </a:solidFill>
                              <a:latin typeface="Cambria Math"/>
                            </a:rPr>
                          </m:ctrlPr>
                        </m:fPr>
                        <m:num>
                          <m:r>
                            <a:rPr sz="1600">
                              <a:solidFill>
                                <a:srgbClr val="FFDF2B"/>
                              </a:solidFill>
                              <a:latin typeface="Cambria Math"/>
                            </a:rPr>
                            <m:t>𝜕</m:t>
                          </m:r>
                          <m:sSub>
                            <m:sSubPr>
                              <m:ctrlPr>
                                <a:rPr sz="1600">
                                  <a:solidFill>
                                    <a:srgbClr val="FFDF2B"/>
                                  </a:solidFill>
                                  <a:latin typeface="Cambria Math"/>
                                </a:rPr>
                              </m:ctrlPr>
                            </m:sSubPr>
                            <m:e>
                              <m:r>
                                <a:rPr sz="1600">
                                  <a:solidFill>
                                    <a:srgbClr val="FFDF2B"/>
                                  </a:solidFill>
                                  <a:latin typeface="Cambria Math"/>
                                </a:rPr>
                                <m:t>𝑀</m:t>
                              </m:r>
                            </m:e>
                            <m:sub>
                              <m:r>
                                <a:rPr sz="1600">
                                  <a:solidFill>
                                    <a:srgbClr val="FFDF2B"/>
                                  </a:solidFill>
                                  <a:latin typeface="Cambria Math"/>
                                </a:rPr>
                                <m:t>𝑥𝑦</m:t>
                              </m:r>
                            </m:sub>
                          </m:sSub>
                        </m:num>
                        <m:den>
                          <m:r>
                            <a:rPr sz="1600">
                              <a:solidFill>
                                <a:srgbClr val="FFDF2B"/>
                              </a:solidFill>
                              <a:latin typeface="Cambria Math"/>
                            </a:rPr>
                            <m:t>𝜕</m:t>
                          </m:r>
                          <m:r>
                            <a:rPr sz="1600">
                              <a:solidFill>
                                <a:srgbClr val="FFDF2B"/>
                              </a:solidFill>
                              <a:latin typeface="Cambria Math"/>
                            </a:rPr>
                            <m:t>𝑦</m:t>
                          </m:r>
                        </m:den>
                      </m:f>
                    </m:oMath>
                  </m:oMathPara>
                </a14:m>
                <a:endParaRPr/>
              </a:p>
            </p:txBody>
          </p:sp>
        </mc:Choice>
        <mc:Fallback xmlns="">
          <p:sp>
            <p:nvSpPr>
              <p:cNvPr id="30" name="TextBox 29"/>
              <p:cNvSpPr txBox="1">
                <a:spLocks noRot="1" noChangeAspect="1" noMove="1" noResize="1" noEditPoints="1" noAdjustHandles="1" noChangeArrowheads="1" noChangeShapeType="1" noTextEdit="1"/>
              </p:cNvSpPr>
              <p:nvPr/>
            </p:nvSpPr>
            <p:spPr>
              <a:xfrm>
                <a:off x="5971032" y="2340864"/>
                <a:ext cx="2743200" cy="516936"/>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8887968" y="2340864"/>
                <a:ext cx="2788920" cy="516936"/>
              </a:xfrm>
              <a:prstGeom prst="rect">
                <a:avLst/>
              </a:prstGeom>
              <a:noFill/>
            </p:spPr>
            <p:txBody>
              <a:bodyPr wrap="square" lIns="0" tIns="0" rIns="0" bIns="0">
                <a:spAutoFit/>
              </a:bodyPr>
              <a:lstStyle/>
              <a:p>
                <a:pPr algn="l"/>
                <a14:m>
                  <m:oMathPara xmlns:m="http://schemas.openxmlformats.org/officeDocument/2006/math">
                    <m:oMath>
                      <m:sSub>
                        <m:sSubPr>
                          <m:ctrlPr>
                            <a:rPr sz="1600">
                              <a:solidFill>
                                <a:srgbClr val="64D6CE"/>
                              </a:solidFill>
                              <a:latin typeface="Cambria Math"/>
                            </a:rPr>
                          </m:ctrlPr>
                        </m:sSubPr>
                        <m:e>
                          <m:r>
                            <a:rPr sz="1600">
                              <a:solidFill>
                                <a:srgbClr val="64D6CE"/>
                              </a:solidFill>
                              <a:latin typeface="Cambria Math"/>
                            </a:rPr>
                            <m:t>𝑄</m:t>
                          </m:r>
                        </m:e>
                        <m:sub>
                          <m:r>
                            <a:rPr sz="1600">
                              <a:solidFill>
                                <a:srgbClr val="64D6CE"/>
                              </a:solidFill>
                              <a:latin typeface="Cambria Math"/>
                            </a:rPr>
                            <m:t>𝑦</m:t>
                          </m:r>
                        </m:sub>
                      </m:sSub>
                      <m:r>
                        <a:rPr sz="1600">
                          <a:solidFill>
                            <a:srgbClr val="64D6CE"/>
                          </a:solidFill>
                          <a:latin typeface="Cambria Math"/>
                        </a:rPr>
                        <m:t> = </m:t>
                      </m:r>
                      <m:f>
                        <m:fPr>
                          <m:ctrlPr>
                            <a:rPr sz="1600">
                              <a:solidFill>
                                <a:srgbClr val="FFDF2B"/>
                              </a:solidFill>
                              <a:latin typeface="Cambria Math"/>
                            </a:rPr>
                          </m:ctrlPr>
                        </m:fPr>
                        <m:num>
                          <m:r>
                            <a:rPr sz="1600">
                              <a:solidFill>
                                <a:srgbClr val="FFDF2B"/>
                              </a:solidFill>
                              <a:latin typeface="Cambria Math"/>
                            </a:rPr>
                            <m:t>𝜕</m:t>
                          </m:r>
                          <m:sSub>
                            <m:sSubPr>
                              <m:ctrlPr>
                                <a:rPr sz="1600">
                                  <a:solidFill>
                                    <a:srgbClr val="FFDF2B"/>
                                  </a:solidFill>
                                  <a:latin typeface="Cambria Math"/>
                                </a:rPr>
                              </m:ctrlPr>
                            </m:sSubPr>
                            <m:e>
                              <m:r>
                                <a:rPr sz="1600">
                                  <a:solidFill>
                                    <a:srgbClr val="FFDF2B"/>
                                  </a:solidFill>
                                  <a:latin typeface="Cambria Math"/>
                                </a:rPr>
                                <m:t>𝑀</m:t>
                              </m:r>
                            </m:e>
                            <m:sub>
                              <m:r>
                                <a:rPr sz="1600">
                                  <a:solidFill>
                                    <a:srgbClr val="FFDF2B"/>
                                  </a:solidFill>
                                  <a:latin typeface="Cambria Math"/>
                                </a:rPr>
                                <m:t>𝑦</m:t>
                              </m:r>
                            </m:sub>
                          </m:sSub>
                        </m:num>
                        <m:den>
                          <m:r>
                            <a:rPr sz="1600">
                              <a:solidFill>
                                <a:srgbClr val="FFDF2B"/>
                              </a:solidFill>
                              <a:latin typeface="Cambria Math"/>
                            </a:rPr>
                            <m:t>𝜕</m:t>
                          </m:r>
                          <m:r>
                            <a:rPr sz="1600">
                              <a:solidFill>
                                <a:srgbClr val="FFDF2B"/>
                              </a:solidFill>
                              <a:latin typeface="Cambria Math"/>
                            </a:rPr>
                            <m:t>𝑦</m:t>
                          </m:r>
                        </m:den>
                      </m:f>
                      <m:r>
                        <a:rPr sz="1600">
                          <a:solidFill>
                            <a:srgbClr val="FFFFFF"/>
                          </a:solidFill>
                          <a:latin typeface="Cambria Math"/>
                        </a:rPr>
                        <m:t> + </m:t>
                      </m:r>
                      <m:f>
                        <m:fPr>
                          <m:ctrlPr>
                            <a:rPr sz="1600">
                              <a:solidFill>
                                <a:srgbClr val="FFDF2B"/>
                              </a:solidFill>
                              <a:latin typeface="Cambria Math"/>
                            </a:rPr>
                          </m:ctrlPr>
                        </m:fPr>
                        <m:num>
                          <m:r>
                            <a:rPr sz="1600">
                              <a:solidFill>
                                <a:srgbClr val="FFDF2B"/>
                              </a:solidFill>
                              <a:latin typeface="Cambria Math"/>
                            </a:rPr>
                            <m:t>𝜕</m:t>
                          </m:r>
                          <m:sSub>
                            <m:sSubPr>
                              <m:ctrlPr>
                                <a:rPr sz="1600">
                                  <a:solidFill>
                                    <a:srgbClr val="FFDF2B"/>
                                  </a:solidFill>
                                  <a:latin typeface="Cambria Math"/>
                                </a:rPr>
                              </m:ctrlPr>
                            </m:sSubPr>
                            <m:e>
                              <m:r>
                                <a:rPr sz="1600">
                                  <a:solidFill>
                                    <a:srgbClr val="FFDF2B"/>
                                  </a:solidFill>
                                  <a:latin typeface="Cambria Math"/>
                                </a:rPr>
                                <m:t>𝑀</m:t>
                              </m:r>
                            </m:e>
                            <m:sub>
                              <m:r>
                                <a:rPr sz="1600">
                                  <a:solidFill>
                                    <a:srgbClr val="FFDF2B"/>
                                  </a:solidFill>
                                  <a:latin typeface="Cambria Math"/>
                                </a:rPr>
                                <m:t>𝑥𝑦</m:t>
                              </m:r>
                            </m:sub>
                          </m:sSub>
                        </m:num>
                        <m:den>
                          <m:r>
                            <a:rPr sz="1600">
                              <a:solidFill>
                                <a:srgbClr val="FFDF2B"/>
                              </a:solidFill>
                              <a:latin typeface="Cambria Math"/>
                            </a:rPr>
                            <m:t>𝜕</m:t>
                          </m:r>
                          <m:r>
                            <a:rPr sz="1600">
                              <a:solidFill>
                                <a:srgbClr val="FFDF2B"/>
                              </a:solidFill>
                              <a:latin typeface="Cambria Math"/>
                            </a:rPr>
                            <m:t>𝑥</m:t>
                          </m:r>
                        </m:den>
                      </m:f>
                    </m:oMath>
                  </m:oMathPara>
                </a14:m>
                <a:endParaRPr/>
              </a:p>
            </p:txBody>
          </p:sp>
        </mc:Choice>
        <mc:Fallback xmlns="">
          <p:sp>
            <p:nvSpPr>
              <p:cNvPr id="31" name="TextBox 30"/>
              <p:cNvSpPr txBox="1">
                <a:spLocks noRot="1" noChangeAspect="1" noMove="1" noResize="1" noEditPoints="1" noAdjustHandles="1" noChangeArrowheads="1" noChangeShapeType="1" noTextEdit="1"/>
              </p:cNvSpPr>
              <p:nvPr/>
            </p:nvSpPr>
            <p:spPr>
              <a:xfrm>
                <a:off x="8887968" y="2340864"/>
                <a:ext cx="2788920" cy="516936"/>
              </a:xfrm>
              <a:prstGeom prst="rect">
                <a:avLst/>
              </a:prstGeom>
              <a:blipFill>
                <a:blip r:embed="rId9"/>
                <a:stretch>
                  <a:fillRect/>
                </a:stretch>
              </a:blipFill>
            </p:spPr>
            <p:txBody>
              <a:bodyPr/>
              <a:lstStyle/>
              <a:p>
                <a:r>
                  <a:rPr lang="en-GB">
                    <a:noFill/>
                  </a:rPr>
                  <a:t> </a:t>
                </a:r>
              </a:p>
            </p:txBody>
          </p:sp>
        </mc:Fallback>
      </mc:AlternateContent>
      <p:sp>
        <p:nvSpPr>
          <p:cNvPr id="32" name="Oval 31"/>
          <p:cNvSpPr/>
          <p:nvPr/>
        </p:nvSpPr>
        <p:spPr>
          <a:xfrm>
            <a:off x="5907024" y="3136392"/>
            <a:ext cx="304495" cy="304495"/>
          </a:xfrm>
          <a:prstGeom prst="ellipse">
            <a:avLst/>
          </a:prstGeom>
          <a:solidFill>
            <a:srgbClr val="64D6CE"/>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b="1">
                <a:solidFill>
                  <a:srgbClr val="222222"/>
                </a:solidFill>
                <a:latin typeface="Arial"/>
              </a:rPr>
              <a:t>3</a:t>
            </a:r>
          </a:p>
        </p:txBody>
      </p:sp>
      <p:sp>
        <p:nvSpPr>
          <p:cNvPr id="33" name="TextBox 32"/>
          <p:cNvSpPr txBox="1"/>
          <p:nvPr/>
        </p:nvSpPr>
        <p:spPr>
          <a:xfrm>
            <a:off x="6281928" y="3136392"/>
            <a:ext cx="5440680" cy="310896"/>
          </a:xfrm>
          <a:prstGeom prst="rect">
            <a:avLst/>
          </a:prstGeom>
          <a:noFill/>
        </p:spPr>
        <p:txBody>
          <a:bodyPr wrap="square" lIns="0" tIns="0" rIns="0" bIns="0">
            <a:spAutoFit/>
          </a:bodyPr>
          <a:lstStyle/>
          <a:p>
            <a:pPr>
              <a:spcAft>
                <a:spcPts val="600"/>
              </a:spcAft>
            </a:pPr>
            <a:r>
              <a:rPr sz="1500" b="1">
                <a:solidFill>
                  <a:srgbClr val="64D6CE"/>
                </a:solidFill>
                <a:latin typeface="Arial"/>
              </a:rPr>
              <a:t>Substitution into transverse equilibrium</a:t>
            </a:r>
          </a:p>
        </p:txBody>
      </p:sp>
      <mc:AlternateContent xmlns:mc="http://schemas.openxmlformats.org/markup-compatibility/2006" xmlns:a14="http://schemas.microsoft.com/office/drawing/2010/main">
        <mc:Choice Requires="a14">
          <p:sp>
            <p:nvSpPr>
              <p:cNvPr id="34" name="TextBox 33"/>
              <p:cNvSpPr txBox="1"/>
              <p:nvPr/>
            </p:nvSpPr>
            <p:spPr>
              <a:xfrm>
                <a:off x="5971032" y="3666744"/>
                <a:ext cx="5742432" cy="434158"/>
              </a:xfrm>
              <a:prstGeom prst="rect">
                <a:avLst/>
              </a:prstGeom>
              <a:noFill/>
            </p:spPr>
            <p:txBody>
              <a:bodyPr wrap="square" lIns="0" tIns="0" rIns="0" bIns="0">
                <a:spAutoFit/>
              </a:bodyPr>
              <a:lstStyle/>
              <a:p>
                <a:pPr algn="l"/>
                <a14:m>
                  <m:oMathPara xmlns:m="http://schemas.openxmlformats.org/officeDocument/2006/math">
                    <m:oMath>
                      <m:f>
                        <m:fPr>
                          <m:ctrlPr>
                            <a:rPr sz="1300">
                              <a:solidFill>
                                <a:srgbClr val="FFFFFF"/>
                              </a:solidFill>
                              <a:latin typeface="Cambria Math"/>
                            </a:rPr>
                          </m:ctrlPr>
                        </m:fPr>
                        <m:num>
                          <m:r>
                            <a:rPr sz="1300">
                              <a:solidFill>
                                <a:srgbClr val="FFFFFF"/>
                              </a:solidFill>
                              <a:latin typeface="Cambria Math"/>
                            </a:rPr>
                            <m:t>𝜕</m:t>
                          </m:r>
                        </m:num>
                        <m:den>
                          <m:r>
                            <a:rPr sz="1300">
                              <a:solidFill>
                                <a:srgbClr val="FFFFFF"/>
                              </a:solidFill>
                              <a:latin typeface="Cambria Math"/>
                            </a:rPr>
                            <m:t>𝜕</m:t>
                          </m:r>
                          <m:r>
                            <a:rPr sz="1300">
                              <a:solidFill>
                                <a:srgbClr val="FFFFFF"/>
                              </a:solidFill>
                              <a:latin typeface="Cambria Math"/>
                            </a:rPr>
                            <m:t>𝑥</m:t>
                          </m:r>
                        </m:den>
                      </m:f>
                      <m:r>
                        <a:rPr sz="1300">
                          <a:solidFill>
                            <a:srgbClr val="FFFFFF"/>
                          </a:solidFill>
                          <a:latin typeface="Cambria Math"/>
                        </a:rPr>
                        <m:t>(</m:t>
                      </m:r>
                      <m:f>
                        <m:fPr>
                          <m:ctrlPr>
                            <a:rPr sz="1300">
                              <a:solidFill>
                                <a:srgbClr val="FFDF2B"/>
                              </a:solidFill>
                              <a:latin typeface="Cambria Math"/>
                            </a:rPr>
                          </m:ctrlPr>
                        </m:fPr>
                        <m:num>
                          <m:r>
                            <a:rPr sz="1300">
                              <a:solidFill>
                                <a:srgbClr val="FFDF2B"/>
                              </a:solidFill>
                              <a:latin typeface="Cambria Math"/>
                            </a:rPr>
                            <m:t>𝜕</m:t>
                          </m:r>
                          <m:r>
                            <a:rPr sz="1300">
                              <a:solidFill>
                                <a:srgbClr val="FFDF2B"/>
                              </a:solidFill>
                              <a:latin typeface="Cambria Math"/>
                            </a:rPr>
                            <m:t>𝑀</m:t>
                          </m:r>
                          <m:r>
                            <a:rPr sz="1300">
                              <a:solidFill>
                                <a:srgbClr val="FFDF2B"/>
                              </a:solidFill>
                              <a:latin typeface="Cambria Math"/>
                            </a:rPr>
                            <m:t>ₓ</m:t>
                          </m:r>
                        </m:num>
                        <m:den>
                          <m:r>
                            <a:rPr sz="1300">
                              <a:solidFill>
                                <a:srgbClr val="FFDF2B"/>
                              </a:solidFill>
                              <a:latin typeface="Cambria Math"/>
                            </a:rPr>
                            <m:t>𝜕</m:t>
                          </m:r>
                          <m:r>
                            <a:rPr sz="1300">
                              <a:solidFill>
                                <a:srgbClr val="FFDF2B"/>
                              </a:solidFill>
                              <a:latin typeface="Cambria Math"/>
                            </a:rPr>
                            <m:t>𝑥</m:t>
                          </m:r>
                        </m:den>
                      </m:f>
                      <m:r>
                        <a:rPr sz="1300">
                          <a:solidFill>
                            <a:srgbClr val="FFFFFF"/>
                          </a:solidFill>
                          <a:latin typeface="Cambria Math"/>
                        </a:rPr>
                        <m:t> + </m:t>
                      </m:r>
                      <m:f>
                        <m:fPr>
                          <m:ctrlPr>
                            <a:rPr sz="1300">
                              <a:solidFill>
                                <a:srgbClr val="FFDF2B"/>
                              </a:solidFill>
                              <a:latin typeface="Cambria Math"/>
                            </a:rPr>
                          </m:ctrlPr>
                        </m:fPr>
                        <m:num>
                          <m:r>
                            <a:rPr sz="1300">
                              <a:solidFill>
                                <a:srgbClr val="FFDF2B"/>
                              </a:solidFill>
                              <a:latin typeface="Cambria Math"/>
                            </a:rPr>
                            <m:t>𝜕</m:t>
                          </m:r>
                          <m:sSub>
                            <m:sSubPr>
                              <m:ctrlPr>
                                <a:rPr sz="1300">
                                  <a:solidFill>
                                    <a:srgbClr val="FFDF2B"/>
                                  </a:solidFill>
                                  <a:latin typeface="Cambria Math"/>
                                </a:rPr>
                              </m:ctrlPr>
                            </m:sSubPr>
                            <m:e>
                              <m:r>
                                <a:rPr sz="1300">
                                  <a:solidFill>
                                    <a:srgbClr val="FFDF2B"/>
                                  </a:solidFill>
                                  <a:latin typeface="Cambria Math"/>
                                </a:rPr>
                                <m:t>𝑀</m:t>
                              </m:r>
                            </m:e>
                            <m:sub>
                              <m:r>
                                <a:rPr sz="1300">
                                  <a:solidFill>
                                    <a:srgbClr val="FFDF2B"/>
                                  </a:solidFill>
                                  <a:latin typeface="Cambria Math"/>
                                </a:rPr>
                                <m:t>𝑥𝑦</m:t>
                              </m:r>
                            </m:sub>
                          </m:sSub>
                        </m:num>
                        <m:den>
                          <m:r>
                            <a:rPr sz="1300">
                              <a:solidFill>
                                <a:srgbClr val="FFDF2B"/>
                              </a:solidFill>
                              <a:latin typeface="Cambria Math"/>
                            </a:rPr>
                            <m:t>𝜕</m:t>
                          </m:r>
                          <m:r>
                            <a:rPr sz="1300">
                              <a:solidFill>
                                <a:srgbClr val="FFDF2B"/>
                              </a:solidFill>
                              <a:latin typeface="Cambria Math"/>
                            </a:rPr>
                            <m:t>𝑦</m:t>
                          </m:r>
                        </m:den>
                      </m:f>
                      <m:r>
                        <a:rPr sz="1300">
                          <a:solidFill>
                            <a:srgbClr val="FFFFFF"/>
                          </a:solidFill>
                          <a:latin typeface="Cambria Math"/>
                        </a:rPr>
                        <m:t>) + </m:t>
                      </m:r>
                      <m:f>
                        <m:fPr>
                          <m:ctrlPr>
                            <a:rPr sz="1300">
                              <a:solidFill>
                                <a:srgbClr val="FFFFFF"/>
                              </a:solidFill>
                              <a:latin typeface="Cambria Math"/>
                            </a:rPr>
                          </m:ctrlPr>
                        </m:fPr>
                        <m:num>
                          <m:r>
                            <a:rPr sz="1300">
                              <a:solidFill>
                                <a:srgbClr val="FFFFFF"/>
                              </a:solidFill>
                              <a:latin typeface="Cambria Math"/>
                            </a:rPr>
                            <m:t>𝜕</m:t>
                          </m:r>
                        </m:num>
                        <m:den>
                          <m:r>
                            <a:rPr sz="1300">
                              <a:solidFill>
                                <a:srgbClr val="FFFFFF"/>
                              </a:solidFill>
                              <a:latin typeface="Cambria Math"/>
                            </a:rPr>
                            <m:t>𝜕</m:t>
                          </m:r>
                          <m:r>
                            <a:rPr sz="1300">
                              <a:solidFill>
                                <a:srgbClr val="FFFFFF"/>
                              </a:solidFill>
                              <a:latin typeface="Cambria Math"/>
                            </a:rPr>
                            <m:t>𝑦</m:t>
                          </m:r>
                        </m:den>
                      </m:f>
                      <m:r>
                        <a:rPr sz="1300">
                          <a:solidFill>
                            <a:srgbClr val="FFFFFF"/>
                          </a:solidFill>
                          <a:latin typeface="Cambria Math"/>
                        </a:rPr>
                        <m:t>(</m:t>
                      </m:r>
                      <m:f>
                        <m:fPr>
                          <m:ctrlPr>
                            <a:rPr sz="1300">
                              <a:solidFill>
                                <a:srgbClr val="FFDF2B"/>
                              </a:solidFill>
                              <a:latin typeface="Cambria Math"/>
                            </a:rPr>
                          </m:ctrlPr>
                        </m:fPr>
                        <m:num>
                          <m:r>
                            <a:rPr sz="1300">
                              <a:solidFill>
                                <a:srgbClr val="FFDF2B"/>
                              </a:solidFill>
                              <a:latin typeface="Cambria Math"/>
                            </a:rPr>
                            <m:t>𝜕</m:t>
                          </m:r>
                          <m:sSub>
                            <m:sSubPr>
                              <m:ctrlPr>
                                <a:rPr sz="1300">
                                  <a:solidFill>
                                    <a:srgbClr val="FFDF2B"/>
                                  </a:solidFill>
                                  <a:latin typeface="Cambria Math"/>
                                </a:rPr>
                              </m:ctrlPr>
                            </m:sSubPr>
                            <m:e>
                              <m:r>
                                <a:rPr sz="1300">
                                  <a:solidFill>
                                    <a:srgbClr val="FFDF2B"/>
                                  </a:solidFill>
                                  <a:latin typeface="Cambria Math"/>
                                </a:rPr>
                                <m:t>𝑀</m:t>
                              </m:r>
                            </m:e>
                            <m:sub>
                              <m:r>
                                <a:rPr sz="1300">
                                  <a:solidFill>
                                    <a:srgbClr val="FFDF2B"/>
                                  </a:solidFill>
                                  <a:latin typeface="Cambria Math"/>
                                </a:rPr>
                                <m:t>𝑦</m:t>
                              </m:r>
                            </m:sub>
                          </m:sSub>
                        </m:num>
                        <m:den>
                          <m:r>
                            <a:rPr sz="1300">
                              <a:solidFill>
                                <a:srgbClr val="FFDF2B"/>
                              </a:solidFill>
                              <a:latin typeface="Cambria Math"/>
                            </a:rPr>
                            <m:t>𝜕</m:t>
                          </m:r>
                          <m:r>
                            <a:rPr sz="1300">
                              <a:solidFill>
                                <a:srgbClr val="FFDF2B"/>
                              </a:solidFill>
                              <a:latin typeface="Cambria Math"/>
                            </a:rPr>
                            <m:t>𝑦</m:t>
                          </m:r>
                        </m:den>
                      </m:f>
                      <m:r>
                        <a:rPr sz="1300">
                          <a:solidFill>
                            <a:srgbClr val="FFFFFF"/>
                          </a:solidFill>
                          <a:latin typeface="Cambria Math"/>
                        </a:rPr>
                        <m:t> + </m:t>
                      </m:r>
                      <m:f>
                        <m:fPr>
                          <m:ctrlPr>
                            <a:rPr sz="1300">
                              <a:solidFill>
                                <a:srgbClr val="FFDF2B"/>
                              </a:solidFill>
                              <a:latin typeface="Cambria Math"/>
                            </a:rPr>
                          </m:ctrlPr>
                        </m:fPr>
                        <m:num>
                          <m:r>
                            <a:rPr sz="1300">
                              <a:solidFill>
                                <a:srgbClr val="FFDF2B"/>
                              </a:solidFill>
                              <a:latin typeface="Cambria Math"/>
                            </a:rPr>
                            <m:t>𝜕</m:t>
                          </m:r>
                          <m:sSub>
                            <m:sSubPr>
                              <m:ctrlPr>
                                <a:rPr sz="1300">
                                  <a:solidFill>
                                    <a:srgbClr val="FFDF2B"/>
                                  </a:solidFill>
                                  <a:latin typeface="Cambria Math"/>
                                </a:rPr>
                              </m:ctrlPr>
                            </m:sSubPr>
                            <m:e>
                              <m:r>
                                <a:rPr sz="1300">
                                  <a:solidFill>
                                    <a:srgbClr val="FFDF2B"/>
                                  </a:solidFill>
                                  <a:latin typeface="Cambria Math"/>
                                </a:rPr>
                                <m:t>𝑀</m:t>
                              </m:r>
                            </m:e>
                            <m:sub>
                              <m:r>
                                <a:rPr sz="1300">
                                  <a:solidFill>
                                    <a:srgbClr val="FFDF2B"/>
                                  </a:solidFill>
                                  <a:latin typeface="Cambria Math"/>
                                </a:rPr>
                                <m:t>𝑥𝑦</m:t>
                              </m:r>
                            </m:sub>
                          </m:sSub>
                        </m:num>
                        <m:den>
                          <m:r>
                            <a:rPr sz="1300">
                              <a:solidFill>
                                <a:srgbClr val="FFDF2B"/>
                              </a:solidFill>
                              <a:latin typeface="Cambria Math"/>
                            </a:rPr>
                            <m:t>𝜕</m:t>
                          </m:r>
                          <m:r>
                            <a:rPr sz="1300">
                              <a:solidFill>
                                <a:srgbClr val="FFDF2B"/>
                              </a:solidFill>
                              <a:latin typeface="Cambria Math"/>
                            </a:rPr>
                            <m:t>𝑥</m:t>
                          </m:r>
                        </m:den>
                      </m:f>
                      <m:r>
                        <a:rPr sz="1300">
                          <a:solidFill>
                            <a:srgbClr val="FFFFFF"/>
                          </a:solidFill>
                          <a:latin typeface="Cambria Math"/>
                        </a:rPr>
                        <m:t>) + </m:t>
                      </m:r>
                      <m:r>
                        <a:rPr sz="1300">
                          <a:solidFill>
                            <a:srgbClr val="FF4981"/>
                          </a:solidFill>
                          <a:latin typeface="Cambria Math"/>
                        </a:rPr>
                        <m:t>𝑞</m:t>
                      </m:r>
                      <m:r>
                        <a:rPr sz="1300">
                          <a:solidFill>
                            <a:srgbClr val="FFFFFF"/>
                          </a:solidFill>
                          <a:latin typeface="Cambria Math"/>
                        </a:rPr>
                        <m:t> = </m:t>
                      </m:r>
                      <m:r>
                        <a:rPr sz="1300">
                          <a:solidFill>
                            <a:srgbClr val="C9B4EB"/>
                          </a:solidFill>
                          <a:latin typeface="Cambria Math"/>
                        </a:rPr>
                        <m:t>𝜌</m:t>
                      </m:r>
                      <m:r>
                        <a:rPr sz="1300">
                          <a:solidFill>
                            <a:srgbClr val="C9B4EB"/>
                          </a:solidFill>
                          <a:latin typeface="Cambria Math"/>
                        </a:rPr>
                        <m:t>ₛ</m:t>
                      </m:r>
                      <m:f>
                        <m:fPr>
                          <m:ctrlPr>
                            <a:rPr sz="1300">
                              <a:solidFill>
                                <a:srgbClr val="C9B4EB"/>
                              </a:solidFill>
                              <a:latin typeface="Cambria Math"/>
                            </a:rPr>
                          </m:ctrlPr>
                        </m:fPr>
                        <m:num>
                          <m:r>
                            <a:rPr sz="1300">
                              <a:solidFill>
                                <a:srgbClr val="C9B4EB"/>
                              </a:solidFill>
                              <a:latin typeface="Cambria Math"/>
                            </a:rPr>
                            <m:t>𝜕</m:t>
                          </m:r>
                          <m:r>
                            <a:rPr sz="1300">
                              <a:solidFill>
                                <a:srgbClr val="C9B4EB"/>
                              </a:solidFill>
                              <a:latin typeface="Cambria Math"/>
                            </a:rPr>
                            <m:t>²</m:t>
                          </m:r>
                          <m:r>
                            <a:rPr sz="1300">
                              <a:solidFill>
                                <a:srgbClr val="C9B4EB"/>
                              </a:solidFill>
                              <a:latin typeface="Cambria Math"/>
                            </a:rPr>
                            <m:t>𝑤</m:t>
                          </m:r>
                          <m:r>
                            <a:rPr sz="1300">
                              <a:solidFill>
                                <a:srgbClr val="C9B4EB"/>
                              </a:solidFill>
                              <a:latin typeface="Cambria Math"/>
                            </a:rPr>
                            <m:t>₀</m:t>
                          </m:r>
                        </m:num>
                        <m:den>
                          <m:r>
                            <a:rPr sz="1300">
                              <a:solidFill>
                                <a:srgbClr val="C9B4EB"/>
                              </a:solidFill>
                              <a:latin typeface="Cambria Math"/>
                            </a:rPr>
                            <m:t>𝜕</m:t>
                          </m:r>
                          <m:r>
                            <a:rPr sz="1300">
                              <a:solidFill>
                                <a:srgbClr val="C9B4EB"/>
                              </a:solidFill>
                              <a:latin typeface="Cambria Math"/>
                            </a:rPr>
                            <m:t>𝑡</m:t>
                          </m:r>
                          <m:r>
                            <a:rPr sz="1300">
                              <a:solidFill>
                                <a:srgbClr val="C9B4EB"/>
                              </a:solidFill>
                              <a:latin typeface="Cambria Math"/>
                            </a:rPr>
                            <m:t>²</m:t>
                          </m:r>
                        </m:den>
                      </m:f>
                    </m:oMath>
                  </m:oMathPara>
                </a14:m>
                <a:endParaRPr dirty="0"/>
              </a:p>
            </p:txBody>
          </p:sp>
        </mc:Choice>
        <mc:Fallback xmlns="">
          <p:sp>
            <p:nvSpPr>
              <p:cNvPr id="34" name="TextBox 33"/>
              <p:cNvSpPr txBox="1">
                <a:spLocks noRot="1" noChangeAspect="1" noMove="1" noResize="1" noEditPoints="1" noAdjustHandles="1" noChangeArrowheads="1" noChangeShapeType="1" noTextEdit="1"/>
              </p:cNvSpPr>
              <p:nvPr/>
            </p:nvSpPr>
            <p:spPr>
              <a:xfrm>
                <a:off x="5971032" y="3666744"/>
                <a:ext cx="5742432" cy="434158"/>
              </a:xfrm>
              <a:prstGeom prst="rect">
                <a:avLst/>
              </a:prstGeom>
              <a:blipFill>
                <a:blip r:embed="rId10"/>
                <a:stretch>
                  <a:fillRect t="-2817" b="-16901"/>
                </a:stretch>
              </a:blipFill>
            </p:spPr>
            <p:txBody>
              <a:bodyPr/>
              <a:lstStyle/>
              <a:p>
                <a:r>
                  <a:rPr lang="en-GB">
                    <a:noFill/>
                  </a:rPr>
                  <a:t> </a:t>
                </a:r>
              </a:p>
            </p:txBody>
          </p:sp>
        </mc:Fallback>
      </mc:AlternateContent>
      <p:sp>
        <p:nvSpPr>
          <p:cNvPr id="35" name="Rounded Rectangle 34"/>
          <p:cNvSpPr/>
          <p:nvPr/>
        </p:nvSpPr>
        <p:spPr>
          <a:xfrm>
            <a:off x="5916168" y="4434840"/>
            <a:ext cx="5843016" cy="985546"/>
          </a:xfrm>
          <a:prstGeom prst="roundRect">
            <a:avLst>
              <a:gd name="adj" fmla="val 1500"/>
            </a:avLst>
          </a:prstGeom>
          <a:solidFill>
            <a:srgbClr val="4B1F2D"/>
          </a:solidFill>
          <a:ln w="25400">
            <a:solidFill>
              <a:srgbClr val="FF4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6080760" y="4517136"/>
            <a:ext cx="1463040" cy="246888"/>
          </a:xfrm>
          <a:prstGeom prst="rect">
            <a:avLst/>
          </a:prstGeom>
          <a:noFill/>
        </p:spPr>
        <p:txBody>
          <a:bodyPr wrap="square" lIns="0" tIns="0" rIns="0" bIns="0">
            <a:spAutoFit/>
          </a:bodyPr>
          <a:lstStyle/>
          <a:p>
            <a:pPr>
              <a:spcAft>
                <a:spcPts val="600"/>
              </a:spcAft>
            </a:pPr>
            <a:r>
              <a:rPr sz="1300" b="1">
                <a:solidFill>
                  <a:srgbClr val="FF4981"/>
                </a:solidFill>
                <a:latin typeface="Arial"/>
              </a:rPr>
              <a:t>Result</a:t>
            </a:r>
          </a:p>
        </p:txBody>
      </p:sp>
      <mc:AlternateContent xmlns:mc="http://schemas.openxmlformats.org/markup-compatibility/2006" xmlns:a14="http://schemas.microsoft.com/office/drawing/2010/main">
        <mc:Choice Requires="a14">
          <p:sp>
            <p:nvSpPr>
              <p:cNvPr id="37" name="TextBox 36"/>
              <p:cNvSpPr txBox="1"/>
              <p:nvPr/>
            </p:nvSpPr>
            <p:spPr>
              <a:xfrm>
                <a:off x="6089904" y="4809744"/>
                <a:ext cx="5468112" cy="566928"/>
              </a:xfrm>
              <a:prstGeom prst="rect">
                <a:avLst/>
              </a:prstGeom>
              <a:noFill/>
            </p:spPr>
            <p:txBody>
              <a:bodyPr wrap="square" lIns="0" tIns="0" rIns="0" bIns="0">
                <a:spAutoFit/>
              </a:bodyPr>
              <a:lstStyle/>
              <a:p>
                <a:pPr algn="l"/>
                <a14:m>
                  <m:oMathPara xmlns:m="http://schemas.openxmlformats.org/officeDocument/2006/math">
                    <m:oMath>
                      <m:f>
                        <m:fPr>
                          <m:ctrlPr>
                            <a:rPr sz="1600">
                              <a:solidFill>
                                <a:srgbClr val="FFDF2B"/>
                              </a:solidFill>
                              <a:latin typeface="Cambria Math"/>
                            </a:rPr>
                          </m:ctrlPr>
                        </m:fPr>
                        <m:num>
                          <m:r>
                            <a:rPr sz="1600">
                              <a:solidFill>
                                <a:srgbClr val="FFDF2B"/>
                              </a:solidFill>
                              <a:latin typeface="Cambria Math"/>
                            </a:rPr>
                            <m:t>𝜕</m:t>
                          </m:r>
                          <m:r>
                            <a:rPr sz="1600">
                              <a:solidFill>
                                <a:srgbClr val="FFDF2B"/>
                              </a:solidFill>
                              <a:latin typeface="Cambria Math"/>
                            </a:rPr>
                            <m:t>²</m:t>
                          </m:r>
                          <m:r>
                            <a:rPr sz="1600">
                              <a:solidFill>
                                <a:srgbClr val="FFDF2B"/>
                              </a:solidFill>
                              <a:latin typeface="Cambria Math"/>
                            </a:rPr>
                            <m:t>𝑀</m:t>
                          </m:r>
                          <m:r>
                            <a:rPr sz="1600">
                              <a:solidFill>
                                <a:srgbClr val="FFDF2B"/>
                              </a:solidFill>
                              <a:latin typeface="Cambria Math"/>
                            </a:rPr>
                            <m:t>ₓ</m:t>
                          </m:r>
                        </m:num>
                        <m:den>
                          <m:r>
                            <a:rPr sz="1600">
                              <a:solidFill>
                                <a:srgbClr val="FFDF2B"/>
                              </a:solidFill>
                              <a:latin typeface="Cambria Math"/>
                            </a:rPr>
                            <m:t>𝜕</m:t>
                          </m:r>
                          <m:r>
                            <a:rPr sz="1600">
                              <a:solidFill>
                                <a:srgbClr val="FFDF2B"/>
                              </a:solidFill>
                              <a:latin typeface="Cambria Math"/>
                            </a:rPr>
                            <m:t>𝑥</m:t>
                          </m:r>
                          <m:r>
                            <a:rPr sz="1600">
                              <a:solidFill>
                                <a:srgbClr val="FFDF2B"/>
                              </a:solidFill>
                              <a:latin typeface="Cambria Math"/>
                            </a:rPr>
                            <m:t>²</m:t>
                          </m:r>
                        </m:den>
                      </m:f>
                      <m:r>
                        <a:rPr sz="1600">
                          <a:solidFill>
                            <a:srgbClr val="FFFFFF"/>
                          </a:solidFill>
                          <a:latin typeface="Cambria Math"/>
                        </a:rPr>
                        <m:t> + </m:t>
                      </m:r>
                      <m:r>
                        <a:rPr sz="1600">
                          <a:solidFill>
                            <a:srgbClr val="FFDF2B"/>
                          </a:solidFill>
                          <a:latin typeface="Cambria Math"/>
                        </a:rPr>
                        <m:t>2</m:t>
                      </m:r>
                      <m:f>
                        <m:fPr>
                          <m:ctrlPr>
                            <a:rPr sz="1600">
                              <a:solidFill>
                                <a:srgbClr val="FFDF2B"/>
                              </a:solidFill>
                              <a:latin typeface="Cambria Math"/>
                            </a:rPr>
                          </m:ctrlPr>
                        </m:fPr>
                        <m:num>
                          <m:r>
                            <a:rPr sz="1600">
                              <a:solidFill>
                                <a:srgbClr val="FFDF2B"/>
                              </a:solidFill>
                              <a:latin typeface="Cambria Math"/>
                            </a:rPr>
                            <m:t>𝜕</m:t>
                          </m:r>
                          <m:r>
                            <a:rPr sz="1600">
                              <a:solidFill>
                                <a:srgbClr val="FFDF2B"/>
                              </a:solidFill>
                              <a:latin typeface="Cambria Math"/>
                            </a:rPr>
                            <m:t>²</m:t>
                          </m:r>
                          <m:sSub>
                            <m:sSubPr>
                              <m:ctrlPr>
                                <a:rPr sz="1600">
                                  <a:solidFill>
                                    <a:srgbClr val="FFDF2B"/>
                                  </a:solidFill>
                                  <a:latin typeface="Cambria Math"/>
                                </a:rPr>
                              </m:ctrlPr>
                            </m:sSubPr>
                            <m:e>
                              <m:r>
                                <a:rPr sz="1600">
                                  <a:solidFill>
                                    <a:srgbClr val="FFDF2B"/>
                                  </a:solidFill>
                                  <a:latin typeface="Cambria Math"/>
                                </a:rPr>
                                <m:t>𝑀</m:t>
                              </m:r>
                            </m:e>
                            <m:sub>
                              <m:r>
                                <a:rPr sz="1600">
                                  <a:solidFill>
                                    <a:srgbClr val="FFDF2B"/>
                                  </a:solidFill>
                                  <a:latin typeface="Cambria Math"/>
                                </a:rPr>
                                <m:t>𝑥𝑦</m:t>
                              </m:r>
                            </m:sub>
                          </m:sSub>
                        </m:num>
                        <m:den>
                          <m:r>
                            <a:rPr sz="1600">
                              <a:solidFill>
                                <a:srgbClr val="FFDF2B"/>
                              </a:solidFill>
                              <a:latin typeface="Cambria Math"/>
                            </a:rPr>
                            <m:t>𝜕</m:t>
                          </m:r>
                          <m:r>
                            <a:rPr sz="1600">
                              <a:solidFill>
                                <a:srgbClr val="FFDF2B"/>
                              </a:solidFill>
                              <a:latin typeface="Cambria Math"/>
                            </a:rPr>
                            <m:t>𝑥</m:t>
                          </m:r>
                          <m:r>
                            <a:rPr sz="1600">
                              <a:solidFill>
                                <a:srgbClr val="FFDF2B"/>
                              </a:solidFill>
                              <a:latin typeface="Cambria Math"/>
                            </a:rPr>
                            <m:t>𝜕</m:t>
                          </m:r>
                          <m:r>
                            <a:rPr sz="1600">
                              <a:solidFill>
                                <a:srgbClr val="FFDF2B"/>
                              </a:solidFill>
                              <a:latin typeface="Cambria Math"/>
                            </a:rPr>
                            <m:t>𝑦</m:t>
                          </m:r>
                        </m:den>
                      </m:f>
                      <m:r>
                        <a:rPr sz="1600">
                          <a:solidFill>
                            <a:srgbClr val="FFFFFF"/>
                          </a:solidFill>
                          <a:latin typeface="Cambria Math"/>
                        </a:rPr>
                        <m:t> + </m:t>
                      </m:r>
                      <m:f>
                        <m:fPr>
                          <m:ctrlPr>
                            <a:rPr sz="1600">
                              <a:solidFill>
                                <a:srgbClr val="FFDF2B"/>
                              </a:solidFill>
                              <a:latin typeface="Cambria Math"/>
                            </a:rPr>
                          </m:ctrlPr>
                        </m:fPr>
                        <m:num>
                          <m:r>
                            <a:rPr sz="1600">
                              <a:solidFill>
                                <a:srgbClr val="FFDF2B"/>
                              </a:solidFill>
                              <a:latin typeface="Cambria Math"/>
                            </a:rPr>
                            <m:t>𝜕</m:t>
                          </m:r>
                          <m:r>
                            <a:rPr sz="1600">
                              <a:solidFill>
                                <a:srgbClr val="FFDF2B"/>
                              </a:solidFill>
                              <a:latin typeface="Cambria Math"/>
                            </a:rPr>
                            <m:t>²</m:t>
                          </m:r>
                          <m:sSub>
                            <m:sSubPr>
                              <m:ctrlPr>
                                <a:rPr sz="1600">
                                  <a:solidFill>
                                    <a:srgbClr val="FFDF2B"/>
                                  </a:solidFill>
                                  <a:latin typeface="Cambria Math"/>
                                </a:rPr>
                              </m:ctrlPr>
                            </m:sSubPr>
                            <m:e>
                              <m:r>
                                <a:rPr sz="1600">
                                  <a:solidFill>
                                    <a:srgbClr val="FFDF2B"/>
                                  </a:solidFill>
                                  <a:latin typeface="Cambria Math"/>
                                </a:rPr>
                                <m:t>𝑀</m:t>
                              </m:r>
                            </m:e>
                            <m:sub>
                              <m:r>
                                <a:rPr sz="1600">
                                  <a:solidFill>
                                    <a:srgbClr val="FFDF2B"/>
                                  </a:solidFill>
                                  <a:latin typeface="Cambria Math"/>
                                </a:rPr>
                                <m:t>𝑦</m:t>
                              </m:r>
                            </m:sub>
                          </m:sSub>
                        </m:num>
                        <m:den>
                          <m:r>
                            <a:rPr sz="1600">
                              <a:solidFill>
                                <a:srgbClr val="FFDF2B"/>
                              </a:solidFill>
                              <a:latin typeface="Cambria Math"/>
                            </a:rPr>
                            <m:t>𝜕</m:t>
                          </m:r>
                          <m:r>
                            <a:rPr sz="1600">
                              <a:solidFill>
                                <a:srgbClr val="FFDF2B"/>
                              </a:solidFill>
                              <a:latin typeface="Cambria Math"/>
                            </a:rPr>
                            <m:t>𝑦</m:t>
                          </m:r>
                          <m:r>
                            <a:rPr sz="1600">
                              <a:solidFill>
                                <a:srgbClr val="FFDF2B"/>
                              </a:solidFill>
                              <a:latin typeface="Cambria Math"/>
                            </a:rPr>
                            <m:t>²</m:t>
                          </m:r>
                        </m:den>
                      </m:f>
                      <m:r>
                        <a:rPr sz="1600">
                          <a:solidFill>
                            <a:srgbClr val="FFFFFF"/>
                          </a:solidFill>
                          <a:latin typeface="Cambria Math"/>
                        </a:rPr>
                        <m:t> + </m:t>
                      </m:r>
                      <m:r>
                        <a:rPr sz="1600">
                          <a:solidFill>
                            <a:srgbClr val="FF4981"/>
                          </a:solidFill>
                          <a:latin typeface="Cambria Math"/>
                        </a:rPr>
                        <m:t>𝑞</m:t>
                      </m:r>
                      <m:r>
                        <a:rPr sz="1600">
                          <a:solidFill>
                            <a:srgbClr val="FFFFFF"/>
                          </a:solidFill>
                          <a:latin typeface="Cambria Math"/>
                        </a:rPr>
                        <m:t> = </m:t>
                      </m:r>
                      <m:r>
                        <a:rPr sz="1600">
                          <a:solidFill>
                            <a:srgbClr val="C9B4EB"/>
                          </a:solidFill>
                          <a:latin typeface="Cambria Math"/>
                        </a:rPr>
                        <m:t>𝜌</m:t>
                      </m:r>
                      <m:r>
                        <a:rPr sz="1600">
                          <a:solidFill>
                            <a:srgbClr val="C9B4EB"/>
                          </a:solidFill>
                          <a:latin typeface="Cambria Math"/>
                        </a:rPr>
                        <m:t>ₛ</m:t>
                      </m:r>
                      <m:f>
                        <m:fPr>
                          <m:ctrlPr>
                            <a:rPr sz="1600">
                              <a:solidFill>
                                <a:srgbClr val="C9B4EB"/>
                              </a:solidFill>
                              <a:latin typeface="Cambria Math"/>
                            </a:rPr>
                          </m:ctrlPr>
                        </m:fPr>
                        <m:num>
                          <m:r>
                            <a:rPr sz="1600">
                              <a:solidFill>
                                <a:srgbClr val="C9B4EB"/>
                              </a:solidFill>
                              <a:latin typeface="Cambria Math"/>
                            </a:rPr>
                            <m:t>𝜕</m:t>
                          </m:r>
                          <m:r>
                            <a:rPr sz="1600">
                              <a:solidFill>
                                <a:srgbClr val="C9B4EB"/>
                              </a:solidFill>
                              <a:latin typeface="Cambria Math"/>
                            </a:rPr>
                            <m:t>²</m:t>
                          </m:r>
                          <m:r>
                            <a:rPr sz="1600">
                              <a:solidFill>
                                <a:srgbClr val="C9B4EB"/>
                              </a:solidFill>
                              <a:latin typeface="Cambria Math"/>
                            </a:rPr>
                            <m:t>𝑤</m:t>
                          </m:r>
                          <m:r>
                            <a:rPr sz="1600">
                              <a:solidFill>
                                <a:srgbClr val="C9B4EB"/>
                              </a:solidFill>
                              <a:latin typeface="Cambria Math"/>
                            </a:rPr>
                            <m:t>₀</m:t>
                          </m:r>
                        </m:num>
                        <m:den>
                          <m:r>
                            <a:rPr sz="1600">
                              <a:solidFill>
                                <a:srgbClr val="C9B4EB"/>
                              </a:solidFill>
                              <a:latin typeface="Cambria Math"/>
                            </a:rPr>
                            <m:t>𝜕</m:t>
                          </m:r>
                          <m:r>
                            <a:rPr sz="1600">
                              <a:solidFill>
                                <a:srgbClr val="C9B4EB"/>
                              </a:solidFill>
                              <a:latin typeface="Cambria Math"/>
                            </a:rPr>
                            <m:t>𝑡</m:t>
                          </m:r>
                          <m:r>
                            <a:rPr sz="1600">
                              <a:solidFill>
                                <a:srgbClr val="C9B4EB"/>
                              </a:solidFill>
                              <a:latin typeface="Cambria Math"/>
                            </a:rPr>
                            <m:t>²</m:t>
                          </m:r>
                        </m:den>
                      </m:f>
                    </m:oMath>
                  </m:oMathPara>
                </a14:m>
                <a:endParaRPr/>
              </a:p>
            </p:txBody>
          </p:sp>
        </mc:Choice>
        <mc:Fallback xmlns="">
          <p:sp>
            <p:nvSpPr>
              <p:cNvPr id="37" name="TextBox 36"/>
              <p:cNvSpPr txBox="1">
                <a:spLocks noRot="1" noChangeAspect="1" noMove="1" noResize="1" noEditPoints="1" noAdjustHandles="1" noChangeArrowheads="1" noChangeShapeType="1" noTextEdit="1"/>
              </p:cNvSpPr>
              <p:nvPr/>
            </p:nvSpPr>
            <p:spPr>
              <a:xfrm>
                <a:off x="6089904" y="4809744"/>
                <a:ext cx="5468112" cy="566928"/>
              </a:xfrm>
              <a:prstGeom prst="rect">
                <a:avLst/>
              </a:prstGeom>
              <a:blipFill>
                <a:blip r:embed="rId11"/>
                <a:stretch>
                  <a:fillRect/>
                </a:stretch>
              </a:blipFill>
            </p:spPr>
            <p:txBody>
              <a:bodyPr/>
              <a:lstStyle/>
              <a:p>
                <a:r>
                  <a:rPr lang="en-GB">
                    <a:noFill/>
                  </a:rPr>
                  <a:t> </a:t>
                </a:r>
              </a:p>
            </p:txBody>
          </p:sp>
        </mc:Fallback>
      </mc:AlternateContent>
      <p:sp>
        <p:nvSpPr>
          <p:cNvPr id="38" name="TextBox 37"/>
          <p:cNvSpPr txBox="1"/>
          <p:nvPr/>
        </p:nvSpPr>
        <p:spPr>
          <a:xfrm>
            <a:off x="5971032" y="5568696"/>
            <a:ext cx="5769864" cy="201168"/>
          </a:xfrm>
          <a:prstGeom prst="rect">
            <a:avLst/>
          </a:prstGeom>
          <a:noFill/>
        </p:spPr>
        <p:txBody>
          <a:bodyPr wrap="square" lIns="0" tIns="0" rIns="0" bIns="0">
            <a:spAutoFit/>
          </a:bodyPr>
          <a:lstStyle/>
          <a:p>
            <a:pPr>
              <a:spcAft>
                <a:spcPts val="600"/>
              </a:spcAft>
            </a:pPr>
            <a:r>
              <a:rPr sz="1150" b="0">
                <a:solidFill>
                  <a:srgbClr val="64D6CE"/>
                </a:solidFill>
                <a:latin typeface="Arial"/>
              </a:rPr>
              <a:t>The two mixed derivatives add to give the factor 2.</a:t>
            </a:r>
          </a:p>
        </p:txBody>
      </p:sp>
    </p:spTree>
    <p:extLst>
      <p:ext uri="{BB962C8B-B14F-4D97-AF65-F5344CB8AC3E}">
        <p14:creationId xmlns:p14="http://schemas.microsoft.com/office/powerpoint/2010/main" val="1903793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371600"/>
            <a:ext cx="12191695" cy="5276088"/>
          </a:xfrm>
          <a:prstGeom prst="rect">
            <a:avLst/>
          </a:prstGeom>
          <a:solidFill>
            <a:srgbClr val="2222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Isosceles Triangle 38">
            <a:extLst>
              <a:ext uri="{FF2B5EF4-FFF2-40B4-BE49-F238E27FC236}">
                <a16:creationId xmlns:a16="http://schemas.microsoft.com/office/drawing/2014/main" id="{4396BC38-ED65-4010-86AF-04BC6B722432}"/>
              </a:ext>
            </a:extLst>
          </p:cNvPr>
          <p:cNvSpPr/>
          <p:nvPr/>
        </p:nvSpPr>
        <p:spPr>
          <a:xfrm rot="10800000">
            <a:off x="1917700" y="1295400"/>
            <a:ext cx="965200" cy="381000"/>
          </a:xfrm>
          <a:prstGeom prst="triangle">
            <a:avLst/>
          </a:prstGeom>
          <a:solidFill>
            <a:srgbClr val="F43F6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16" name="TextBox 15"/>
          <p:cNvSpPr txBox="1"/>
          <p:nvPr/>
        </p:nvSpPr>
        <p:spPr>
          <a:xfrm>
            <a:off x="761695" y="205740"/>
            <a:ext cx="10789920" cy="557784"/>
          </a:xfrm>
          <a:prstGeom prst="rect">
            <a:avLst/>
          </a:prstGeom>
          <a:noFill/>
        </p:spPr>
        <p:txBody>
          <a:bodyPr wrap="square" lIns="0" tIns="0" rIns="0" bIns="0">
            <a:spAutoFit/>
          </a:bodyPr>
          <a:lstStyle/>
          <a:p>
            <a:pPr>
              <a:spcAft>
                <a:spcPts val="600"/>
              </a:spcAft>
            </a:pPr>
            <a:r>
              <a:rPr sz="3200" b="1">
                <a:solidFill>
                  <a:srgbClr val="FFFFFF"/>
                </a:solidFill>
                <a:latin typeface="Arial"/>
              </a:rPr>
              <a:t>Laminate equations of motion</a:t>
            </a:r>
          </a:p>
        </p:txBody>
      </p:sp>
      <p:sp>
        <p:nvSpPr>
          <p:cNvPr id="17" name="TextBox 16"/>
          <p:cNvSpPr txBox="1"/>
          <p:nvPr/>
        </p:nvSpPr>
        <p:spPr>
          <a:xfrm>
            <a:off x="761695" y="737006"/>
            <a:ext cx="10881360" cy="508406"/>
          </a:xfrm>
          <a:prstGeom prst="rect">
            <a:avLst/>
          </a:prstGeom>
          <a:noFill/>
        </p:spPr>
        <p:txBody>
          <a:bodyPr wrap="square" lIns="0" tIns="0" rIns="0" bIns="0">
            <a:spAutoFit/>
          </a:bodyPr>
          <a:lstStyle/>
          <a:p>
            <a:pPr>
              <a:spcAft>
                <a:spcPts val="600"/>
              </a:spcAft>
            </a:pPr>
            <a:r>
              <a:rPr sz="2500" b="1">
                <a:solidFill>
                  <a:srgbClr val="FFFF00"/>
                </a:solidFill>
                <a:latin typeface="Arial"/>
              </a:rPr>
              <a:t>Kirchhoff plate: displacement, strain and force</a:t>
            </a:r>
          </a:p>
        </p:txBody>
      </p:sp>
      <p:sp>
        <p:nvSpPr>
          <p:cNvPr id="18" name="Rounded Rectangle 17"/>
          <p:cNvSpPr/>
          <p:nvPr/>
        </p:nvSpPr>
        <p:spPr>
          <a:xfrm>
            <a:off x="201168" y="5934456"/>
            <a:ext cx="11786616" cy="512064"/>
          </a:xfrm>
          <a:prstGeom prst="roundRect">
            <a:avLst>
              <a:gd name="adj" fmla="val 1500"/>
            </a:avLst>
          </a:prstGeom>
          <a:solidFill>
            <a:srgbClr val="4B1F2D"/>
          </a:solidFill>
          <a:ln w="25400">
            <a:solidFill>
              <a:srgbClr val="FF4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438912" y="6044184"/>
            <a:ext cx="1097280" cy="320040"/>
          </a:xfrm>
          <a:prstGeom prst="rect">
            <a:avLst/>
          </a:prstGeom>
          <a:noFill/>
        </p:spPr>
        <p:txBody>
          <a:bodyPr wrap="square" lIns="0" tIns="0" rIns="0" bIns="0">
            <a:spAutoFit/>
          </a:bodyPr>
          <a:lstStyle/>
          <a:p>
            <a:pPr>
              <a:spcAft>
                <a:spcPts val="600"/>
              </a:spcAft>
            </a:pPr>
            <a:r>
              <a:rPr sz="1900" b="1">
                <a:solidFill>
                  <a:srgbClr val="FFFF00"/>
                </a:solidFill>
                <a:latin typeface="Arial"/>
              </a:rPr>
              <a:t>Keynote</a:t>
            </a:r>
          </a:p>
        </p:txBody>
      </p:sp>
      <p:sp>
        <p:nvSpPr>
          <p:cNvPr id="20" name="Rectangle 19"/>
          <p:cNvSpPr/>
          <p:nvPr/>
        </p:nvSpPr>
        <p:spPr>
          <a:xfrm>
            <a:off x="1572768" y="6025896"/>
            <a:ext cx="22860" cy="329184"/>
          </a:xfrm>
          <a:prstGeom prst="rect">
            <a:avLst/>
          </a:prstGeom>
          <a:solidFill>
            <a:srgbClr val="FF4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1773936" y="5943600"/>
            <a:ext cx="9948672" cy="493776"/>
          </a:xfrm>
          <a:prstGeom prst="rect">
            <a:avLst/>
          </a:prstGeom>
          <a:noFill/>
        </p:spPr>
        <p:txBody>
          <a:bodyPr wrap="square" lIns="0" tIns="0" rIns="0" bIns="0" anchor="ctr">
            <a:spAutoFit/>
          </a:bodyPr>
          <a:lstStyle/>
          <a:p>
            <a:pPr>
              <a:spcAft>
                <a:spcPts val="0"/>
              </a:spcAft>
            </a:pPr>
            <a:r>
              <a:rPr sz="1400" b="0">
                <a:solidFill>
                  <a:srgbClr val="FFFFFF"/>
                </a:solidFill>
                <a:latin typeface="Arial"/>
              </a:rPr>
              <a:t>Kirchhoff theory neglects transverse shear deformation. Equilibrium still requires transverse shear forces.</a:t>
            </a:r>
          </a:p>
        </p:txBody>
      </p:sp>
      <p:sp>
        <p:nvSpPr>
          <p:cNvPr id="22" name="Rounded Rectangle 21"/>
          <p:cNvSpPr/>
          <p:nvPr/>
        </p:nvSpPr>
        <p:spPr>
          <a:xfrm>
            <a:off x="201168" y="1714500"/>
            <a:ext cx="4901184" cy="2642616"/>
          </a:xfrm>
          <a:prstGeom prst="roundRect">
            <a:avLst>
              <a:gd name="adj" fmla="val 1500"/>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201168" y="1714500"/>
            <a:ext cx="53035" cy="2642616"/>
          </a:xfrm>
          <a:prstGeom prst="rect">
            <a:avLst/>
          </a:prstGeom>
          <a:solidFill>
            <a:srgbClr val="85A8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420623" y="1815084"/>
            <a:ext cx="304495" cy="304495"/>
          </a:xfrm>
          <a:prstGeom prst="ellipse">
            <a:avLst/>
          </a:prstGeom>
          <a:solidFill>
            <a:srgbClr val="85A8F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b="1">
                <a:solidFill>
                  <a:srgbClr val="222222"/>
                </a:solidFill>
                <a:latin typeface="Arial"/>
              </a:rPr>
              <a:t>1</a:t>
            </a:r>
          </a:p>
        </p:txBody>
      </p:sp>
      <p:sp>
        <p:nvSpPr>
          <p:cNvPr id="25" name="TextBox 24"/>
          <p:cNvSpPr txBox="1"/>
          <p:nvPr/>
        </p:nvSpPr>
        <p:spPr>
          <a:xfrm>
            <a:off x="795528" y="1805940"/>
            <a:ext cx="4160520" cy="338328"/>
          </a:xfrm>
          <a:prstGeom prst="rect">
            <a:avLst/>
          </a:prstGeom>
          <a:noFill/>
        </p:spPr>
        <p:txBody>
          <a:bodyPr wrap="square" lIns="0" tIns="0" rIns="0" bIns="0">
            <a:spAutoFit/>
          </a:bodyPr>
          <a:lstStyle/>
          <a:p>
            <a:pPr>
              <a:spcAft>
                <a:spcPts val="600"/>
              </a:spcAft>
            </a:pPr>
            <a:r>
              <a:rPr sz="1500" b="1">
                <a:solidFill>
                  <a:srgbClr val="85A8FF"/>
                </a:solidFill>
                <a:latin typeface="Arial"/>
              </a:rPr>
              <a:t>Three displacement unknowns</a:t>
            </a:r>
          </a:p>
        </p:txBody>
      </p:sp>
      <p:sp>
        <p:nvSpPr>
          <p:cNvPr id="26" name="Rounded Rectangle 25"/>
          <p:cNvSpPr/>
          <p:nvPr/>
        </p:nvSpPr>
        <p:spPr>
          <a:xfrm>
            <a:off x="5257800" y="1714500"/>
            <a:ext cx="6729984" cy="2642616"/>
          </a:xfrm>
          <a:prstGeom prst="roundRect">
            <a:avLst>
              <a:gd name="adj" fmla="val 1500"/>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5257800" y="1714500"/>
            <a:ext cx="53035" cy="2642616"/>
          </a:xfrm>
          <a:prstGeom prst="rect">
            <a:avLst/>
          </a:prstGeom>
          <a:solidFill>
            <a:srgbClr val="FFDF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p:cNvSpPr/>
          <p:nvPr/>
        </p:nvSpPr>
        <p:spPr>
          <a:xfrm>
            <a:off x="5477256" y="1815084"/>
            <a:ext cx="304495" cy="304495"/>
          </a:xfrm>
          <a:prstGeom prst="ellipse">
            <a:avLst/>
          </a:prstGeom>
          <a:solidFill>
            <a:srgbClr val="FFDF2B"/>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b="1">
                <a:solidFill>
                  <a:srgbClr val="222222"/>
                </a:solidFill>
                <a:latin typeface="Arial"/>
              </a:rPr>
              <a:t>2</a:t>
            </a:r>
          </a:p>
        </p:txBody>
      </p:sp>
      <p:sp>
        <p:nvSpPr>
          <p:cNvPr id="29" name="TextBox 28"/>
          <p:cNvSpPr txBox="1"/>
          <p:nvPr/>
        </p:nvSpPr>
        <p:spPr>
          <a:xfrm>
            <a:off x="5852160" y="1805940"/>
            <a:ext cx="5989320" cy="338328"/>
          </a:xfrm>
          <a:prstGeom prst="rect">
            <a:avLst/>
          </a:prstGeom>
          <a:noFill/>
        </p:spPr>
        <p:txBody>
          <a:bodyPr wrap="square" lIns="0" tIns="0" rIns="0" bIns="0">
            <a:spAutoFit/>
          </a:bodyPr>
          <a:lstStyle/>
          <a:p>
            <a:pPr>
              <a:spcAft>
                <a:spcPts val="600"/>
              </a:spcAft>
            </a:pPr>
            <a:r>
              <a:rPr sz="1500" b="1" dirty="0">
                <a:solidFill>
                  <a:srgbClr val="FFDF2B"/>
                </a:solidFill>
                <a:latin typeface="Arial"/>
              </a:rPr>
              <a:t>Plate normals remain perpendicular</a:t>
            </a:r>
          </a:p>
        </p:txBody>
      </p:sp>
      <p:sp>
        <p:nvSpPr>
          <p:cNvPr id="30" name="TextBox 29"/>
          <p:cNvSpPr txBox="1"/>
          <p:nvPr/>
        </p:nvSpPr>
        <p:spPr>
          <a:xfrm>
            <a:off x="3090672" y="2350008"/>
            <a:ext cx="1801368" cy="525785"/>
          </a:xfrm>
          <a:prstGeom prst="rect">
            <a:avLst/>
          </a:prstGeom>
          <a:noFill/>
        </p:spPr>
        <p:txBody>
          <a:bodyPr wrap="square" lIns="0" tIns="0" rIns="0" bIns="0">
            <a:spAutoFit/>
          </a:bodyPr>
          <a:lstStyle/>
          <a:p>
            <a:pPr>
              <a:spcAft>
                <a:spcPts val="500"/>
              </a:spcAft>
            </a:pPr>
            <a:r>
              <a:rPr lang="en-GB" sz="1500" b="0">
                <a:solidFill>
                  <a:srgbClr val="85A8FF"/>
                </a:solidFill>
                <a:latin typeface="Arial"/>
              </a:rPr>
              <a:t>u₀, v₀, w₀</a:t>
            </a:r>
          </a:p>
          <a:p>
            <a:pPr>
              <a:spcAft>
                <a:spcPts val="500"/>
              </a:spcAft>
            </a:pPr>
            <a:r>
              <a:rPr lang="en-GB" sz="1500" b="0">
                <a:solidFill>
                  <a:srgbClr val="85A8FF"/>
                </a:solidFill>
                <a:latin typeface="Arial"/>
              </a:rPr>
              <a:t>Mid-plane motion</a:t>
            </a:r>
          </a:p>
        </p:txBody>
      </p:sp>
      <p:sp>
        <p:nvSpPr>
          <p:cNvPr id="31" name="TextBox 30"/>
          <p:cNvSpPr txBox="1"/>
          <p:nvPr/>
        </p:nvSpPr>
        <p:spPr>
          <a:xfrm>
            <a:off x="3090672" y="3072384"/>
            <a:ext cx="1801368" cy="928459"/>
          </a:xfrm>
          <a:prstGeom prst="rect">
            <a:avLst/>
          </a:prstGeom>
          <a:noFill/>
        </p:spPr>
        <p:txBody>
          <a:bodyPr wrap="square" lIns="0" tIns="0" rIns="0" bIns="0">
            <a:spAutoFit/>
          </a:bodyPr>
          <a:lstStyle/>
          <a:p>
            <a:pPr>
              <a:spcAft>
                <a:spcPts val="500"/>
              </a:spcAft>
            </a:pPr>
            <a:r>
              <a:rPr lang="en-GB" sz="1300" b="0">
                <a:solidFill>
                  <a:srgbClr val="FFFFFF"/>
                </a:solidFill>
                <a:latin typeface="Arial"/>
              </a:rPr>
              <a:t>u₀, v₀: in-plane</a:t>
            </a:r>
          </a:p>
          <a:p>
            <a:pPr>
              <a:spcAft>
                <a:spcPts val="500"/>
              </a:spcAft>
            </a:pPr>
            <a:r>
              <a:rPr lang="en-GB" sz="1300" b="0">
                <a:solidFill>
                  <a:srgbClr val="FFFFFF"/>
                </a:solidFill>
                <a:latin typeface="Arial"/>
              </a:rPr>
              <a:t>w₀: transverse</a:t>
            </a:r>
          </a:p>
          <a:p>
            <a:pPr>
              <a:spcAft>
                <a:spcPts val="500"/>
              </a:spcAft>
            </a:pPr>
            <a:r>
              <a:rPr lang="en-GB" sz="1300" b="0">
                <a:solidFill>
                  <a:srgbClr val="FFFFFF"/>
                </a:solidFill>
                <a:latin typeface="Arial"/>
              </a:rPr>
              <a:t>Subscript 0 denotes the mid-plane.</a:t>
            </a:r>
          </a:p>
        </p:txBody>
      </p:sp>
      <mc:AlternateContent xmlns:mc="http://schemas.openxmlformats.org/markup-compatibility/2006" xmlns:a14="http://schemas.microsoft.com/office/drawing/2010/main">
        <mc:Choice Requires="a14">
          <p:sp>
            <p:nvSpPr>
              <p:cNvPr id="32" name="TextBox 31"/>
              <p:cNvSpPr txBox="1"/>
              <p:nvPr/>
            </p:nvSpPr>
            <p:spPr>
              <a:xfrm>
                <a:off x="5522976" y="3767328"/>
                <a:ext cx="6172200" cy="530352"/>
              </a:xfrm>
              <a:prstGeom prst="rect">
                <a:avLst/>
              </a:prstGeom>
              <a:noFill/>
            </p:spPr>
            <p:txBody>
              <a:bodyPr wrap="square" lIns="0" tIns="0" rIns="0" bIns="0">
                <a:spAutoFit/>
              </a:bodyPr>
              <a:lstStyle/>
              <a:p>
                <a:pPr algn="l"/>
                <a14:m>
                  <m:oMathPara xmlns:m="http://schemas.openxmlformats.org/officeDocument/2006/math">
                    <m:oMath>
                      <m:r>
                        <a:rPr sz="1700">
                          <a:solidFill>
                            <a:srgbClr val="FFFFFF"/>
                          </a:solidFill>
                          <a:latin typeface="Cambria Math"/>
                        </a:rPr>
                        <m:t>𝑢</m:t>
                      </m:r>
                      <m:r>
                        <a:rPr sz="1700">
                          <a:solidFill>
                            <a:srgbClr val="FFFFFF"/>
                          </a:solidFill>
                          <a:latin typeface="Cambria Math"/>
                        </a:rPr>
                        <m:t> = </m:t>
                      </m:r>
                      <m:r>
                        <a:rPr sz="1700">
                          <a:solidFill>
                            <a:srgbClr val="FFFFFF"/>
                          </a:solidFill>
                          <a:latin typeface="Cambria Math"/>
                        </a:rPr>
                        <m:t>𝑢</m:t>
                      </m:r>
                      <m:r>
                        <a:rPr sz="1700">
                          <a:solidFill>
                            <a:srgbClr val="FFFFFF"/>
                          </a:solidFill>
                          <a:latin typeface="Cambria Math"/>
                        </a:rPr>
                        <m:t>₀ − </m:t>
                      </m:r>
                      <m:r>
                        <a:rPr sz="1700">
                          <a:solidFill>
                            <a:srgbClr val="FFFFFF"/>
                          </a:solidFill>
                          <a:latin typeface="Cambria Math"/>
                        </a:rPr>
                        <m:t>𝑧</m:t>
                      </m:r>
                      <m:f>
                        <m:fPr>
                          <m:ctrlPr>
                            <a:rPr sz="1700">
                              <a:solidFill>
                                <a:srgbClr val="FFDF2B"/>
                              </a:solidFill>
                              <a:latin typeface="Cambria Math"/>
                            </a:rPr>
                          </m:ctrlPr>
                        </m:fPr>
                        <m:num>
                          <m:r>
                            <a:rPr sz="1700">
                              <a:solidFill>
                                <a:srgbClr val="FFDF2B"/>
                              </a:solidFill>
                              <a:latin typeface="Cambria Math"/>
                            </a:rPr>
                            <m:t>𝜕</m:t>
                          </m:r>
                          <m:r>
                            <a:rPr sz="1700">
                              <a:solidFill>
                                <a:srgbClr val="FFDF2B"/>
                              </a:solidFill>
                              <a:latin typeface="Cambria Math"/>
                            </a:rPr>
                            <m:t>𝑤</m:t>
                          </m:r>
                          <m:r>
                            <a:rPr sz="1700">
                              <a:solidFill>
                                <a:srgbClr val="FFDF2B"/>
                              </a:solidFill>
                              <a:latin typeface="Cambria Math"/>
                            </a:rPr>
                            <m:t>₀</m:t>
                          </m:r>
                        </m:num>
                        <m:den>
                          <m:r>
                            <a:rPr sz="1700">
                              <a:solidFill>
                                <a:srgbClr val="FFDF2B"/>
                              </a:solidFill>
                              <a:latin typeface="Cambria Math"/>
                            </a:rPr>
                            <m:t>𝜕</m:t>
                          </m:r>
                          <m:r>
                            <a:rPr sz="1700">
                              <a:solidFill>
                                <a:srgbClr val="FFDF2B"/>
                              </a:solidFill>
                              <a:latin typeface="Cambria Math"/>
                            </a:rPr>
                            <m:t>𝑥</m:t>
                          </m:r>
                        </m:den>
                      </m:f>
                      <m:r>
                        <a:rPr sz="1700">
                          <a:solidFill>
                            <a:srgbClr val="FFFFFF"/>
                          </a:solidFill>
                          <a:latin typeface="Cambria Math"/>
                        </a:rPr>
                        <m:t>     </m:t>
                      </m:r>
                      <m:r>
                        <a:rPr sz="1700">
                          <a:solidFill>
                            <a:srgbClr val="FFFFFF"/>
                          </a:solidFill>
                          <a:latin typeface="Cambria Math"/>
                        </a:rPr>
                        <m:t>𝑣</m:t>
                      </m:r>
                      <m:r>
                        <a:rPr sz="1700">
                          <a:solidFill>
                            <a:srgbClr val="FFFFFF"/>
                          </a:solidFill>
                          <a:latin typeface="Cambria Math"/>
                        </a:rPr>
                        <m:t> = </m:t>
                      </m:r>
                      <m:r>
                        <a:rPr sz="1700">
                          <a:solidFill>
                            <a:srgbClr val="FFFFFF"/>
                          </a:solidFill>
                          <a:latin typeface="Cambria Math"/>
                        </a:rPr>
                        <m:t>𝑣</m:t>
                      </m:r>
                      <m:r>
                        <a:rPr sz="1700">
                          <a:solidFill>
                            <a:srgbClr val="FFFFFF"/>
                          </a:solidFill>
                          <a:latin typeface="Cambria Math"/>
                        </a:rPr>
                        <m:t>₀ − </m:t>
                      </m:r>
                      <m:r>
                        <a:rPr sz="1700">
                          <a:solidFill>
                            <a:srgbClr val="FFFFFF"/>
                          </a:solidFill>
                          <a:latin typeface="Cambria Math"/>
                        </a:rPr>
                        <m:t>𝑧</m:t>
                      </m:r>
                      <m:f>
                        <m:fPr>
                          <m:ctrlPr>
                            <a:rPr sz="1700">
                              <a:solidFill>
                                <a:srgbClr val="FFDF2B"/>
                              </a:solidFill>
                              <a:latin typeface="Cambria Math"/>
                            </a:rPr>
                          </m:ctrlPr>
                        </m:fPr>
                        <m:num>
                          <m:r>
                            <a:rPr sz="1700">
                              <a:solidFill>
                                <a:srgbClr val="FFDF2B"/>
                              </a:solidFill>
                              <a:latin typeface="Cambria Math"/>
                            </a:rPr>
                            <m:t>𝜕</m:t>
                          </m:r>
                          <m:r>
                            <a:rPr sz="1700">
                              <a:solidFill>
                                <a:srgbClr val="FFDF2B"/>
                              </a:solidFill>
                              <a:latin typeface="Cambria Math"/>
                            </a:rPr>
                            <m:t>𝑤</m:t>
                          </m:r>
                          <m:r>
                            <a:rPr sz="1700">
                              <a:solidFill>
                                <a:srgbClr val="FFDF2B"/>
                              </a:solidFill>
                              <a:latin typeface="Cambria Math"/>
                            </a:rPr>
                            <m:t>₀</m:t>
                          </m:r>
                        </m:num>
                        <m:den>
                          <m:r>
                            <a:rPr sz="1700">
                              <a:solidFill>
                                <a:srgbClr val="FFDF2B"/>
                              </a:solidFill>
                              <a:latin typeface="Cambria Math"/>
                            </a:rPr>
                            <m:t>𝜕</m:t>
                          </m:r>
                          <m:r>
                            <a:rPr sz="1700">
                              <a:solidFill>
                                <a:srgbClr val="FFDF2B"/>
                              </a:solidFill>
                              <a:latin typeface="Cambria Math"/>
                            </a:rPr>
                            <m:t>𝑦</m:t>
                          </m:r>
                        </m:den>
                      </m:f>
                    </m:oMath>
                  </m:oMathPara>
                </a14:m>
                <a:endParaRPr/>
              </a:p>
            </p:txBody>
          </p:sp>
        </mc:Choice>
        <mc:Fallback xmlns="">
          <p:sp>
            <p:nvSpPr>
              <p:cNvPr id="32" name="TextBox 31"/>
              <p:cNvSpPr txBox="1">
                <a:spLocks noRot="1" noChangeAspect="1" noMove="1" noResize="1" noEditPoints="1" noAdjustHandles="1" noChangeArrowheads="1" noChangeShapeType="1" noTextEdit="1"/>
              </p:cNvSpPr>
              <p:nvPr/>
            </p:nvSpPr>
            <p:spPr>
              <a:xfrm>
                <a:off x="5522976" y="3767328"/>
                <a:ext cx="6172200" cy="530352"/>
              </a:xfrm>
              <a:prstGeom prst="rect">
                <a:avLst/>
              </a:prstGeom>
              <a:blipFill>
                <a:blip r:embed="rId3"/>
                <a:stretch>
                  <a:fillRect b="-114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5486400" y="2377440"/>
                <a:ext cx="2926080" cy="248979"/>
              </a:xfrm>
              <a:prstGeom prst="rect">
                <a:avLst/>
              </a:prstGeom>
              <a:noFill/>
            </p:spPr>
            <p:txBody>
              <a:bodyPr wrap="square" lIns="0" tIns="0" rIns="0" bIns="0">
                <a:spAutoFit/>
              </a:bodyPr>
              <a:lstStyle/>
              <a:p>
                <a:pPr algn="l"/>
                <a14:m>
                  <m:oMathPara xmlns:m="http://schemas.openxmlformats.org/officeDocument/2006/math">
                    <m:oMath>
                      <m:r>
                        <a:rPr sz="1500">
                          <a:solidFill>
                            <a:srgbClr val="FFDF2B"/>
                          </a:solidFill>
                          <a:latin typeface="Cambria Math"/>
                        </a:rPr>
                        <m:t>𝑤</m:t>
                      </m:r>
                      <m:r>
                        <a:rPr sz="1500">
                          <a:solidFill>
                            <a:srgbClr val="FFDF2B"/>
                          </a:solidFill>
                          <a:latin typeface="Cambria Math"/>
                        </a:rPr>
                        <m:t> = </m:t>
                      </m:r>
                      <m:r>
                        <a:rPr sz="1500">
                          <a:solidFill>
                            <a:srgbClr val="FFDF2B"/>
                          </a:solidFill>
                          <a:latin typeface="Cambria Math"/>
                        </a:rPr>
                        <m:t>𝑤</m:t>
                      </m:r>
                      <m:r>
                        <a:rPr sz="1500">
                          <a:solidFill>
                            <a:srgbClr val="FFDF2B"/>
                          </a:solidFill>
                          <a:latin typeface="Cambria Math"/>
                        </a:rPr>
                        <m:t>₀      </m:t>
                      </m:r>
                      <m:sSub>
                        <m:sSubPr>
                          <m:ctrlPr>
                            <a:rPr sz="1500">
                              <a:solidFill>
                                <a:srgbClr val="FFDF2B"/>
                              </a:solidFill>
                              <a:latin typeface="Cambria Math"/>
                            </a:rPr>
                          </m:ctrlPr>
                        </m:sSubPr>
                        <m:e>
                          <m:r>
                            <a:rPr sz="1500">
                              <a:solidFill>
                                <a:srgbClr val="FFDF2B"/>
                              </a:solidFill>
                              <a:latin typeface="Cambria Math"/>
                            </a:rPr>
                            <m:t>𝛾</m:t>
                          </m:r>
                        </m:e>
                        <m:sub>
                          <m:r>
                            <a:rPr sz="1500">
                              <a:solidFill>
                                <a:srgbClr val="FFDF2B"/>
                              </a:solidFill>
                              <a:latin typeface="Cambria Math"/>
                            </a:rPr>
                            <m:t>𝑥𝑧</m:t>
                          </m:r>
                        </m:sub>
                      </m:sSub>
                      <m:r>
                        <a:rPr sz="1500">
                          <a:solidFill>
                            <a:srgbClr val="FFDF2B"/>
                          </a:solidFill>
                          <a:latin typeface="Cambria Math"/>
                        </a:rPr>
                        <m:t> = </m:t>
                      </m:r>
                      <m:sSub>
                        <m:sSubPr>
                          <m:ctrlPr>
                            <a:rPr sz="1500">
                              <a:solidFill>
                                <a:srgbClr val="FFDF2B"/>
                              </a:solidFill>
                              <a:latin typeface="Cambria Math"/>
                            </a:rPr>
                          </m:ctrlPr>
                        </m:sSubPr>
                        <m:e>
                          <m:r>
                            <a:rPr sz="1500">
                              <a:solidFill>
                                <a:srgbClr val="FFDF2B"/>
                              </a:solidFill>
                              <a:latin typeface="Cambria Math"/>
                            </a:rPr>
                            <m:t>𝛾</m:t>
                          </m:r>
                        </m:e>
                        <m:sub>
                          <m:r>
                            <a:rPr sz="1500">
                              <a:solidFill>
                                <a:srgbClr val="FFDF2B"/>
                              </a:solidFill>
                              <a:latin typeface="Cambria Math"/>
                            </a:rPr>
                            <m:t>𝑦𝑧</m:t>
                          </m:r>
                        </m:sub>
                      </m:sSub>
                      <m:r>
                        <a:rPr sz="1500">
                          <a:solidFill>
                            <a:srgbClr val="FFDF2B"/>
                          </a:solidFill>
                          <a:latin typeface="Cambria Math"/>
                        </a:rPr>
                        <m:t> = 0</m:t>
                      </m:r>
                    </m:oMath>
                  </m:oMathPara>
                </a14:m>
                <a:endParaRPr lang="en-GB"/>
              </a:p>
            </p:txBody>
          </p:sp>
        </mc:Choice>
        <mc:Fallback xmlns="">
          <p:sp>
            <p:nvSpPr>
              <p:cNvPr id="33" name="TextBox 32"/>
              <p:cNvSpPr txBox="1">
                <a:spLocks noRot="1" noChangeAspect="1" noMove="1" noResize="1" noEditPoints="1" noAdjustHandles="1" noChangeArrowheads="1" noChangeShapeType="1" noTextEdit="1"/>
              </p:cNvSpPr>
              <p:nvPr/>
            </p:nvSpPr>
            <p:spPr>
              <a:xfrm>
                <a:off x="5486400" y="2377440"/>
                <a:ext cx="2926080" cy="248979"/>
              </a:xfrm>
              <a:prstGeom prst="rect">
                <a:avLst/>
              </a:prstGeom>
              <a:blipFill>
                <a:blip r:embed="rId4"/>
                <a:stretch>
                  <a:fillRect b="-17073"/>
                </a:stretch>
              </a:blipFill>
            </p:spPr>
            <p:txBody>
              <a:bodyPr/>
              <a:lstStyle/>
              <a:p>
                <a:r>
                  <a:rPr lang="en-GB">
                    <a:noFill/>
                  </a:rPr>
                  <a:t> </a:t>
                </a:r>
              </a:p>
            </p:txBody>
          </p:sp>
        </mc:Fallback>
      </mc:AlternateContent>
      <p:sp>
        <p:nvSpPr>
          <p:cNvPr id="34" name="TextBox 33"/>
          <p:cNvSpPr txBox="1"/>
          <p:nvPr/>
        </p:nvSpPr>
        <p:spPr>
          <a:xfrm>
            <a:off x="5541264" y="3035808"/>
            <a:ext cx="2743200" cy="600164"/>
          </a:xfrm>
          <a:prstGeom prst="rect">
            <a:avLst/>
          </a:prstGeom>
          <a:noFill/>
        </p:spPr>
        <p:txBody>
          <a:bodyPr wrap="square" lIns="0" tIns="0" rIns="0" bIns="0">
            <a:spAutoFit/>
          </a:bodyPr>
          <a:lstStyle/>
          <a:p>
            <a:pPr>
              <a:spcAft>
                <a:spcPts val="500"/>
              </a:spcAft>
            </a:pPr>
            <a:r>
              <a:rPr lang="en-GB" sz="1300" b="0">
                <a:solidFill>
                  <a:srgbClr val="FFFFFF"/>
                </a:solidFill>
                <a:latin typeface="Arial"/>
              </a:rPr>
              <a:t>The normal follows the slope of w₀ and remains perpendicular to the mid-surface.</a:t>
            </a:r>
          </a:p>
        </p:txBody>
      </p:sp>
      <p:sp>
        <p:nvSpPr>
          <p:cNvPr id="35" name="Rounded Rectangle 34"/>
          <p:cNvSpPr/>
          <p:nvPr/>
        </p:nvSpPr>
        <p:spPr>
          <a:xfrm>
            <a:off x="201168" y="4489704"/>
            <a:ext cx="11786616" cy="1289304"/>
          </a:xfrm>
          <a:prstGeom prst="roundRect">
            <a:avLst>
              <a:gd name="adj" fmla="val 1500"/>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ectangle 35"/>
          <p:cNvSpPr/>
          <p:nvPr/>
        </p:nvSpPr>
        <p:spPr>
          <a:xfrm>
            <a:off x="201168" y="4489704"/>
            <a:ext cx="53035" cy="1289304"/>
          </a:xfrm>
          <a:prstGeom prst="rect">
            <a:avLst/>
          </a:prstGeom>
          <a:solidFill>
            <a:srgbClr val="64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Oval 36"/>
          <p:cNvSpPr/>
          <p:nvPr/>
        </p:nvSpPr>
        <p:spPr>
          <a:xfrm>
            <a:off x="420623" y="4590288"/>
            <a:ext cx="304495" cy="304495"/>
          </a:xfrm>
          <a:prstGeom prst="ellipse">
            <a:avLst/>
          </a:prstGeom>
          <a:solidFill>
            <a:srgbClr val="64D6CE"/>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b="1">
                <a:solidFill>
                  <a:srgbClr val="222222"/>
                </a:solidFill>
                <a:latin typeface="Arial"/>
              </a:rPr>
              <a:t>3</a:t>
            </a:r>
          </a:p>
        </p:txBody>
      </p:sp>
      <p:sp>
        <p:nvSpPr>
          <p:cNvPr id="38" name="TextBox 37"/>
          <p:cNvSpPr txBox="1"/>
          <p:nvPr/>
        </p:nvSpPr>
        <p:spPr>
          <a:xfrm>
            <a:off x="795528" y="4581144"/>
            <a:ext cx="11045952" cy="338328"/>
          </a:xfrm>
          <a:prstGeom prst="rect">
            <a:avLst/>
          </a:prstGeom>
          <a:noFill/>
        </p:spPr>
        <p:txBody>
          <a:bodyPr wrap="square" lIns="0" tIns="0" rIns="0" bIns="0">
            <a:spAutoFit/>
          </a:bodyPr>
          <a:lstStyle/>
          <a:p>
            <a:pPr>
              <a:spcAft>
                <a:spcPts val="600"/>
              </a:spcAft>
            </a:pPr>
            <a:r>
              <a:rPr sz="1500" b="1">
                <a:solidFill>
                  <a:srgbClr val="64D6CE"/>
                </a:solidFill>
                <a:latin typeface="Arial"/>
              </a:rPr>
              <a:t>Shear forces remain, and the laminate may couple stretching with bending</a:t>
            </a:r>
          </a:p>
        </p:txBody>
      </p:sp>
      <p:sp>
        <p:nvSpPr>
          <p:cNvPr id="39" name="TextBox 38"/>
          <p:cNvSpPr txBox="1"/>
          <p:nvPr/>
        </p:nvSpPr>
        <p:spPr>
          <a:xfrm>
            <a:off x="512064" y="5001768"/>
            <a:ext cx="5486400" cy="728405"/>
          </a:xfrm>
          <a:prstGeom prst="rect">
            <a:avLst/>
          </a:prstGeom>
          <a:noFill/>
        </p:spPr>
        <p:txBody>
          <a:bodyPr wrap="square" lIns="0" tIns="0" rIns="0" bIns="0">
            <a:spAutoFit/>
          </a:bodyPr>
          <a:lstStyle/>
          <a:p>
            <a:pPr>
              <a:spcAft>
                <a:spcPts val="500"/>
              </a:spcAft>
            </a:pPr>
            <a:r>
              <a:rPr lang="en-GB" sz="1300" b="0">
                <a:solidFill>
                  <a:srgbClr val="FFFFFF"/>
                </a:solidFill>
                <a:latin typeface="Arial"/>
              </a:rPr>
              <a:t>Qₓ and Qᵧ need not be zero. Recover them from moment</a:t>
            </a:r>
          </a:p>
          <a:p>
            <a:pPr>
              <a:spcAft>
                <a:spcPts val="500"/>
              </a:spcAft>
            </a:pPr>
            <a:r>
              <a:rPr lang="en-GB" sz="1300" b="0">
                <a:solidFill>
                  <a:srgbClr val="FFFFFF"/>
                </a:solidFill>
                <a:latin typeface="Arial"/>
              </a:rPr>
              <a:t>gradients on the previous slide. Zero shear strain does</a:t>
            </a:r>
          </a:p>
          <a:p>
            <a:pPr>
              <a:spcAft>
                <a:spcPts val="500"/>
              </a:spcAft>
            </a:pPr>
            <a:r>
              <a:rPr lang="en-GB" sz="1300" b="0">
                <a:solidFill>
                  <a:srgbClr val="FFFFFF"/>
                </a:solidFill>
                <a:latin typeface="Arial"/>
              </a:rPr>
              <a:t>not imply zero shear force.</a:t>
            </a:r>
          </a:p>
        </p:txBody>
      </p:sp>
      <p:sp>
        <p:nvSpPr>
          <p:cNvPr id="40" name="TextBox 39"/>
          <p:cNvSpPr txBox="1"/>
          <p:nvPr/>
        </p:nvSpPr>
        <p:spPr>
          <a:xfrm>
            <a:off x="6400800" y="5001768"/>
            <a:ext cx="5257800" cy="728405"/>
          </a:xfrm>
          <a:prstGeom prst="rect">
            <a:avLst/>
          </a:prstGeom>
          <a:noFill/>
        </p:spPr>
        <p:txBody>
          <a:bodyPr wrap="square" lIns="0" tIns="0" rIns="0" bIns="0">
            <a:spAutoFit/>
          </a:bodyPr>
          <a:lstStyle/>
          <a:p>
            <a:pPr>
              <a:spcAft>
                <a:spcPts val="500"/>
              </a:spcAft>
            </a:pPr>
            <a:r>
              <a:rPr lang="en-GB" sz="1300" b="0">
                <a:solidFill>
                  <a:srgbClr val="FFFFFF"/>
                </a:solidFill>
                <a:latin typeface="Arial"/>
              </a:rPr>
              <a:t>B couples in-plane stretching and bending.</a:t>
            </a:r>
          </a:p>
          <a:p>
            <a:pPr>
              <a:spcAft>
                <a:spcPts val="500"/>
              </a:spcAft>
            </a:pPr>
            <a:r>
              <a:rPr lang="en-GB" sz="1300" b="0">
                <a:solidFill>
                  <a:srgbClr val="FFFFFF"/>
                </a:solidFill>
                <a:latin typeface="Arial"/>
              </a:rPr>
              <a:t>For a symmetric laminate, B = 0, removing</a:t>
            </a:r>
          </a:p>
          <a:p>
            <a:pPr>
              <a:spcAft>
                <a:spcPts val="500"/>
              </a:spcAft>
            </a:pPr>
            <a:r>
              <a:rPr lang="en-GB" sz="1300" b="0">
                <a:solidFill>
                  <a:srgbClr val="FFFFFF"/>
                </a:solidFill>
                <a:latin typeface="Arial"/>
              </a:rPr>
              <a:t>that constitutive coupling.</a:t>
            </a:r>
          </a:p>
        </p:txBody>
      </p:sp>
      <p:pic>
        <p:nvPicPr>
          <p:cNvPr id="41" name="Picture 40" descr="image-9b1686f77fe2357ba2e4673e7cd9fd82.jpg"/>
          <p:cNvPicPr>
            <a:picLocks noChangeAspect="1"/>
          </p:cNvPicPr>
          <p:nvPr/>
        </p:nvPicPr>
        <p:blipFill>
          <a:blip r:embed="rId5"/>
          <a:stretch>
            <a:fillRect/>
          </a:stretch>
        </p:blipFill>
        <p:spPr>
          <a:xfrm>
            <a:off x="438912" y="2689200"/>
            <a:ext cx="2523744" cy="1159558"/>
          </a:xfrm>
          <a:prstGeom prst="rect">
            <a:avLst/>
          </a:prstGeom>
        </p:spPr>
      </p:pic>
      <p:pic>
        <p:nvPicPr>
          <p:cNvPr id="42" name="Picture 41" descr="image-6c4ff379eef20fda14598bcdedb14dec.jpg"/>
          <p:cNvPicPr>
            <a:picLocks noChangeAspect="1"/>
          </p:cNvPicPr>
          <p:nvPr/>
        </p:nvPicPr>
        <p:blipFill>
          <a:blip r:embed="rId6"/>
          <a:stretch>
            <a:fillRect/>
          </a:stretch>
        </p:blipFill>
        <p:spPr>
          <a:xfrm>
            <a:off x="8713377" y="2240280"/>
            <a:ext cx="2781485" cy="1444752"/>
          </a:xfrm>
          <a:prstGeom prst="rect">
            <a:avLst/>
          </a:prstGeom>
        </p:spPr>
      </p:pic>
    </p:spTree>
    <p:extLst>
      <p:ext uri="{BB962C8B-B14F-4D97-AF65-F5344CB8AC3E}">
        <p14:creationId xmlns:p14="http://schemas.microsoft.com/office/powerpoint/2010/main" val="29895053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BAB09C-0A8C-49EE-559D-96E94EF7B490}"/>
              </a:ext>
            </a:extLst>
          </p:cNvPr>
          <p:cNvSpPr>
            <a:spLocks noGrp="1"/>
          </p:cNvSpPr>
          <p:nvPr>
            <p:ph type="title"/>
          </p:nvPr>
        </p:nvSpPr>
        <p:spPr/>
        <p:txBody>
          <a:bodyPr/>
          <a:lstStyle/>
          <a:p>
            <a:endParaRPr lang="en-GB"/>
          </a:p>
        </p:txBody>
      </p:sp>
      <p:pic>
        <p:nvPicPr>
          <p:cNvPr id="8" name="Picture 7">
            <a:extLst>
              <a:ext uri="{FF2B5EF4-FFF2-40B4-BE49-F238E27FC236}">
                <a16:creationId xmlns:a16="http://schemas.microsoft.com/office/drawing/2014/main" id="{CAFA14D1-93C3-3608-76A2-D5904DA02EBA}"/>
              </a:ext>
            </a:extLst>
          </p:cNvPr>
          <p:cNvPicPr>
            <a:picLocks noChangeAspect="1"/>
          </p:cNvPicPr>
          <p:nvPr/>
        </p:nvPicPr>
        <p:blipFill>
          <a:blip r:embed="rId3"/>
          <a:stretch>
            <a:fillRect/>
          </a:stretch>
        </p:blipFill>
        <p:spPr>
          <a:xfrm>
            <a:off x="0" y="0"/>
            <a:ext cx="12192000" cy="6858000"/>
          </a:xfrm>
          <a:prstGeom prst="rect">
            <a:avLst/>
          </a:prstGeom>
        </p:spPr>
      </p:pic>
      <p:sp>
        <p:nvSpPr>
          <p:cNvPr id="9" name="Rectangle 8"/>
          <p:cNvSpPr/>
          <p:nvPr/>
        </p:nvSpPr>
        <p:spPr>
          <a:xfrm>
            <a:off x="155448" y="4946904"/>
            <a:ext cx="11887200" cy="1536192"/>
          </a:xfrm>
          <a:prstGeom prst="rect">
            <a:avLst/>
          </a:prstGeom>
          <a:solidFill>
            <a:srgbClr val="2222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201168" y="4992624"/>
            <a:ext cx="11786616" cy="841248"/>
          </a:xfrm>
          <a:prstGeom prst="rect">
            <a:avLst/>
          </a:prstGeom>
          <a:solidFill>
            <a:srgbClr val="2C2C2C"/>
          </a:solidFill>
          <a:ln w="19050">
            <a:solidFill>
              <a:srgbClr val="C69A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11480" y="5084064"/>
            <a:ext cx="4572000" cy="256032"/>
          </a:xfrm>
          <a:prstGeom prst="rect">
            <a:avLst/>
          </a:prstGeom>
          <a:noFill/>
        </p:spPr>
        <p:txBody>
          <a:bodyPr wrap="square" lIns="0" tIns="0" rIns="0" bIns="0">
            <a:spAutoFit/>
          </a:bodyPr>
          <a:lstStyle/>
          <a:p>
            <a:r>
              <a:rPr sz="1400" b="1">
                <a:solidFill>
                  <a:srgbClr val="C69AFF"/>
                </a:solidFill>
                <a:latin typeface="Arial"/>
              </a:rPr>
              <a:t>3   Eliminate Q using the moment equations</a:t>
            </a:r>
          </a:p>
        </p:txBody>
      </p:sp>
      <p:sp>
        <p:nvSpPr>
          <p:cNvPr id="12" name="TextBox 11"/>
          <p:cNvSpPr txBox="1"/>
          <p:nvPr/>
        </p:nvSpPr>
        <p:spPr>
          <a:xfrm>
            <a:off x="411480" y="5440680"/>
            <a:ext cx="4526280" cy="256032"/>
          </a:xfrm>
          <a:prstGeom prst="rect">
            <a:avLst/>
          </a:prstGeom>
          <a:noFill/>
        </p:spPr>
        <p:txBody>
          <a:bodyPr wrap="square" lIns="0" tIns="0" rIns="0" bIns="0">
            <a:spAutoFit/>
          </a:bodyPr>
          <a:lstStyle/>
          <a:p>
            <a:r>
              <a:rPr sz="1200" b="0">
                <a:solidFill>
                  <a:srgbClr val="FFFFFF"/>
                </a:solidFill>
                <a:latin typeface="Arial"/>
              </a:rPr>
              <a:t>Two in-plane equations + one bending equation</a:t>
            </a:r>
          </a:p>
        </p:txBody>
      </p:sp>
      <mc:AlternateContent xmlns:mc="http://schemas.openxmlformats.org/markup-compatibility/2006" xmlns:a14="http://schemas.microsoft.com/office/drawing/2010/main">
        <mc:Choice Requires="a14">
          <p:sp>
            <p:nvSpPr>
              <p:cNvPr id="13" name="TextBox 12"/>
              <p:cNvSpPr txBox="1"/>
              <p:nvPr/>
            </p:nvSpPr>
            <p:spPr>
              <a:xfrm>
                <a:off x="5148072" y="5120640"/>
                <a:ext cx="6492240" cy="603504"/>
              </a:xfrm>
              <a:prstGeom prst="rect">
                <a:avLst/>
              </a:prstGeom>
              <a:noFill/>
            </p:spPr>
            <p:txBody>
              <a:bodyPr wrap="square" lIns="0" tIns="0" rIns="0" bIns="0">
                <a:spAutoFit/>
              </a:bodyPr>
              <a:lstStyle/>
              <a:p>
                <a:pPr/>
                <a14:m>
                  <m:oMathPara xmlns:m="http://schemas.openxmlformats.org/officeDocument/2006/math">
                    <m:oMath>
                      <m:f>
                        <m:fPr>
                          <m:ctrlPr>
                            <a:rPr sz="1700">
                              <a:solidFill>
                                <a:srgbClr val="FFDF2B"/>
                              </a:solidFill>
                              <a:latin typeface="Cambria Math"/>
                            </a:rPr>
                          </m:ctrlPr>
                        </m:fPr>
                        <m:num>
                          <m:r>
                            <a:rPr sz="1700">
                              <a:solidFill>
                                <a:srgbClr val="FFDF2B"/>
                              </a:solidFill>
                              <a:latin typeface="Cambria Math"/>
                            </a:rPr>
                            <m:t>𝜕</m:t>
                          </m:r>
                          <m:r>
                            <a:rPr sz="1700">
                              <a:solidFill>
                                <a:srgbClr val="FFDF2B"/>
                              </a:solidFill>
                              <a:latin typeface="Cambria Math"/>
                            </a:rPr>
                            <m:t>²</m:t>
                          </m:r>
                          <m:sSub>
                            <m:sSubPr>
                              <m:ctrlPr>
                                <a:rPr sz="1700">
                                  <a:solidFill>
                                    <a:srgbClr val="FFDF2B"/>
                                  </a:solidFill>
                                  <a:latin typeface="Cambria Math"/>
                                </a:rPr>
                              </m:ctrlPr>
                            </m:sSubPr>
                            <m:e>
                              <m:r>
                                <a:rPr sz="1700">
                                  <a:solidFill>
                                    <a:srgbClr val="FFDF2B"/>
                                  </a:solidFill>
                                  <a:latin typeface="Cambria Math"/>
                                </a:rPr>
                                <m:t>𝑀</m:t>
                              </m:r>
                            </m:e>
                            <m:sub>
                              <m:r>
                                <a:rPr sz="1700">
                                  <a:solidFill>
                                    <a:srgbClr val="FFDF2B"/>
                                  </a:solidFill>
                                  <a:latin typeface="Cambria Math"/>
                                </a:rPr>
                                <m:t>𝑥</m:t>
                              </m:r>
                            </m:sub>
                          </m:sSub>
                        </m:num>
                        <m:den>
                          <m:r>
                            <a:rPr sz="1700">
                              <a:solidFill>
                                <a:srgbClr val="FFDF2B"/>
                              </a:solidFill>
                              <a:latin typeface="Cambria Math"/>
                            </a:rPr>
                            <m:t>𝜕</m:t>
                          </m:r>
                          <m:r>
                            <a:rPr sz="1700">
                              <a:solidFill>
                                <a:srgbClr val="FFDF2B"/>
                              </a:solidFill>
                              <a:latin typeface="Cambria Math"/>
                            </a:rPr>
                            <m:t>𝑥</m:t>
                          </m:r>
                          <m:r>
                            <a:rPr sz="1700">
                              <a:solidFill>
                                <a:srgbClr val="FFDF2B"/>
                              </a:solidFill>
                              <a:latin typeface="Cambria Math"/>
                            </a:rPr>
                            <m:t>²</m:t>
                          </m:r>
                        </m:den>
                      </m:f>
                      <m:r>
                        <a:rPr sz="1700">
                          <a:solidFill>
                            <a:srgbClr val="FFDF2B"/>
                          </a:solidFill>
                          <a:latin typeface="Cambria Math"/>
                        </a:rPr>
                        <m:t> + 2</m:t>
                      </m:r>
                      <m:f>
                        <m:fPr>
                          <m:ctrlPr>
                            <a:rPr sz="1700">
                              <a:solidFill>
                                <a:srgbClr val="FFDF2B"/>
                              </a:solidFill>
                              <a:latin typeface="Cambria Math"/>
                            </a:rPr>
                          </m:ctrlPr>
                        </m:fPr>
                        <m:num>
                          <m:r>
                            <a:rPr sz="1700">
                              <a:solidFill>
                                <a:srgbClr val="FFDF2B"/>
                              </a:solidFill>
                              <a:latin typeface="Cambria Math"/>
                            </a:rPr>
                            <m:t>𝜕</m:t>
                          </m:r>
                          <m:r>
                            <a:rPr sz="1700">
                              <a:solidFill>
                                <a:srgbClr val="FFDF2B"/>
                              </a:solidFill>
                              <a:latin typeface="Cambria Math"/>
                            </a:rPr>
                            <m:t>²</m:t>
                          </m:r>
                          <m:sSub>
                            <m:sSubPr>
                              <m:ctrlPr>
                                <a:rPr sz="1700">
                                  <a:solidFill>
                                    <a:srgbClr val="FFDF2B"/>
                                  </a:solidFill>
                                  <a:latin typeface="Cambria Math"/>
                                </a:rPr>
                              </m:ctrlPr>
                            </m:sSubPr>
                            <m:e>
                              <m:r>
                                <a:rPr sz="1700">
                                  <a:solidFill>
                                    <a:srgbClr val="FFDF2B"/>
                                  </a:solidFill>
                                  <a:latin typeface="Cambria Math"/>
                                </a:rPr>
                                <m:t>𝑀</m:t>
                              </m:r>
                            </m:e>
                            <m:sub>
                              <m:r>
                                <a:rPr sz="1700">
                                  <a:solidFill>
                                    <a:srgbClr val="FFDF2B"/>
                                  </a:solidFill>
                                  <a:latin typeface="Cambria Math"/>
                                </a:rPr>
                                <m:t>𝑥𝑦</m:t>
                              </m:r>
                            </m:sub>
                          </m:sSub>
                        </m:num>
                        <m:den>
                          <m:r>
                            <a:rPr sz="1700">
                              <a:solidFill>
                                <a:srgbClr val="FFDF2B"/>
                              </a:solidFill>
                              <a:latin typeface="Cambria Math"/>
                            </a:rPr>
                            <m:t>𝜕</m:t>
                          </m:r>
                          <m:r>
                            <a:rPr sz="1700">
                              <a:solidFill>
                                <a:srgbClr val="FFDF2B"/>
                              </a:solidFill>
                              <a:latin typeface="Cambria Math"/>
                            </a:rPr>
                            <m:t>𝑥</m:t>
                          </m:r>
                          <m:r>
                            <a:rPr sz="1700">
                              <a:solidFill>
                                <a:srgbClr val="FFDF2B"/>
                              </a:solidFill>
                              <a:latin typeface="Cambria Math"/>
                            </a:rPr>
                            <m:t>𝜕</m:t>
                          </m:r>
                          <m:r>
                            <a:rPr sz="1700">
                              <a:solidFill>
                                <a:srgbClr val="FFDF2B"/>
                              </a:solidFill>
                              <a:latin typeface="Cambria Math"/>
                            </a:rPr>
                            <m:t>𝑦</m:t>
                          </m:r>
                        </m:den>
                      </m:f>
                      <m:r>
                        <a:rPr sz="1700">
                          <a:solidFill>
                            <a:srgbClr val="FFDF2B"/>
                          </a:solidFill>
                          <a:latin typeface="Cambria Math"/>
                        </a:rPr>
                        <m:t> + </m:t>
                      </m:r>
                      <m:f>
                        <m:fPr>
                          <m:ctrlPr>
                            <a:rPr sz="1700">
                              <a:solidFill>
                                <a:srgbClr val="FFDF2B"/>
                              </a:solidFill>
                              <a:latin typeface="Cambria Math"/>
                            </a:rPr>
                          </m:ctrlPr>
                        </m:fPr>
                        <m:num>
                          <m:r>
                            <a:rPr sz="1700">
                              <a:solidFill>
                                <a:srgbClr val="FFDF2B"/>
                              </a:solidFill>
                              <a:latin typeface="Cambria Math"/>
                            </a:rPr>
                            <m:t>𝜕</m:t>
                          </m:r>
                          <m:r>
                            <a:rPr sz="1700">
                              <a:solidFill>
                                <a:srgbClr val="FFDF2B"/>
                              </a:solidFill>
                              <a:latin typeface="Cambria Math"/>
                            </a:rPr>
                            <m:t>²</m:t>
                          </m:r>
                          <m:sSub>
                            <m:sSubPr>
                              <m:ctrlPr>
                                <a:rPr sz="1700">
                                  <a:solidFill>
                                    <a:srgbClr val="FFDF2B"/>
                                  </a:solidFill>
                                  <a:latin typeface="Cambria Math"/>
                                </a:rPr>
                              </m:ctrlPr>
                            </m:sSubPr>
                            <m:e>
                              <m:r>
                                <a:rPr sz="1700">
                                  <a:solidFill>
                                    <a:srgbClr val="FFDF2B"/>
                                  </a:solidFill>
                                  <a:latin typeface="Cambria Math"/>
                                </a:rPr>
                                <m:t>𝑀</m:t>
                              </m:r>
                            </m:e>
                            <m:sub>
                              <m:r>
                                <a:rPr sz="1700">
                                  <a:solidFill>
                                    <a:srgbClr val="FFDF2B"/>
                                  </a:solidFill>
                                  <a:latin typeface="Cambria Math"/>
                                </a:rPr>
                                <m:t>𝑦</m:t>
                              </m:r>
                            </m:sub>
                          </m:sSub>
                        </m:num>
                        <m:den>
                          <m:r>
                            <a:rPr sz="1700">
                              <a:solidFill>
                                <a:srgbClr val="FFDF2B"/>
                              </a:solidFill>
                              <a:latin typeface="Cambria Math"/>
                            </a:rPr>
                            <m:t>𝜕</m:t>
                          </m:r>
                          <m:r>
                            <a:rPr sz="1700">
                              <a:solidFill>
                                <a:srgbClr val="FFDF2B"/>
                              </a:solidFill>
                              <a:latin typeface="Cambria Math"/>
                            </a:rPr>
                            <m:t>𝑦</m:t>
                          </m:r>
                          <m:r>
                            <a:rPr sz="1700">
                              <a:solidFill>
                                <a:srgbClr val="FFDF2B"/>
                              </a:solidFill>
                              <a:latin typeface="Cambria Math"/>
                            </a:rPr>
                            <m:t>²</m:t>
                          </m:r>
                        </m:den>
                      </m:f>
                      <m:r>
                        <a:rPr sz="1700">
                          <a:solidFill>
                            <a:srgbClr val="FFDF2B"/>
                          </a:solidFill>
                          <a:latin typeface="Cambria Math"/>
                        </a:rPr>
                        <m:t> + </m:t>
                      </m:r>
                      <m:r>
                        <a:rPr sz="1700">
                          <a:solidFill>
                            <a:srgbClr val="FF4981"/>
                          </a:solidFill>
                          <a:latin typeface="Cambria Math"/>
                        </a:rPr>
                        <m:t>𝑞</m:t>
                      </m:r>
                      <m:r>
                        <a:rPr sz="1700">
                          <a:solidFill>
                            <a:srgbClr val="FFFFFF"/>
                          </a:solidFill>
                          <a:latin typeface="Cambria Math"/>
                        </a:rPr>
                        <m:t> = 0</m:t>
                      </m:r>
                    </m:oMath>
                  </m:oMathPara>
                </a14:m>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5148072" y="5120640"/>
                <a:ext cx="6492240" cy="603504"/>
              </a:xfrm>
              <a:prstGeom prst="rect">
                <a:avLst/>
              </a:prstGeom>
              <a:blipFill>
                <a:blip r:embed="rId4"/>
                <a:stretch>
                  <a:fillRect/>
                </a:stretch>
              </a:blipFill>
            </p:spPr>
            <p:txBody>
              <a:bodyPr/>
              <a:lstStyle/>
              <a:p>
                <a:r>
                  <a:rPr lang="en-GB">
                    <a:noFill/>
                  </a:rPr>
                  <a:t> </a:t>
                </a:r>
              </a:p>
            </p:txBody>
          </p:sp>
        </mc:Fallback>
      </mc:AlternateContent>
      <p:sp>
        <p:nvSpPr>
          <p:cNvPr id="14" name="Rectangle 13"/>
          <p:cNvSpPr/>
          <p:nvPr/>
        </p:nvSpPr>
        <p:spPr>
          <a:xfrm>
            <a:off x="201168" y="5934456"/>
            <a:ext cx="11786616" cy="512064"/>
          </a:xfrm>
          <a:prstGeom prst="rect">
            <a:avLst/>
          </a:prstGeom>
          <a:solidFill>
            <a:srgbClr val="4B1F2D"/>
          </a:solidFill>
          <a:ln w="19050">
            <a:solidFill>
              <a:srgbClr val="FF4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38912" y="6044184"/>
            <a:ext cx="1097280" cy="301752"/>
          </a:xfrm>
          <a:prstGeom prst="rect">
            <a:avLst/>
          </a:prstGeom>
          <a:noFill/>
        </p:spPr>
        <p:txBody>
          <a:bodyPr wrap="square" lIns="0" tIns="0" rIns="0" bIns="0">
            <a:spAutoFit/>
          </a:bodyPr>
          <a:lstStyle/>
          <a:p>
            <a:r>
              <a:rPr sz="1900" b="1">
                <a:solidFill>
                  <a:srgbClr val="FFFF00"/>
                </a:solidFill>
                <a:latin typeface="Arial"/>
              </a:rPr>
              <a:t>Keynote</a:t>
            </a:r>
          </a:p>
        </p:txBody>
      </p:sp>
      <p:sp>
        <p:nvSpPr>
          <p:cNvPr id="16" name="Rectangle 15"/>
          <p:cNvSpPr/>
          <p:nvPr/>
        </p:nvSpPr>
        <p:spPr>
          <a:xfrm>
            <a:off x="1572768" y="6025896"/>
            <a:ext cx="22860" cy="329184"/>
          </a:xfrm>
          <a:prstGeom prst="rect">
            <a:avLst/>
          </a:prstGeom>
          <a:solidFill>
            <a:srgbClr val="FF4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773936" y="5943600"/>
            <a:ext cx="9948672" cy="493776"/>
          </a:xfrm>
          <a:prstGeom prst="rect">
            <a:avLst/>
          </a:prstGeom>
          <a:noFill/>
        </p:spPr>
        <p:txBody>
          <a:bodyPr wrap="square" lIns="0" tIns="0" rIns="0" bIns="0" anchor="ctr">
            <a:spAutoFit/>
          </a:bodyPr>
          <a:lstStyle/>
          <a:p>
            <a:r>
              <a:rPr sz="1350" b="0">
                <a:solidFill>
                  <a:srgbClr val="FFFFFF"/>
                </a:solidFill>
                <a:latin typeface="Arial"/>
              </a:rPr>
              <a:t>Static means zero acceleration. B can still couple stretching and bending; symmetry gives B = 0.</a:t>
            </a:r>
          </a:p>
        </p:txBody>
      </p:sp>
    </p:spTree>
    <p:extLst>
      <p:ext uri="{BB962C8B-B14F-4D97-AF65-F5344CB8AC3E}">
        <p14:creationId xmlns:p14="http://schemas.microsoft.com/office/powerpoint/2010/main" val="3405786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CEA6A3A8-BBE6-7463-7FEF-35840BEBF3C1}"/>
              </a:ext>
            </a:extLst>
          </p:cNvPr>
          <p:cNvPicPr>
            <a:picLocks noChangeAspect="1"/>
          </p:cNvPicPr>
          <p:nvPr/>
        </p:nvPicPr>
        <p:blipFill>
          <a:blip r:embed="rId3"/>
          <a:stretch>
            <a:fillRect/>
          </a:stretch>
        </p:blipFill>
        <p:spPr>
          <a:xfrm>
            <a:off x="0" y="0"/>
            <a:ext cx="12192000" cy="6858000"/>
          </a:xfrm>
          <a:prstGeom prst="rect">
            <a:avLst/>
          </a:prstGeom>
        </p:spPr>
      </p:pic>
      <p:sp>
        <p:nvSpPr>
          <p:cNvPr id="30" name="Rectangle 29"/>
          <p:cNvSpPr/>
          <p:nvPr/>
        </p:nvSpPr>
        <p:spPr>
          <a:xfrm>
            <a:off x="0" y="1682496"/>
            <a:ext cx="12191695" cy="4965192"/>
          </a:xfrm>
          <a:prstGeom prst="rect">
            <a:avLst/>
          </a:prstGeom>
          <a:solidFill>
            <a:srgbClr val="2222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761695" y="205740"/>
            <a:ext cx="10698480" cy="557784"/>
          </a:xfrm>
          <a:prstGeom prst="rect">
            <a:avLst/>
          </a:prstGeom>
          <a:noFill/>
        </p:spPr>
        <p:txBody>
          <a:bodyPr wrap="square" lIns="0" tIns="0" rIns="0" bIns="0">
            <a:spAutoFit/>
          </a:bodyPr>
          <a:lstStyle/>
          <a:p>
            <a:pPr>
              <a:spcAft>
                <a:spcPts val="500"/>
              </a:spcAft>
            </a:pPr>
            <a:r>
              <a:rPr sz="3200" b="1">
                <a:solidFill>
                  <a:srgbClr val="FFFFFF"/>
                </a:solidFill>
                <a:latin typeface="Arial"/>
              </a:rPr>
              <a:t>Laminate equilibrium equations</a:t>
            </a:r>
          </a:p>
        </p:txBody>
      </p:sp>
      <p:sp>
        <p:nvSpPr>
          <p:cNvPr id="32" name="TextBox 31"/>
          <p:cNvSpPr txBox="1"/>
          <p:nvPr/>
        </p:nvSpPr>
        <p:spPr>
          <a:xfrm>
            <a:off x="761695" y="737006"/>
            <a:ext cx="10789920" cy="502920"/>
          </a:xfrm>
          <a:prstGeom prst="rect">
            <a:avLst/>
          </a:prstGeom>
          <a:noFill/>
        </p:spPr>
        <p:txBody>
          <a:bodyPr wrap="square" lIns="0" tIns="0" rIns="0" bIns="0">
            <a:spAutoFit/>
          </a:bodyPr>
          <a:lstStyle/>
          <a:p>
            <a:pPr>
              <a:spcAft>
                <a:spcPts val="500"/>
              </a:spcAft>
            </a:pPr>
            <a:r>
              <a:rPr sz="2500" b="1" dirty="0">
                <a:solidFill>
                  <a:srgbClr val="FFFF00"/>
                </a:solidFill>
                <a:latin typeface="Arial"/>
              </a:rPr>
              <a:t>Summary of key equations</a:t>
            </a:r>
          </a:p>
        </p:txBody>
      </p:sp>
      <p:sp>
        <p:nvSpPr>
          <p:cNvPr id="33" name="Rectangle 32"/>
          <p:cNvSpPr/>
          <p:nvPr/>
        </p:nvSpPr>
        <p:spPr>
          <a:xfrm>
            <a:off x="201168" y="1714500"/>
            <a:ext cx="5797296" cy="4050791"/>
          </a:xfrm>
          <a:prstGeom prst="rect">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Rectangle 33"/>
          <p:cNvSpPr/>
          <p:nvPr/>
        </p:nvSpPr>
        <p:spPr>
          <a:xfrm>
            <a:off x="201168" y="1714500"/>
            <a:ext cx="53035" cy="4050791"/>
          </a:xfrm>
          <a:prstGeom prst="rect">
            <a:avLst/>
          </a:prstGeom>
          <a:solidFill>
            <a:srgbClr val="64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val 34"/>
          <p:cNvSpPr/>
          <p:nvPr/>
        </p:nvSpPr>
        <p:spPr>
          <a:xfrm>
            <a:off x="420623" y="1815084"/>
            <a:ext cx="304495" cy="304495"/>
          </a:xfrm>
          <a:prstGeom prst="ellipse">
            <a:avLst/>
          </a:prstGeom>
          <a:solidFill>
            <a:srgbClr val="64D6CE"/>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b="1">
                <a:solidFill>
                  <a:srgbClr val="222222"/>
                </a:solidFill>
                <a:latin typeface="Arial"/>
              </a:rPr>
              <a:t>1</a:t>
            </a:r>
          </a:p>
        </p:txBody>
      </p:sp>
      <p:sp>
        <p:nvSpPr>
          <p:cNvPr id="36" name="TextBox 35"/>
          <p:cNvSpPr txBox="1"/>
          <p:nvPr/>
        </p:nvSpPr>
        <p:spPr>
          <a:xfrm>
            <a:off x="795528" y="1805940"/>
            <a:ext cx="5047488" cy="347472"/>
          </a:xfrm>
          <a:prstGeom prst="rect">
            <a:avLst/>
          </a:prstGeom>
          <a:noFill/>
        </p:spPr>
        <p:txBody>
          <a:bodyPr wrap="square" lIns="0" tIns="0" rIns="0" bIns="0">
            <a:spAutoFit/>
          </a:bodyPr>
          <a:lstStyle/>
          <a:p>
            <a:pPr>
              <a:spcAft>
                <a:spcPts val="500"/>
              </a:spcAft>
            </a:pPr>
            <a:r>
              <a:rPr sz="1500" b="1">
                <a:solidFill>
                  <a:srgbClr val="64D6CE"/>
                </a:solidFill>
                <a:latin typeface="Arial"/>
              </a:rPr>
              <a:t>Static, with transverse shear</a:t>
            </a:r>
          </a:p>
        </p:txBody>
      </p:sp>
      <p:sp>
        <p:nvSpPr>
          <p:cNvPr id="37" name="Rectangle 36"/>
          <p:cNvSpPr/>
          <p:nvPr/>
        </p:nvSpPr>
        <p:spPr>
          <a:xfrm>
            <a:off x="6172200" y="1714500"/>
            <a:ext cx="5815584" cy="4050791"/>
          </a:xfrm>
          <a:prstGeom prst="rect">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Rectangle 37"/>
          <p:cNvSpPr/>
          <p:nvPr/>
        </p:nvSpPr>
        <p:spPr>
          <a:xfrm>
            <a:off x="6172200" y="1714500"/>
            <a:ext cx="53035" cy="4050791"/>
          </a:xfrm>
          <a:prstGeom prst="rect">
            <a:avLst/>
          </a:prstGeom>
          <a:solidFill>
            <a:srgbClr val="FFDF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Oval 38"/>
          <p:cNvSpPr/>
          <p:nvPr/>
        </p:nvSpPr>
        <p:spPr>
          <a:xfrm>
            <a:off x="6391656" y="1815084"/>
            <a:ext cx="304495" cy="304495"/>
          </a:xfrm>
          <a:prstGeom prst="ellipse">
            <a:avLst/>
          </a:prstGeom>
          <a:solidFill>
            <a:srgbClr val="FFDF2B"/>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b="1">
                <a:solidFill>
                  <a:srgbClr val="222222"/>
                </a:solidFill>
                <a:latin typeface="Arial"/>
              </a:rPr>
              <a:t>2</a:t>
            </a:r>
          </a:p>
        </p:txBody>
      </p:sp>
      <p:sp>
        <p:nvSpPr>
          <p:cNvPr id="40" name="TextBox 39"/>
          <p:cNvSpPr txBox="1"/>
          <p:nvPr/>
        </p:nvSpPr>
        <p:spPr>
          <a:xfrm>
            <a:off x="6766560" y="1805940"/>
            <a:ext cx="5065776" cy="347472"/>
          </a:xfrm>
          <a:prstGeom prst="rect">
            <a:avLst/>
          </a:prstGeom>
          <a:noFill/>
        </p:spPr>
        <p:txBody>
          <a:bodyPr wrap="square" lIns="0" tIns="0" rIns="0" bIns="0">
            <a:spAutoFit/>
          </a:bodyPr>
          <a:lstStyle/>
          <a:p>
            <a:pPr>
              <a:spcAft>
                <a:spcPts val="500"/>
              </a:spcAft>
            </a:pPr>
            <a:r>
              <a:rPr sz="1500" b="1">
                <a:solidFill>
                  <a:srgbClr val="FFDF2B"/>
                </a:solidFill>
                <a:latin typeface="Arial"/>
              </a:rPr>
              <a:t>Static, no transverse shear strain</a:t>
            </a:r>
          </a:p>
        </p:txBody>
      </p:sp>
      <mc:AlternateContent xmlns:mc="http://schemas.openxmlformats.org/markup-compatibility/2006" xmlns:a14="http://schemas.microsoft.com/office/drawing/2010/main">
        <mc:Choice Requires="a14">
          <p:sp>
            <p:nvSpPr>
              <p:cNvPr id="41" name="TextBox 40"/>
              <p:cNvSpPr txBox="1"/>
              <p:nvPr/>
            </p:nvSpPr>
            <p:spPr>
              <a:xfrm>
                <a:off x="448056" y="2267712"/>
                <a:ext cx="5303520" cy="566928"/>
              </a:xfrm>
              <a:prstGeom prst="rect">
                <a:avLst/>
              </a:prstGeom>
              <a:noFill/>
            </p:spPr>
            <p:txBody>
              <a:bodyPr wrap="square" lIns="0" tIns="0" rIns="0" bIns="0">
                <a:spAutoFit/>
              </a:bodyPr>
              <a:lstStyle/>
              <a:p>
                <a:pPr>
                  <a:spcAft>
                    <a:spcPts val="500"/>
                  </a:spcAft>
                </a:pPr>
                <a14:m>
                  <m:oMathPara xmlns:m="http://schemas.openxmlformats.org/officeDocument/2006/math">
                    <m:oMath>
                      <m:f>
                        <m:fPr>
                          <m:ctrlPr>
                            <a:rPr sz="1800">
                              <a:solidFill>
                                <a:srgbClr val="85A8FF"/>
                              </a:solidFill>
                              <a:latin typeface="Cambria Math"/>
                            </a:rPr>
                          </m:ctrlPr>
                        </m:fPr>
                        <m:num>
                          <m:r>
                            <a:rPr sz="1800">
                              <a:solidFill>
                                <a:srgbClr val="85A8FF"/>
                              </a:solidFill>
                              <a:latin typeface="Cambria Math"/>
                            </a:rPr>
                            <m:t>𝜕</m:t>
                          </m:r>
                          <m:sSub>
                            <m:sSubPr>
                              <m:ctrlPr>
                                <a:rPr sz="1800">
                                  <a:solidFill>
                                    <a:srgbClr val="85A8FF"/>
                                  </a:solidFill>
                                  <a:latin typeface="Cambria Math"/>
                                </a:rPr>
                              </m:ctrlPr>
                            </m:sSubPr>
                            <m:e>
                              <m:r>
                                <a:rPr sz="1800">
                                  <a:solidFill>
                                    <a:srgbClr val="85A8FF"/>
                                  </a:solidFill>
                                  <a:latin typeface="Cambria Math"/>
                                </a:rPr>
                                <m:t>𝑁</m:t>
                              </m:r>
                            </m:e>
                            <m:sub>
                              <m:r>
                                <a:rPr sz="1800">
                                  <a:solidFill>
                                    <a:srgbClr val="85A8FF"/>
                                  </a:solidFill>
                                  <a:latin typeface="Cambria Math"/>
                                </a:rPr>
                                <m:t>𝑥</m:t>
                              </m:r>
                            </m:sub>
                          </m:sSub>
                        </m:num>
                        <m:den>
                          <m:r>
                            <a:rPr sz="1800">
                              <a:solidFill>
                                <a:srgbClr val="85A8FF"/>
                              </a:solidFill>
                              <a:latin typeface="Cambria Math"/>
                            </a:rPr>
                            <m:t>𝜕</m:t>
                          </m:r>
                          <m:r>
                            <a:rPr sz="1800">
                              <a:solidFill>
                                <a:srgbClr val="85A8FF"/>
                              </a:solidFill>
                              <a:latin typeface="Cambria Math"/>
                            </a:rPr>
                            <m:t>𝑥</m:t>
                          </m:r>
                        </m:den>
                      </m:f>
                      <m:r>
                        <a:rPr sz="1800">
                          <a:solidFill>
                            <a:srgbClr val="FFFFFF"/>
                          </a:solidFill>
                          <a:latin typeface="Cambria Math"/>
                        </a:rPr>
                        <m:t> + </m:t>
                      </m:r>
                      <m:f>
                        <m:fPr>
                          <m:ctrlPr>
                            <a:rPr sz="1800">
                              <a:solidFill>
                                <a:srgbClr val="85A8FF"/>
                              </a:solidFill>
                              <a:latin typeface="Cambria Math"/>
                            </a:rPr>
                          </m:ctrlPr>
                        </m:fPr>
                        <m:num>
                          <m:r>
                            <a:rPr sz="1800">
                              <a:solidFill>
                                <a:srgbClr val="85A8FF"/>
                              </a:solidFill>
                              <a:latin typeface="Cambria Math"/>
                            </a:rPr>
                            <m:t>𝜕</m:t>
                          </m:r>
                          <m:sSub>
                            <m:sSubPr>
                              <m:ctrlPr>
                                <a:rPr sz="1800">
                                  <a:solidFill>
                                    <a:srgbClr val="85A8FF"/>
                                  </a:solidFill>
                                  <a:latin typeface="Cambria Math"/>
                                </a:rPr>
                              </m:ctrlPr>
                            </m:sSubPr>
                            <m:e>
                              <m:r>
                                <a:rPr sz="1800">
                                  <a:solidFill>
                                    <a:srgbClr val="85A8FF"/>
                                  </a:solidFill>
                                  <a:latin typeface="Cambria Math"/>
                                </a:rPr>
                                <m:t>𝑁</m:t>
                              </m:r>
                            </m:e>
                            <m:sub>
                              <m:r>
                                <a:rPr sz="1800">
                                  <a:solidFill>
                                    <a:srgbClr val="85A8FF"/>
                                  </a:solidFill>
                                  <a:latin typeface="Cambria Math"/>
                                </a:rPr>
                                <m:t>𝑥𝑦</m:t>
                              </m:r>
                            </m:sub>
                          </m:sSub>
                        </m:num>
                        <m:den>
                          <m:r>
                            <a:rPr sz="1800">
                              <a:solidFill>
                                <a:srgbClr val="85A8FF"/>
                              </a:solidFill>
                              <a:latin typeface="Cambria Math"/>
                            </a:rPr>
                            <m:t>𝜕</m:t>
                          </m:r>
                          <m:r>
                            <a:rPr sz="1800">
                              <a:solidFill>
                                <a:srgbClr val="85A8FF"/>
                              </a:solidFill>
                              <a:latin typeface="Cambria Math"/>
                            </a:rPr>
                            <m:t>𝑦</m:t>
                          </m:r>
                        </m:den>
                      </m:f>
                      <m:r>
                        <a:rPr sz="1800">
                          <a:solidFill>
                            <a:srgbClr val="FFFFFF"/>
                          </a:solidFill>
                          <a:latin typeface="Cambria Math"/>
                        </a:rPr>
                        <m:t> = 0</m:t>
                      </m:r>
                    </m:oMath>
                  </m:oMathPara>
                </a14:m>
                <a:endParaRPr/>
              </a:p>
            </p:txBody>
          </p:sp>
        </mc:Choice>
        <mc:Fallback xmlns="">
          <p:sp>
            <p:nvSpPr>
              <p:cNvPr id="41" name="TextBox 40"/>
              <p:cNvSpPr txBox="1">
                <a:spLocks noRot="1" noChangeAspect="1" noMove="1" noResize="1" noEditPoints="1" noAdjustHandles="1" noChangeArrowheads="1" noChangeShapeType="1" noTextEdit="1"/>
              </p:cNvSpPr>
              <p:nvPr/>
            </p:nvSpPr>
            <p:spPr>
              <a:xfrm>
                <a:off x="448056" y="2267712"/>
                <a:ext cx="5303520" cy="566928"/>
              </a:xfrm>
              <a:prstGeom prst="rect">
                <a:avLst/>
              </a:prstGeom>
              <a:blipFill>
                <a:blip r:embed="rId4"/>
                <a:stretch>
                  <a:fillRect b="-21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p:cNvSpPr txBox="1"/>
              <p:nvPr/>
            </p:nvSpPr>
            <p:spPr>
              <a:xfrm>
                <a:off x="448056" y="2871216"/>
                <a:ext cx="5303520" cy="566928"/>
              </a:xfrm>
              <a:prstGeom prst="rect">
                <a:avLst/>
              </a:prstGeom>
              <a:noFill/>
            </p:spPr>
            <p:txBody>
              <a:bodyPr wrap="square" lIns="0" tIns="0" rIns="0" bIns="0">
                <a:spAutoFit/>
              </a:bodyPr>
              <a:lstStyle/>
              <a:p>
                <a:pPr>
                  <a:spcAft>
                    <a:spcPts val="500"/>
                  </a:spcAft>
                </a:pPr>
                <a14:m>
                  <m:oMathPara xmlns:m="http://schemas.openxmlformats.org/officeDocument/2006/math">
                    <m:oMath>
                      <m:f>
                        <m:fPr>
                          <m:ctrlPr>
                            <a:rPr sz="1800">
                              <a:solidFill>
                                <a:srgbClr val="85A8FF"/>
                              </a:solidFill>
                              <a:latin typeface="Cambria Math"/>
                            </a:rPr>
                          </m:ctrlPr>
                        </m:fPr>
                        <m:num>
                          <m:r>
                            <a:rPr sz="1800">
                              <a:solidFill>
                                <a:srgbClr val="85A8FF"/>
                              </a:solidFill>
                              <a:latin typeface="Cambria Math"/>
                            </a:rPr>
                            <m:t>𝜕</m:t>
                          </m:r>
                          <m:sSub>
                            <m:sSubPr>
                              <m:ctrlPr>
                                <a:rPr sz="1800">
                                  <a:solidFill>
                                    <a:srgbClr val="85A8FF"/>
                                  </a:solidFill>
                                  <a:latin typeface="Cambria Math"/>
                                </a:rPr>
                              </m:ctrlPr>
                            </m:sSubPr>
                            <m:e>
                              <m:r>
                                <a:rPr sz="1800">
                                  <a:solidFill>
                                    <a:srgbClr val="85A8FF"/>
                                  </a:solidFill>
                                  <a:latin typeface="Cambria Math"/>
                                </a:rPr>
                                <m:t>𝑁</m:t>
                              </m:r>
                            </m:e>
                            <m:sub>
                              <m:r>
                                <a:rPr sz="1800">
                                  <a:solidFill>
                                    <a:srgbClr val="85A8FF"/>
                                  </a:solidFill>
                                  <a:latin typeface="Cambria Math"/>
                                </a:rPr>
                                <m:t>𝑦</m:t>
                              </m:r>
                            </m:sub>
                          </m:sSub>
                        </m:num>
                        <m:den>
                          <m:r>
                            <a:rPr sz="1800">
                              <a:solidFill>
                                <a:srgbClr val="85A8FF"/>
                              </a:solidFill>
                              <a:latin typeface="Cambria Math"/>
                            </a:rPr>
                            <m:t>𝜕</m:t>
                          </m:r>
                          <m:r>
                            <a:rPr sz="1800">
                              <a:solidFill>
                                <a:srgbClr val="85A8FF"/>
                              </a:solidFill>
                              <a:latin typeface="Cambria Math"/>
                            </a:rPr>
                            <m:t>𝑦</m:t>
                          </m:r>
                        </m:den>
                      </m:f>
                      <m:r>
                        <a:rPr sz="1800">
                          <a:solidFill>
                            <a:srgbClr val="FFFFFF"/>
                          </a:solidFill>
                          <a:latin typeface="Cambria Math"/>
                        </a:rPr>
                        <m:t> + </m:t>
                      </m:r>
                      <m:f>
                        <m:fPr>
                          <m:ctrlPr>
                            <a:rPr sz="1800">
                              <a:solidFill>
                                <a:srgbClr val="85A8FF"/>
                              </a:solidFill>
                              <a:latin typeface="Cambria Math"/>
                            </a:rPr>
                          </m:ctrlPr>
                        </m:fPr>
                        <m:num>
                          <m:r>
                            <a:rPr sz="1800">
                              <a:solidFill>
                                <a:srgbClr val="85A8FF"/>
                              </a:solidFill>
                              <a:latin typeface="Cambria Math"/>
                            </a:rPr>
                            <m:t>𝜕</m:t>
                          </m:r>
                          <m:sSub>
                            <m:sSubPr>
                              <m:ctrlPr>
                                <a:rPr sz="1800">
                                  <a:solidFill>
                                    <a:srgbClr val="85A8FF"/>
                                  </a:solidFill>
                                  <a:latin typeface="Cambria Math"/>
                                </a:rPr>
                              </m:ctrlPr>
                            </m:sSubPr>
                            <m:e>
                              <m:r>
                                <a:rPr sz="1800">
                                  <a:solidFill>
                                    <a:srgbClr val="85A8FF"/>
                                  </a:solidFill>
                                  <a:latin typeface="Cambria Math"/>
                                </a:rPr>
                                <m:t>𝑁</m:t>
                              </m:r>
                            </m:e>
                            <m:sub>
                              <m:r>
                                <a:rPr sz="1800">
                                  <a:solidFill>
                                    <a:srgbClr val="85A8FF"/>
                                  </a:solidFill>
                                  <a:latin typeface="Cambria Math"/>
                                </a:rPr>
                                <m:t>𝑥𝑦</m:t>
                              </m:r>
                            </m:sub>
                          </m:sSub>
                        </m:num>
                        <m:den>
                          <m:r>
                            <a:rPr sz="1800">
                              <a:solidFill>
                                <a:srgbClr val="85A8FF"/>
                              </a:solidFill>
                              <a:latin typeface="Cambria Math"/>
                            </a:rPr>
                            <m:t>𝜕</m:t>
                          </m:r>
                          <m:r>
                            <a:rPr sz="1800">
                              <a:solidFill>
                                <a:srgbClr val="85A8FF"/>
                              </a:solidFill>
                              <a:latin typeface="Cambria Math"/>
                            </a:rPr>
                            <m:t>𝑥</m:t>
                          </m:r>
                        </m:den>
                      </m:f>
                      <m:r>
                        <a:rPr sz="1800">
                          <a:solidFill>
                            <a:srgbClr val="FFFFFF"/>
                          </a:solidFill>
                          <a:latin typeface="Cambria Math"/>
                        </a:rPr>
                        <m:t> = 0</m:t>
                      </m:r>
                    </m:oMath>
                  </m:oMathPara>
                </a14:m>
                <a:endParaRPr/>
              </a:p>
            </p:txBody>
          </p:sp>
        </mc:Choice>
        <mc:Fallback xmlns="">
          <p:sp>
            <p:nvSpPr>
              <p:cNvPr id="42" name="TextBox 41"/>
              <p:cNvSpPr txBox="1">
                <a:spLocks noRot="1" noChangeAspect="1" noMove="1" noResize="1" noEditPoints="1" noAdjustHandles="1" noChangeArrowheads="1" noChangeShapeType="1" noTextEdit="1"/>
              </p:cNvSpPr>
              <p:nvPr/>
            </p:nvSpPr>
            <p:spPr>
              <a:xfrm>
                <a:off x="448056" y="2871216"/>
                <a:ext cx="5303520" cy="566928"/>
              </a:xfrm>
              <a:prstGeom prst="rect">
                <a:avLst/>
              </a:prstGeom>
              <a:blipFill>
                <a:blip r:embed="rId5"/>
                <a:stretch>
                  <a:fillRect b="-21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6419088" y="2267712"/>
                <a:ext cx="5303520" cy="566928"/>
              </a:xfrm>
              <a:prstGeom prst="rect">
                <a:avLst/>
              </a:prstGeom>
              <a:noFill/>
            </p:spPr>
            <p:txBody>
              <a:bodyPr wrap="square" lIns="0" tIns="0" rIns="0" bIns="0">
                <a:spAutoFit/>
              </a:bodyPr>
              <a:lstStyle/>
              <a:p>
                <a:pPr>
                  <a:spcAft>
                    <a:spcPts val="500"/>
                  </a:spcAft>
                </a:pPr>
                <a14:m>
                  <m:oMathPara xmlns:m="http://schemas.openxmlformats.org/officeDocument/2006/math">
                    <m:oMath>
                      <m:f>
                        <m:fPr>
                          <m:ctrlPr>
                            <a:rPr sz="1800">
                              <a:solidFill>
                                <a:srgbClr val="85A8FF"/>
                              </a:solidFill>
                              <a:latin typeface="Cambria Math"/>
                            </a:rPr>
                          </m:ctrlPr>
                        </m:fPr>
                        <m:num>
                          <m:r>
                            <a:rPr sz="1800">
                              <a:solidFill>
                                <a:srgbClr val="85A8FF"/>
                              </a:solidFill>
                              <a:latin typeface="Cambria Math"/>
                            </a:rPr>
                            <m:t>𝜕</m:t>
                          </m:r>
                          <m:sSub>
                            <m:sSubPr>
                              <m:ctrlPr>
                                <a:rPr sz="1800">
                                  <a:solidFill>
                                    <a:srgbClr val="85A8FF"/>
                                  </a:solidFill>
                                  <a:latin typeface="Cambria Math"/>
                                </a:rPr>
                              </m:ctrlPr>
                            </m:sSubPr>
                            <m:e>
                              <m:r>
                                <a:rPr sz="1800">
                                  <a:solidFill>
                                    <a:srgbClr val="85A8FF"/>
                                  </a:solidFill>
                                  <a:latin typeface="Cambria Math"/>
                                </a:rPr>
                                <m:t>𝑁</m:t>
                              </m:r>
                            </m:e>
                            <m:sub>
                              <m:r>
                                <a:rPr sz="1800">
                                  <a:solidFill>
                                    <a:srgbClr val="85A8FF"/>
                                  </a:solidFill>
                                  <a:latin typeface="Cambria Math"/>
                                </a:rPr>
                                <m:t>𝑥</m:t>
                              </m:r>
                            </m:sub>
                          </m:sSub>
                        </m:num>
                        <m:den>
                          <m:r>
                            <a:rPr sz="1800">
                              <a:solidFill>
                                <a:srgbClr val="85A8FF"/>
                              </a:solidFill>
                              <a:latin typeface="Cambria Math"/>
                            </a:rPr>
                            <m:t>𝜕</m:t>
                          </m:r>
                          <m:r>
                            <a:rPr sz="1800">
                              <a:solidFill>
                                <a:srgbClr val="85A8FF"/>
                              </a:solidFill>
                              <a:latin typeface="Cambria Math"/>
                            </a:rPr>
                            <m:t>𝑥</m:t>
                          </m:r>
                        </m:den>
                      </m:f>
                      <m:r>
                        <a:rPr sz="1800">
                          <a:solidFill>
                            <a:srgbClr val="FFFFFF"/>
                          </a:solidFill>
                          <a:latin typeface="Cambria Math"/>
                        </a:rPr>
                        <m:t> + </m:t>
                      </m:r>
                      <m:f>
                        <m:fPr>
                          <m:ctrlPr>
                            <a:rPr sz="1800">
                              <a:solidFill>
                                <a:srgbClr val="85A8FF"/>
                              </a:solidFill>
                              <a:latin typeface="Cambria Math"/>
                            </a:rPr>
                          </m:ctrlPr>
                        </m:fPr>
                        <m:num>
                          <m:r>
                            <a:rPr sz="1800">
                              <a:solidFill>
                                <a:srgbClr val="85A8FF"/>
                              </a:solidFill>
                              <a:latin typeface="Cambria Math"/>
                            </a:rPr>
                            <m:t>𝜕</m:t>
                          </m:r>
                          <m:sSub>
                            <m:sSubPr>
                              <m:ctrlPr>
                                <a:rPr sz="1800">
                                  <a:solidFill>
                                    <a:srgbClr val="85A8FF"/>
                                  </a:solidFill>
                                  <a:latin typeface="Cambria Math"/>
                                </a:rPr>
                              </m:ctrlPr>
                            </m:sSubPr>
                            <m:e>
                              <m:r>
                                <a:rPr sz="1800">
                                  <a:solidFill>
                                    <a:srgbClr val="85A8FF"/>
                                  </a:solidFill>
                                  <a:latin typeface="Cambria Math"/>
                                </a:rPr>
                                <m:t>𝑁</m:t>
                              </m:r>
                            </m:e>
                            <m:sub>
                              <m:r>
                                <a:rPr sz="1800">
                                  <a:solidFill>
                                    <a:srgbClr val="85A8FF"/>
                                  </a:solidFill>
                                  <a:latin typeface="Cambria Math"/>
                                </a:rPr>
                                <m:t>𝑥𝑦</m:t>
                              </m:r>
                            </m:sub>
                          </m:sSub>
                        </m:num>
                        <m:den>
                          <m:r>
                            <a:rPr sz="1800">
                              <a:solidFill>
                                <a:srgbClr val="85A8FF"/>
                              </a:solidFill>
                              <a:latin typeface="Cambria Math"/>
                            </a:rPr>
                            <m:t>𝜕</m:t>
                          </m:r>
                          <m:r>
                            <a:rPr sz="1800">
                              <a:solidFill>
                                <a:srgbClr val="85A8FF"/>
                              </a:solidFill>
                              <a:latin typeface="Cambria Math"/>
                            </a:rPr>
                            <m:t>𝑦</m:t>
                          </m:r>
                        </m:den>
                      </m:f>
                      <m:r>
                        <a:rPr sz="1800">
                          <a:solidFill>
                            <a:srgbClr val="FFFFFF"/>
                          </a:solidFill>
                          <a:latin typeface="Cambria Math"/>
                        </a:rPr>
                        <m:t> = 0</m:t>
                      </m:r>
                    </m:oMath>
                  </m:oMathPara>
                </a14:m>
                <a:endParaRPr dirty="0"/>
              </a:p>
            </p:txBody>
          </p:sp>
        </mc:Choice>
        <mc:Fallback xmlns="">
          <p:sp>
            <p:nvSpPr>
              <p:cNvPr id="43" name="TextBox 42"/>
              <p:cNvSpPr txBox="1">
                <a:spLocks noRot="1" noChangeAspect="1" noMove="1" noResize="1" noEditPoints="1" noAdjustHandles="1" noChangeArrowheads="1" noChangeShapeType="1" noTextEdit="1"/>
              </p:cNvSpPr>
              <p:nvPr/>
            </p:nvSpPr>
            <p:spPr>
              <a:xfrm>
                <a:off x="6419088" y="2267712"/>
                <a:ext cx="5303520" cy="566928"/>
              </a:xfrm>
              <a:prstGeom prst="rect">
                <a:avLst/>
              </a:prstGeom>
              <a:blipFill>
                <a:blip r:embed="rId6"/>
                <a:stretch>
                  <a:fillRect b="-21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6419088" y="3035808"/>
                <a:ext cx="5303520" cy="566928"/>
              </a:xfrm>
              <a:prstGeom prst="rect">
                <a:avLst/>
              </a:prstGeom>
              <a:noFill/>
            </p:spPr>
            <p:txBody>
              <a:bodyPr wrap="square" lIns="0" tIns="0" rIns="0" bIns="0">
                <a:spAutoFit/>
              </a:bodyPr>
              <a:lstStyle/>
              <a:p>
                <a:pPr>
                  <a:spcAft>
                    <a:spcPts val="500"/>
                  </a:spcAft>
                </a:pPr>
                <a14:m>
                  <m:oMathPara xmlns:m="http://schemas.openxmlformats.org/officeDocument/2006/math">
                    <m:oMath>
                      <m:f>
                        <m:fPr>
                          <m:ctrlPr>
                            <a:rPr sz="1800">
                              <a:solidFill>
                                <a:srgbClr val="85A8FF"/>
                              </a:solidFill>
                              <a:latin typeface="Cambria Math"/>
                            </a:rPr>
                          </m:ctrlPr>
                        </m:fPr>
                        <m:num>
                          <m:r>
                            <a:rPr sz="1800">
                              <a:solidFill>
                                <a:srgbClr val="85A8FF"/>
                              </a:solidFill>
                              <a:latin typeface="Cambria Math"/>
                            </a:rPr>
                            <m:t>𝜕</m:t>
                          </m:r>
                          <m:sSub>
                            <m:sSubPr>
                              <m:ctrlPr>
                                <a:rPr sz="1800">
                                  <a:solidFill>
                                    <a:srgbClr val="85A8FF"/>
                                  </a:solidFill>
                                  <a:latin typeface="Cambria Math"/>
                                </a:rPr>
                              </m:ctrlPr>
                            </m:sSubPr>
                            <m:e>
                              <m:r>
                                <a:rPr sz="1800">
                                  <a:solidFill>
                                    <a:srgbClr val="85A8FF"/>
                                  </a:solidFill>
                                  <a:latin typeface="Cambria Math"/>
                                </a:rPr>
                                <m:t>𝑁</m:t>
                              </m:r>
                            </m:e>
                            <m:sub>
                              <m:r>
                                <a:rPr sz="1800">
                                  <a:solidFill>
                                    <a:srgbClr val="85A8FF"/>
                                  </a:solidFill>
                                  <a:latin typeface="Cambria Math"/>
                                </a:rPr>
                                <m:t>𝑦</m:t>
                              </m:r>
                            </m:sub>
                          </m:sSub>
                        </m:num>
                        <m:den>
                          <m:r>
                            <a:rPr sz="1800">
                              <a:solidFill>
                                <a:srgbClr val="85A8FF"/>
                              </a:solidFill>
                              <a:latin typeface="Cambria Math"/>
                            </a:rPr>
                            <m:t>𝜕</m:t>
                          </m:r>
                          <m:r>
                            <a:rPr sz="1800">
                              <a:solidFill>
                                <a:srgbClr val="85A8FF"/>
                              </a:solidFill>
                              <a:latin typeface="Cambria Math"/>
                            </a:rPr>
                            <m:t>𝑦</m:t>
                          </m:r>
                        </m:den>
                      </m:f>
                      <m:r>
                        <a:rPr sz="1800">
                          <a:solidFill>
                            <a:srgbClr val="FFFFFF"/>
                          </a:solidFill>
                          <a:latin typeface="Cambria Math"/>
                        </a:rPr>
                        <m:t> + </m:t>
                      </m:r>
                      <m:f>
                        <m:fPr>
                          <m:ctrlPr>
                            <a:rPr sz="1800">
                              <a:solidFill>
                                <a:srgbClr val="85A8FF"/>
                              </a:solidFill>
                              <a:latin typeface="Cambria Math"/>
                            </a:rPr>
                          </m:ctrlPr>
                        </m:fPr>
                        <m:num>
                          <m:r>
                            <a:rPr sz="1800">
                              <a:solidFill>
                                <a:srgbClr val="85A8FF"/>
                              </a:solidFill>
                              <a:latin typeface="Cambria Math"/>
                            </a:rPr>
                            <m:t>𝜕</m:t>
                          </m:r>
                          <m:sSub>
                            <m:sSubPr>
                              <m:ctrlPr>
                                <a:rPr sz="1800">
                                  <a:solidFill>
                                    <a:srgbClr val="85A8FF"/>
                                  </a:solidFill>
                                  <a:latin typeface="Cambria Math"/>
                                </a:rPr>
                              </m:ctrlPr>
                            </m:sSubPr>
                            <m:e>
                              <m:r>
                                <a:rPr sz="1800">
                                  <a:solidFill>
                                    <a:srgbClr val="85A8FF"/>
                                  </a:solidFill>
                                  <a:latin typeface="Cambria Math"/>
                                </a:rPr>
                                <m:t>𝑁</m:t>
                              </m:r>
                            </m:e>
                            <m:sub>
                              <m:r>
                                <a:rPr sz="1800">
                                  <a:solidFill>
                                    <a:srgbClr val="85A8FF"/>
                                  </a:solidFill>
                                  <a:latin typeface="Cambria Math"/>
                                </a:rPr>
                                <m:t>𝑥𝑦</m:t>
                              </m:r>
                            </m:sub>
                          </m:sSub>
                        </m:num>
                        <m:den>
                          <m:r>
                            <a:rPr sz="1800">
                              <a:solidFill>
                                <a:srgbClr val="85A8FF"/>
                              </a:solidFill>
                              <a:latin typeface="Cambria Math"/>
                            </a:rPr>
                            <m:t>𝜕</m:t>
                          </m:r>
                          <m:r>
                            <a:rPr sz="1800">
                              <a:solidFill>
                                <a:srgbClr val="85A8FF"/>
                              </a:solidFill>
                              <a:latin typeface="Cambria Math"/>
                            </a:rPr>
                            <m:t>𝑥</m:t>
                          </m:r>
                        </m:den>
                      </m:f>
                      <m:r>
                        <a:rPr sz="1800">
                          <a:solidFill>
                            <a:srgbClr val="FFFFFF"/>
                          </a:solidFill>
                          <a:latin typeface="Cambria Math"/>
                        </a:rPr>
                        <m:t> = 0</m:t>
                      </m:r>
                    </m:oMath>
                  </m:oMathPara>
                </a14:m>
                <a:endParaRPr/>
              </a:p>
            </p:txBody>
          </p:sp>
        </mc:Choice>
        <mc:Fallback xmlns="">
          <p:sp>
            <p:nvSpPr>
              <p:cNvPr id="44" name="TextBox 43"/>
              <p:cNvSpPr txBox="1">
                <a:spLocks noRot="1" noChangeAspect="1" noMove="1" noResize="1" noEditPoints="1" noAdjustHandles="1" noChangeArrowheads="1" noChangeShapeType="1" noTextEdit="1"/>
              </p:cNvSpPr>
              <p:nvPr/>
            </p:nvSpPr>
            <p:spPr>
              <a:xfrm>
                <a:off x="6419088" y="3035808"/>
                <a:ext cx="5303520" cy="566928"/>
              </a:xfrm>
              <a:prstGeom prst="rect">
                <a:avLst/>
              </a:prstGeom>
              <a:blipFill>
                <a:blip r:embed="rId7"/>
                <a:stretch>
                  <a:fillRect b="-21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448056" y="3474720"/>
                <a:ext cx="5303520" cy="566928"/>
              </a:xfrm>
              <a:prstGeom prst="rect">
                <a:avLst/>
              </a:prstGeom>
              <a:noFill/>
            </p:spPr>
            <p:txBody>
              <a:bodyPr wrap="square" lIns="0" tIns="0" rIns="0" bIns="0">
                <a:spAutoFit/>
              </a:bodyPr>
              <a:lstStyle/>
              <a:p>
                <a:pPr>
                  <a:spcAft>
                    <a:spcPts val="500"/>
                  </a:spcAft>
                </a:pPr>
                <a14:m>
                  <m:oMathPara xmlns:m="http://schemas.openxmlformats.org/officeDocument/2006/math">
                    <m:oMath>
                      <m:f>
                        <m:fPr>
                          <m:ctrlPr>
                            <a:rPr sz="1800">
                              <a:solidFill>
                                <a:srgbClr val="64D6CE"/>
                              </a:solidFill>
                              <a:latin typeface="Cambria Math"/>
                            </a:rPr>
                          </m:ctrlPr>
                        </m:fPr>
                        <m:num>
                          <m:r>
                            <a:rPr sz="1800">
                              <a:solidFill>
                                <a:srgbClr val="64D6CE"/>
                              </a:solidFill>
                              <a:latin typeface="Cambria Math"/>
                            </a:rPr>
                            <m:t>𝜕</m:t>
                          </m:r>
                          <m:sSub>
                            <m:sSubPr>
                              <m:ctrlPr>
                                <a:rPr sz="1800">
                                  <a:solidFill>
                                    <a:srgbClr val="64D6CE"/>
                                  </a:solidFill>
                                  <a:latin typeface="Cambria Math"/>
                                </a:rPr>
                              </m:ctrlPr>
                            </m:sSubPr>
                            <m:e>
                              <m:r>
                                <a:rPr sz="1800">
                                  <a:solidFill>
                                    <a:srgbClr val="64D6CE"/>
                                  </a:solidFill>
                                  <a:latin typeface="Cambria Math"/>
                                </a:rPr>
                                <m:t>𝑄</m:t>
                              </m:r>
                            </m:e>
                            <m:sub>
                              <m:r>
                                <a:rPr sz="1800">
                                  <a:solidFill>
                                    <a:srgbClr val="64D6CE"/>
                                  </a:solidFill>
                                  <a:latin typeface="Cambria Math"/>
                                </a:rPr>
                                <m:t>𝑥</m:t>
                              </m:r>
                            </m:sub>
                          </m:sSub>
                        </m:num>
                        <m:den>
                          <m:r>
                            <a:rPr sz="1800">
                              <a:solidFill>
                                <a:srgbClr val="64D6CE"/>
                              </a:solidFill>
                              <a:latin typeface="Cambria Math"/>
                            </a:rPr>
                            <m:t>𝜕</m:t>
                          </m:r>
                          <m:r>
                            <a:rPr sz="1800">
                              <a:solidFill>
                                <a:srgbClr val="64D6CE"/>
                              </a:solidFill>
                              <a:latin typeface="Cambria Math"/>
                            </a:rPr>
                            <m:t>𝑥</m:t>
                          </m:r>
                        </m:den>
                      </m:f>
                      <m:r>
                        <a:rPr sz="1800">
                          <a:solidFill>
                            <a:srgbClr val="FFFFFF"/>
                          </a:solidFill>
                          <a:latin typeface="Cambria Math"/>
                        </a:rPr>
                        <m:t> + </m:t>
                      </m:r>
                      <m:f>
                        <m:fPr>
                          <m:ctrlPr>
                            <a:rPr sz="1800">
                              <a:solidFill>
                                <a:srgbClr val="64D6CE"/>
                              </a:solidFill>
                              <a:latin typeface="Cambria Math"/>
                            </a:rPr>
                          </m:ctrlPr>
                        </m:fPr>
                        <m:num>
                          <m:r>
                            <a:rPr sz="1800">
                              <a:solidFill>
                                <a:srgbClr val="64D6CE"/>
                              </a:solidFill>
                              <a:latin typeface="Cambria Math"/>
                            </a:rPr>
                            <m:t>𝜕</m:t>
                          </m:r>
                          <m:sSub>
                            <m:sSubPr>
                              <m:ctrlPr>
                                <a:rPr sz="1800">
                                  <a:solidFill>
                                    <a:srgbClr val="64D6CE"/>
                                  </a:solidFill>
                                  <a:latin typeface="Cambria Math"/>
                                </a:rPr>
                              </m:ctrlPr>
                            </m:sSubPr>
                            <m:e>
                              <m:r>
                                <a:rPr sz="1800">
                                  <a:solidFill>
                                    <a:srgbClr val="64D6CE"/>
                                  </a:solidFill>
                                  <a:latin typeface="Cambria Math"/>
                                </a:rPr>
                                <m:t>𝑄</m:t>
                              </m:r>
                            </m:e>
                            <m:sub>
                              <m:r>
                                <a:rPr sz="1800">
                                  <a:solidFill>
                                    <a:srgbClr val="64D6CE"/>
                                  </a:solidFill>
                                  <a:latin typeface="Cambria Math"/>
                                </a:rPr>
                                <m:t>𝑦</m:t>
                              </m:r>
                            </m:sub>
                          </m:sSub>
                        </m:num>
                        <m:den>
                          <m:r>
                            <a:rPr sz="1800">
                              <a:solidFill>
                                <a:srgbClr val="64D6CE"/>
                              </a:solidFill>
                              <a:latin typeface="Cambria Math"/>
                            </a:rPr>
                            <m:t>𝜕</m:t>
                          </m:r>
                          <m:r>
                            <a:rPr sz="1800">
                              <a:solidFill>
                                <a:srgbClr val="64D6CE"/>
                              </a:solidFill>
                              <a:latin typeface="Cambria Math"/>
                            </a:rPr>
                            <m:t>𝑦</m:t>
                          </m:r>
                        </m:den>
                      </m:f>
                      <m:r>
                        <a:rPr sz="1800">
                          <a:solidFill>
                            <a:srgbClr val="FFFFFF"/>
                          </a:solidFill>
                          <a:latin typeface="Cambria Math"/>
                        </a:rPr>
                        <m:t> + </m:t>
                      </m:r>
                      <m:r>
                        <a:rPr sz="1800">
                          <a:solidFill>
                            <a:srgbClr val="FF4981"/>
                          </a:solidFill>
                          <a:latin typeface="Cambria Math"/>
                        </a:rPr>
                        <m:t>𝑞</m:t>
                      </m:r>
                      <m:r>
                        <a:rPr sz="1800">
                          <a:solidFill>
                            <a:srgbClr val="FFFFFF"/>
                          </a:solidFill>
                          <a:latin typeface="Cambria Math"/>
                        </a:rPr>
                        <m:t> = 0</m:t>
                      </m:r>
                    </m:oMath>
                  </m:oMathPara>
                </a14:m>
                <a:endParaRPr/>
              </a:p>
            </p:txBody>
          </p:sp>
        </mc:Choice>
        <mc:Fallback xmlns="">
          <p:sp>
            <p:nvSpPr>
              <p:cNvPr id="45" name="TextBox 44"/>
              <p:cNvSpPr txBox="1">
                <a:spLocks noRot="1" noChangeAspect="1" noMove="1" noResize="1" noEditPoints="1" noAdjustHandles="1" noChangeArrowheads="1" noChangeShapeType="1" noTextEdit="1"/>
              </p:cNvSpPr>
              <p:nvPr/>
            </p:nvSpPr>
            <p:spPr>
              <a:xfrm>
                <a:off x="448056" y="3474720"/>
                <a:ext cx="5303520" cy="566928"/>
              </a:xfrm>
              <a:prstGeom prst="rect">
                <a:avLst/>
              </a:prstGeom>
              <a:blipFill>
                <a:blip r:embed="rId8"/>
                <a:stretch>
                  <a:fillRect b="-21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448056" y="4078224"/>
                <a:ext cx="5303520" cy="566928"/>
              </a:xfrm>
              <a:prstGeom prst="rect">
                <a:avLst/>
              </a:prstGeom>
              <a:noFill/>
            </p:spPr>
            <p:txBody>
              <a:bodyPr wrap="square" lIns="0" tIns="0" rIns="0" bIns="0">
                <a:spAutoFit/>
              </a:bodyPr>
              <a:lstStyle/>
              <a:p>
                <a:pPr>
                  <a:spcAft>
                    <a:spcPts val="500"/>
                  </a:spcAft>
                </a:pPr>
                <a14:m>
                  <m:oMathPara xmlns:m="http://schemas.openxmlformats.org/officeDocument/2006/math">
                    <m:oMath>
                      <m:f>
                        <m:fPr>
                          <m:ctrlPr>
                            <a:rPr sz="1800">
                              <a:solidFill>
                                <a:srgbClr val="FFDF2B"/>
                              </a:solidFill>
                              <a:latin typeface="Cambria Math"/>
                            </a:rPr>
                          </m:ctrlPr>
                        </m:fPr>
                        <m:num>
                          <m:r>
                            <a:rPr sz="1800">
                              <a:solidFill>
                                <a:srgbClr val="FFDF2B"/>
                              </a:solidFill>
                              <a:latin typeface="Cambria Math"/>
                            </a:rPr>
                            <m:t>𝜕</m:t>
                          </m:r>
                          <m:sSub>
                            <m:sSubPr>
                              <m:ctrlPr>
                                <a:rPr sz="1800">
                                  <a:solidFill>
                                    <a:srgbClr val="FFDF2B"/>
                                  </a:solidFill>
                                  <a:latin typeface="Cambria Math"/>
                                </a:rPr>
                              </m:ctrlPr>
                            </m:sSubPr>
                            <m:e>
                              <m:r>
                                <a:rPr sz="1800">
                                  <a:solidFill>
                                    <a:srgbClr val="FFDF2B"/>
                                  </a:solidFill>
                                  <a:latin typeface="Cambria Math"/>
                                </a:rPr>
                                <m:t>𝑀</m:t>
                              </m:r>
                            </m:e>
                            <m:sub>
                              <m:r>
                                <a:rPr sz="1800">
                                  <a:solidFill>
                                    <a:srgbClr val="FFDF2B"/>
                                  </a:solidFill>
                                  <a:latin typeface="Cambria Math"/>
                                </a:rPr>
                                <m:t>𝑥</m:t>
                              </m:r>
                            </m:sub>
                          </m:sSub>
                        </m:num>
                        <m:den>
                          <m:r>
                            <a:rPr sz="1800">
                              <a:solidFill>
                                <a:srgbClr val="FFDF2B"/>
                              </a:solidFill>
                              <a:latin typeface="Cambria Math"/>
                            </a:rPr>
                            <m:t>𝜕</m:t>
                          </m:r>
                          <m:r>
                            <a:rPr sz="1800">
                              <a:solidFill>
                                <a:srgbClr val="FFDF2B"/>
                              </a:solidFill>
                              <a:latin typeface="Cambria Math"/>
                            </a:rPr>
                            <m:t>𝑥</m:t>
                          </m:r>
                        </m:den>
                      </m:f>
                      <m:r>
                        <a:rPr sz="1800">
                          <a:solidFill>
                            <a:srgbClr val="FFFFFF"/>
                          </a:solidFill>
                          <a:latin typeface="Cambria Math"/>
                        </a:rPr>
                        <m:t> + </m:t>
                      </m:r>
                      <m:f>
                        <m:fPr>
                          <m:ctrlPr>
                            <a:rPr sz="1800">
                              <a:solidFill>
                                <a:srgbClr val="FFDF2B"/>
                              </a:solidFill>
                              <a:latin typeface="Cambria Math"/>
                            </a:rPr>
                          </m:ctrlPr>
                        </m:fPr>
                        <m:num>
                          <m:r>
                            <a:rPr sz="1800">
                              <a:solidFill>
                                <a:srgbClr val="FFDF2B"/>
                              </a:solidFill>
                              <a:latin typeface="Cambria Math"/>
                            </a:rPr>
                            <m:t>𝜕</m:t>
                          </m:r>
                          <m:sSub>
                            <m:sSubPr>
                              <m:ctrlPr>
                                <a:rPr sz="1800">
                                  <a:solidFill>
                                    <a:srgbClr val="FFDF2B"/>
                                  </a:solidFill>
                                  <a:latin typeface="Cambria Math"/>
                                </a:rPr>
                              </m:ctrlPr>
                            </m:sSubPr>
                            <m:e>
                              <m:r>
                                <a:rPr sz="1800">
                                  <a:solidFill>
                                    <a:srgbClr val="FFDF2B"/>
                                  </a:solidFill>
                                  <a:latin typeface="Cambria Math"/>
                                </a:rPr>
                                <m:t>𝑀</m:t>
                              </m:r>
                            </m:e>
                            <m:sub>
                              <m:r>
                                <a:rPr sz="1800">
                                  <a:solidFill>
                                    <a:srgbClr val="FFDF2B"/>
                                  </a:solidFill>
                                  <a:latin typeface="Cambria Math"/>
                                </a:rPr>
                                <m:t>𝑥𝑦</m:t>
                              </m:r>
                            </m:sub>
                          </m:sSub>
                        </m:num>
                        <m:den>
                          <m:r>
                            <a:rPr sz="1800">
                              <a:solidFill>
                                <a:srgbClr val="FFDF2B"/>
                              </a:solidFill>
                              <a:latin typeface="Cambria Math"/>
                            </a:rPr>
                            <m:t>𝜕</m:t>
                          </m:r>
                          <m:r>
                            <a:rPr sz="1800">
                              <a:solidFill>
                                <a:srgbClr val="FFDF2B"/>
                              </a:solidFill>
                              <a:latin typeface="Cambria Math"/>
                            </a:rPr>
                            <m:t>𝑦</m:t>
                          </m:r>
                        </m:den>
                      </m:f>
                      <m:r>
                        <a:rPr sz="1800">
                          <a:solidFill>
                            <a:srgbClr val="FFFFFF"/>
                          </a:solidFill>
                          <a:latin typeface="Cambria Math"/>
                        </a:rPr>
                        <m:t> − </m:t>
                      </m:r>
                      <m:sSub>
                        <m:sSubPr>
                          <m:ctrlPr>
                            <a:rPr sz="1800">
                              <a:solidFill>
                                <a:srgbClr val="64D6CE"/>
                              </a:solidFill>
                              <a:latin typeface="Cambria Math"/>
                            </a:rPr>
                          </m:ctrlPr>
                        </m:sSubPr>
                        <m:e>
                          <m:r>
                            <a:rPr sz="1800">
                              <a:solidFill>
                                <a:srgbClr val="64D6CE"/>
                              </a:solidFill>
                              <a:latin typeface="Cambria Math"/>
                            </a:rPr>
                            <m:t>𝑄</m:t>
                          </m:r>
                        </m:e>
                        <m:sub>
                          <m:r>
                            <a:rPr sz="1800">
                              <a:solidFill>
                                <a:srgbClr val="64D6CE"/>
                              </a:solidFill>
                              <a:latin typeface="Cambria Math"/>
                            </a:rPr>
                            <m:t>𝑥</m:t>
                          </m:r>
                        </m:sub>
                      </m:sSub>
                      <m:r>
                        <a:rPr sz="1800">
                          <a:solidFill>
                            <a:srgbClr val="FFFFFF"/>
                          </a:solidFill>
                          <a:latin typeface="Cambria Math"/>
                        </a:rPr>
                        <m:t> = 0</m:t>
                      </m:r>
                    </m:oMath>
                  </m:oMathPara>
                </a14:m>
                <a:endParaRPr/>
              </a:p>
            </p:txBody>
          </p:sp>
        </mc:Choice>
        <mc:Fallback xmlns="">
          <p:sp>
            <p:nvSpPr>
              <p:cNvPr id="46" name="TextBox 45"/>
              <p:cNvSpPr txBox="1">
                <a:spLocks noRot="1" noChangeAspect="1" noMove="1" noResize="1" noEditPoints="1" noAdjustHandles="1" noChangeArrowheads="1" noChangeShapeType="1" noTextEdit="1"/>
              </p:cNvSpPr>
              <p:nvPr/>
            </p:nvSpPr>
            <p:spPr>
              <a:xfrm>
                <a:off x="448056" y="4078224"/>
                <a:ext cx="5303520" cy="566928"/>
              </a:xfrm>
              <a:prstGeom prst="rect">
                <a:avLst/>
              </a:prstGeom>
              <a:blipFill>
                <a:blip r:embed="rId9"/>
                <a:stretch>
                  <a:fillRect b="-21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p:cNvSpPr txBox="1"/>
              <p:nvPr/>
            </p:nvSpPr>
            <p:spPr>
              <a:xfrm>
                <a:off x="448056" y="4681728"/>
                <a:ext cx="5303520" cy="566928"/>
              </a:xfrm>
              <a:prstGeom prst="rect">
                <a:avLst/>
              </a:prstGeom>
              <a:noFill/>
            </p:spPr>
            <p:txBody>
              <a:bodyPr wrap="square" lIns="0" tIns="0" rIns="0" bIns="0">
                <a:spAutoFit/>
              </a:bodyPr>
              <a:lstStyle/>
              <a:p>
                <a:pPr>
                  <a:spcAft>
                    <a:spcPts val="500"/>
                  </a:spcAft>
                </a:pPr>
                <a14:m>
                  <m:oMathPara xmlns:m="http://schemas.openxmlformats.org/officeDocument/2006/math">
                    <m:oMath>
                      <m:f>
                        <m:fPr>
                          <m:ctrlPr>
                            <a:rPr sz="1800">
                              <a:solidFill>
                                <a:srgbClr val="FFDF2B"/>
                              </a:solidFill>
                              <a:latin typeface="Cambria Math"/>
                            </a:rPr>
                          </m:ctrlPr>
                        </m:fPr>
                        <m:num>
                          <m:r>
                            <a:rPr sz="1800">
                              <a:solidFill>
                                <a:srgbClr val="FFDF2B"/>
                              </a:solidFill>
                              <a:latin typeface="Cambria Math"/>
                            </a:rPr>
                            <m:t>𝜕</m:t>
                          </m:r>
                          <m:sSub>
                            <m:sSubPr>
                              <m:ctrlPr>
                                <a:rPr sz="1800">
                                  <a:solidFill>
                                    <a:srgbClr val="FFDF2B"/>
                                  </a:solidFill>
                                  <a:latin typeface="Cambria Math"/>
                                </a:rPr>
                              </m:ctrlPr>
                            </m:sSubPr>
                            <m:e>
                              <m:r>
                                <a:rPr sz="1800">
                                  <a:solidFill>
                                    <a:srgbClr val="FFDF2B"/>
                                  </a:solidFill>
                                  <a:latin typeface="Cambria Math"/>
                                </a:rPr>
                                <m:t>𝑀</m:t>
                              </m:r>
                            </m:e>
                            <m:sub>
                              <m:r>
                                <a:rPr sz="1800">
                                  <a:solidFill>
                                    <a:srgbClr val="FFDF2B"/>
                                  </a:solidFill>
                                  <a:latin typeface="Cambria Math"/>
                                </a:rPr>
                                <m:t>𝑦</m:t>
                              </m:r>
                            </m:sub>
                          </m:sSub>
                        </m:num>
                        <m:den>
                          <m:r>
                            <a:rPr sz="1800">
                              <a:solidFill>
                                <a:srgbClr val="FFDF2B"/>
                              </a:solidFill>
                              <a:latin typeface="Cambria Math"/>
                            </a:rPr>
                            <m:t>𝜕</m:t>
                          </m:r>
                          <m:r>
                            <a:rPr sz="1800">
                              <a:solidFill>
                                <a:srgbClr val="FFDF2B"/>
                              </a:solidFill>
                              <a:latin typeface="Cambria Math"/>
                            </a:rPr>
                            <m:t>𝑦</m:t>
                          </m:r>
                        </m:den>
                      </m:f>
                      <m:r>
                        <a:rPr sz="1800">
                          <a:solidFill>
                            <a:srgbClr val="FFFFFF"/>
                          </a:solidFill>
                          <a:latin typeface="Cambria Math"/>
                        </a:rPr>
                        <m:t> + </m:t>
                      </m:r>
                      <m:f>
                        <m:fPr>
                          <m:ctrlPr>
                            <a:rPr sz="1800">
                              <a:solidFill>
                                <a:srgbClr val="FFDF2B"/>
                              </a:solidFill>
                              <a:latin typeface="Cambria Math"/>
                            </a:rPr>
                          </m:ctrlPr>
                        </m:fPr>
                        <m:num>
                          <m:r>
                            <a:rPr sz="1800">
                              <a:solidFill>
                                <a:srgbClr val="FFDF2B"/>
                              </a:solidFill>
                              <a:latin typeface="Cambria Math"/>
                            </a:rPr>
                            <m:t>𝜕</m:t>
                          </m:r>
                          <m:sSub>
                            <m:sSubPr>
                              <m:ctrlPr>
                                <a:rPr sz="1800">
                                  <a:solidFill>
                                    <a:srgbClr val="FFDF2B"/>
                                  </a:solidFill>
                                  <a:latin typeface="Cambria Math"/>
                                </a:rPr>
                              </m:ctrlPr>
                            </m:sSubPr>
                            <m:e>
                              <m:r>
                                <a:rPr sz="1800">
                                  <a:solidFill>
                                    <a:srgbClr val="FFDF2B"/>
                                  </a:solidFill>
                                  <a:latin typeface="Cambria Math"/>
                                </a:rPr>
                                <m:t>𝑀</m:t>
                              </m:r>
                            </m:e>
                            <m:sub>
                              <m:r>
                                <a:rPr sz="1800">
                                  <a:solidFill>
                                    <a:srgbClr val="FFDF2B"/>
                                  </a:solidFill>
                                  <a:latin typeface="Cambria Math"/>
                                </a:rPr>
                                <m:t>𝑥𝑦</m:t>
                              </m:r>
                            </m:sub>
                          </m:sSub>
                        </m:num>
                        <m:den>
                          <m:r>
                            <a:rPr sz="1800">
                              <a:solidFill>
                                <a:srgbClr val="FFDF2B"/>
                              </a:solidFill>
                              <a:latin typeface="Cambria Math"/>
                            </a:rPr>
                            <m:t>𝜕</m:t>
                          </m:r>
                          <m:r>
                            <a:rPr sz="1800">
                              <a:solidFill>
                                <a:srgbClr val="FFDF2B"/>
                              </a:solidFill>
                              <a:latin typeface="Cambria Math"/>
                            </a:rPr>
                            <m:t>𝑥</m:t>
                          </m:r>
                        </m:den>
                      </m:f>
                      <m:r>
                        <a:rPr sz="1800">
                          <a:solidFill>
                            <a:srgbClr val="FFFFFF"/>
                          </a:solidFill>
                          <a:latin typeface="Cambria Math"/>
                        </a:rPr>
                        <m:t> − </m:t>
                      </m:r>
                      <m:sSub>
                        <m:sSubPr>
                          <m:ctrlPr>
                            <a:rPr sz="1800">
                              <a:solidFill>
                                <a:srgbClr val="64D6CE"/>
                              </a:solidFill>
                              <a:latin typeface="Cambria Math"/>
                            </a:rPr>
                          </m:ctrlPr>
                        </m:sSubPr>
                        <m:e>
                          <m:r>
                            <a:rPr sz="1800">
                              <a:solidFill>
                                <a:srgbClr val="64D6CE"/>
                              </a:solidFill>
                              <a:latin typeface="Cambria Math"/>
                            </a:rPr>
                            <m:t>𝑄</m:t>
                          </m:r>
                        </m:e>
                        <m:sub>
                          <m:r>
                            <a:rPr sz="1800">
                              <a:solidFill>
                                <a:srgbClr val="64D6CE"/>
                              </a:solidFill>
                              <a:latin typeface="Cambria Math"/>
                            </a:rPr>
                            <m:t>𝑦</m:t>
                          </m:r>
                        </m:sub>
                      </m:sSub>
                      <m:r>
                        <a:rPr sz="1800">
                          <a:solidFill>
                            <a:srgbClr val="FFFFFF"/>
                          </a:solidFill>
                          <a:latin typeface="Cambria Math"/>
                        </a:rPr>
                        <m:t> = 0</m:t>
                      </m:r>
                    </m:oMath>
                  </m:oMathPara>
                </a14:m>
                <a:endParaRPr/>
              </a:p>
            </p:txBody>
          </p:sp>
        </mc:Choice>
        <mc:Fallback xmlns="">
          <p:sp>
            <p:nvSpPr>
              <p:cNvPr id="47" name="TextBox 46"/>
              <p:cNvSpPr txBox="1">
                <a:spLocks noRot="1" noChangeAspect="1" noMove="1" noResize="1" noEditPoints="1" noAdjustHandles="1" noChangeArrowheads="1" noChangeShapeType="1" noTextEdit="1"/>
              </p:cNvSpPr>
              <p:nvPr/>
            </p:nvSpPr>
            <p:spPr>
              <a:xfrm>
                <a:off x="448056" y="4681728"/>
                <a:ext cx="5303520" cy="566928"/>
              </a:xfrm>
              <a:prstGeom prst="rect">
                <a:avLst/>
              </a:prstGeom>
              <a:blipFill>
                <a:blip r:embed="rId10"/>
                <a:stretch>
                  <a:fillRect b="-21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6419088" y="4224528"/>
                <a:ext cx="5312664" cy="566928"/>
              </a:xfrm>
              <a:prstGeom prst="rect">
                <a:avLst/>
              </a:prstGeom>
              <a:noFill/>
            </p:spPr>
            <p:txBody>
              <a:bodyPr wrap="square" lIns="0" tIns="0" rIns="0" bIns="0">
                <a:spAutoFit/>
              </a:bodyPr>
              <a:lstStyle/>
              <a:p>
                <a:pPr>
                  <a:spcAft>
                    <a:spcPts val="500"/>
                  </a:spcAft>
                </a:pPr>
                <a14:m>
                  <m:oMathPara xmlns:m="http://schemas.openxmlformats.org/officeDocument/2006/math">
                    <m:oMath>
                      <m:f>
                        <m:fPr>
                          <m:ctrlPr>
                            <a:rPr sz="1700">
                              <a:solidFill>
                                <a:srgbClr val="FFDF2B"/>
                              </a:solidFill>
                              <a:latin typeface="Cambria Math"/>
                            </a:rPr>
                          </m:ctrlPr>
                        </m:fPr>
                        <m:num>
                          <m:r>
                            <a:rPr sz="1700">
                              <a:solidFill>
                                <a:srgbClr val="FFDF2B"/>
                              </a:solidFill>
                              <a:latin typeface="Cambria Math"/>
                            </a:rPr>
                            <m:t>𝜕</m:t>
                          </m:r>
                          <m:r>
                            <a:rPr sz="1700">
                              <a:solidFill>
                                <a:srgbClr val="FFDF2B"/>
                              </a:solidFill>
                              <a:latin typeface="Cambria Math"/>
                            </a:rPr>
                            <m:t>²</m:t>
                          </m:r>
                          <m:sSub>
                            <m:sSubPr>
                              <m:ctrlPr>
                                <a:rPr sz="1700">
                                  <a:solidFill>
                                    <a:srgbClr val="FFDF2B"/>
                                  </a:solidFill>
                                  <a:latin typeface="Cambria Math"/>
                                </a:rPr>
                              </m:ctrlPr>
                            </m:sSubPr>
                            <m:e>
                              <m:r>
                                <a:rPr sz="1700">
                                  <a:solidFill>
                                    <a:srgbClr val="FFDF2B"/>
                                  </a:solidFill>
                                  <a:latin typeface="Cambria Math"/>
                                </a:rPr>
                                <m:t>𝑀</m:t>
                              </m:r>
                            </m:e>
                            <m:sub>
                              <m:r>
                                <a:rPr sz="1700">
                                  <a:solidFill>
                                    <a:srgbClr val="FFDF2B"/>
                                  </a:solidFill>
                                  <a:latin typeface="Cambria Math"/>
                                </a:rPr>
                                <m:t>𝑥</m:t>
                              </m:r>
                            </m:sub>
                          </m:sSub>
                        </m:num>
                        <m:den>
                          <m:r>
                            <a:rPr sz="1700">
                              <a:solidFill>
                                <a:srgbClr val="FFDF2B"/>
                              </a:solidFill>
                              <a:latin typeface="Cambria Math"/>
                            </a:rPr>
                            <m:t>𝜕</m:t>
                          </m:r>
                          <m:r>
                            <a:rPr sz="1700">
                              <a:solidFill>
                                <a:srgbClr val="FFDF2B"/>
                              </a:solidFill>
                              <a:latin typeface="Cambria Math"/>
                            </a:rPr>
                            <m:t>𝑥</m:t>
                          </m:r>
                          <m:r>
                            <a:rPr sz="1700">
                              <a:solidFill>
                                <a:srgbClr val="FFDF2B"/>
                              </a:solidFill>
                              <a:latin typeface="Cambria Math"/>
                            </a:rPr>
                            <m:t>²</m:t>
                          </m:r>
                        </m:den>
                      </m:f>
                      <m:r>
                        <a:rPr sz="1700">
                          <a:solidFill>
                            <a:srgbClr val="FFFFFF"/>
                          </a:solidFill>
                          <a:latin typeface="Cambria Math"/>
                        </a:rPr>
                        <m:t> + </m:t>
                      </m:r>
                      <m:f>
                        <m:fPr>
                          <m:ctrlPr>
                            <a:rPr sz="1700">
                              <a:solidFill>
                                <a:srgbClr val="FFDF2B"/>
                              </a:solidFill>
                              <a:latin typeface="Cambria Math"/>
                            </a:rPr>
                          </m:ctrlPr>
                        </m:fPr>
                        <m:num>
                          <m:r>
                            <a:rPr sz="1700">
                              <a:solidFill>
                                <a:srgbClr val="FFDF2B"/>
                              </a:solidFill>
                              <a:latin typeface="Cambria Math"/>
                            </a:rPr>
                            <m:t>𝜕</m:t>
                          </m:r>
                          <m:r>
                            <a:rPr sz="1700">
                              <a:solidFill>
                                <a:srgbClr val="FFDF2B"/>
                              </a:solidFill>
                              <a:latin typeface="Cambria Math"/>
                            </a:rPr>
                            <m:t>²</m:t>
                          </m:r>
                          <m:sSub>
                            <m:sSubPr>
                              <m:ctrlPr>
                                <a:rPr sz="1700">
                                  <a:solidFill>
                                    <a:srgbClr val="FFDF2B"/>
                                  </a:solidFill>
                                  <a:latin typeface="Cambria Math"/>
                                </a:rPr>
                              </m:ctrlPr>
                            </m:sSubPr>
                            <m:e>
                              <m:r>
                                <a:rPr sz="1700">
                                  <a:solidFill>
                                    <a:srgbClr val="FFDF2B"/>
                                  </a:solidFill>
                                  <a:latin typeface="Cambria Math"/>
                                </a:rPr>
                                <m:t>𝑀</m:t>
                              </m:r>
                            </m:e>
                            <m:sub>
                              <m:r>
                                <a:rPr sz="1700">
                                  <a:solidFill>
                                    <a:srgbClr val="FFDF2B"/>
                                  </a:solidFill>
                                  <a:latin typeface="Cambria Math"/>
                                </a:rPr>
                                <m:t>𝑦</m:t>
                              </m:r>
                            </m:sub>
                          </m:sSub>
                        </m:num>
                        <m:den>
                          <m:r>
                            <a:rPr sz="1700">
                              <a:solidFill>
                                <a:srgbClr val="FFDF2B"/>
                              </a:solidFill>
                              <a:latin typeface="Cambria Math"/>
                            </a:rPr>
                            <m:t>𝜕</m:t>
                          </m:r>
                          <m:r>
                            <a:rPr sz="1700">
                              <a:solidFill>
                                <a:srgbClr val="FFDF2B"/>
                              </a:solidFill>
                              <a:latin typeface="Cambria Math"/>
                            </a:rPr>
                            <m:t>𝑦</m:t>
                          </m:r>
                          <m:r>
                            <a:rPr sz="1700">
                              <a:solidFill>
                                <a:srgbClr val="FFDF2B"/>
                              </a:solidFill>
                              <a:latin typeface="Cambria Math"/>
                            </a:rPr>
                            <m:t>²</m:t>
                          </m:r>
                        </m:den>
                      </m:f>
                      <m:r>
                        <a:rPr sz="1700">
                          <a:solidFill>
                            <a:srgbClr val="FFDF2B"/>
                          </a:solidFill>
                          <a:latin typeface="Cambria Math"/>
                        </a:rPr>
                        <m:t> + 2</m:t>
                      </m:r>
                      <m:f>
                        <m:fPr>
                          <m:ctrlPr>
                            <a:rPr sz="1700">
                              <a:solidFill>
                                <a:srgbClr val="FFDF2B"/>
                              </a:solidFill>
                              <a:latin typeface="Cambria Math"/>
                            </a:rPr>
                          </m:ctrlPr>
                        </m:fPr>
                        <m:num>
                          <m:r>
                            <a:rPr sz="1700">
                              <a:solidFill>
                                <a:srgbClr val="FFDF2B"/>
                              </a:solidFill>
                              <a:latin typeface="Cambria Math"/>
                            </a:rPr>
                            <m:t>𝜕</m:t>
                          </m:r>
                          <m:r>
                            <a:rPr sz="1700">
                              <a:solidFill>
                                <a:srgbClr val="FFDF2B"/>
                              </a:solidFill>
                              <a:latin typeface="Cambria Math"/>
                            </a:rPr>
                            <m:t>²</m:t>
                          </m:r>
                          <m:sSub>
                            <m:sSubPr>
                              <m:ctrlPr>
                                <a:rPr sz="1700">
                                  <a:solidFill>
                                    <a:srgbClr val="FFDF2B"/>
                                  </a:solidFill>
                                  <a:latin typeface="Cambria Math"/>
                                </a:rPr>
                              </m:ctrlPr>
                            </m:sSubPr>
                            <m:e>
                              <m:r>
                                <a:rPr sz="1700">
                                  <a:solidFill>
                                    <a:srgbClr val="FFDF2B"/>
                                  </a:solidFill>
                                  <a:latin typeface="Cambria Math"/>
                                </a:rPr>
                                <m:t>𝑀</m:t>
                              </m:r>
                            </m:e>
                            <m:sub>
                              <m:r>
                                <a:rPr sz="1700">
                                  <a:solidFill>
                                    <a:srgbClr val="FFDF2B"/>
                                  </a:solidFill>
                                  <a:latin typeface="Cambria Math"/>
                                </a:rPr>
                                <m:t>𝑥𝑦</m:t>
                              </m:r>
                            </m:sub>
                          </m:sSub>
                        </m:num>
                        <m:den>
                          <m:r>
                            <a:rPr sz="1700">
                              <a:solidFill>
                                <a:srgbClr val="FFDF2B"/>
                              </a:solidFill>
                              <a:latin typeface="Cambria Math"/>
                            </a:rPr>
                            <m:t>𝜕</m:t>
                          </m:r>
                          <m:r>
                            <a:rPr sz="1700">
                              <a:solidFill>
                                <a:srgbClr val="FFDF2B"/>
                              </a:solidFill>
                              <a:latin typeface="Cambria Math"/>
                            </a:rPr>
                            <m:t>𝑥</m:t>
                          </m:r>
                          <m:r>
                            <a:rPr sz="1700">
                              <a:solidFill>
                                <a:srgbClr val="FFDF2B"/>
                              </a:solidFill>
                              <a:latin typeface="Cambria Math"/>
                            </a:rPr>
                            <m:t>𝜕</m:t>
                          </m:r>
                          <m:r>
                            <a:rPr sz="1700">
                              <a:solidFill>
                                <a:srgbClr val="FFDF2B"/>
                              </a:solidFill>
                              <a:latin typeface="Cambria Math"/>
                            </a:rPr>
                            <m:t>𝑦</m:t>
                          </m:r>
                        </m:den>
                      </m:f>
                      <m:r>
                        <a:rPr sz="1700">
                          <a:solidFill>
                            <a:srgbClr val="FFFFFF"/>
                          </a:solidFill>
                          <a:latin typeface="Cambria Math"/>
                        </a:rPr>
                        <m:t> + </m:t>
                      </m:r>
                      <m:r>
                        <a:rPr sz="1700">
                          <a:solidFill>
                            <a:srgbClr val="FF4981"/>
                          </a:solidFill>
                          <a:latin typeface="Cambria Math"/>
                        </a:rPr>
                        <m:t>𝑞</m:t>
                      </m:r>
                      <m:r>
                        <a:rPr sz="1700">
                          <a:solidFill>
                            <a:srgbClr val="FFFFFF"/>
                          </a:solidFill>
                          <a:latin typeface="Cambria Math"/>
                        </a:rPr>
                        <m:t> = 0</m:t>
                      </m:r>
                    </m:oMath>
                  </m:oMathPara>
                </a14:m>
                <a:endParaRPr/>
              </a:p>
            </p:txBody>
          </p:sp>
        </mc:Choice>
        <mc:Fallback xmlns="">
          <p:sp>
            <p:nvSpPr>
              <p:cNvPr id="48" name="TextBox 47"/>
              <p:cNvSpPr txBox="1">
                <a:spLocks noRot="1" noChangeAspect="1" noMove="1" noResize="1" noEditPoints="1" noAdjustHandles="1" noChangeArrowheads="1" noChangeShapeType="1" noTextEdit="1"/>
              </p:cNvSpPr>
              <p:nvPr/>
            </p:nvSpPr>
            <p:spPr>
              <a:xfrm>
                <a:off x="6419088" y="4224528"/>
                <a:ext cx="5312664" cy="566928"/>
              </a:xfrm>
              <a:prstGeom prst="rect">
                <a:avLst/>
              </a:prstGeom>
              <a:blipFill>
                <a:blip r:embed="rId11"/>
                <a:stretch>
                  <a:fillRect b="-1075"/>
                </a:stretch>
              </a:blipFill>
            </p:spPr>
            <p:txBody>
              <a:bodyPr/>
              <a:lstStyle/>
              <a:p>
                <a:r>
                  <a:rPr lang="en-GB">
                    <a:noFill/>
                  </a:rPr>
                  <a:t> </a:t>
                </a:r>
              </a:p>
            </p:txBody>
          </p:sp>
        </mc:Fallback>
      </mc:AlternateContent>
      <p:sp>
        <p:nvSpPr>
          <p:cNvPr id="49" name="TextBox 48"/>
          <p:cNvSpPr txBox="1"/>
          <p:nvPr/>
        </p:nvSpPr>
        <p:spPr>
          <a:xfrm>
            <a:off x="502920" y="5431536"/>
            <a:ext cx="5303520" cy="274320"/>
          </a:xfrm>
          <a:prstGeom prst="rect">
            <a:avLst/>
          </a:prstGeom>
          <a:noFill/>
        </p:spPr>
        <p:txBody>
          <a:bodyPr wrap="square" lIns="0" tIns="0" rIns="0" bIns="0">
            <a:spAutoFit/>
          </a:bodyPr>
          <a:lstStyle/>
          <a:p>
            <a:pPr>
              <a:spcAft>
                <a:spcPts val="500"/>
              </a:spcAft>
            </a:pPr>
            <a:r>
              <a:rPr sz="1300" b="0">
                <a:solidFill>
                  <a:srgbClr val="FFFFFF"/>
                </a:solidFill>
                <a:latin typeface="Arial"/>
              </a:rPr>
              <a:t>Five unknowns: u₀, v₀, w₀, φ</a:t>
            </a:r>
            <a:r>
              <a:rPr sz="1000" baseline="-25000">
                <a:latin typeface="Arial"/>
              </a:rPr>
              <a:t>x</a:t>
            </a:r>
            <a:r>
              <a:rPr sz="1300">
                <a:latin typeface="Arial"/>
              </a:rPr>
              <a:t>, φ</a:t>
            </a:r>
            <a:r>
              <a:rPr sz="1000" baseline="-25000">
                <a:latin typeface="Arial"/>
              </a:rPr>
              <a:t>y</a:t>
            </a:r>
          </a:p>
        </p:txBody>
      </p:sp>
      <p:sp>
        <p:nvSpPr>
          <p:cNvPr id="50" name="TextBox 49"/>
          <p:cNvSpPr txBox="1"/>
          <p:nvPr/>
        </p:nvSpPr>
        <p:spPr>
          <a:xfrm>
            <a:off x="6473952" y="5431536"/>
            <a:ext cx="5257800" cy="274320"/>
          </a:xfrm>
          <a:prstGeom prst="rect">
            <a:avLst/>
          </a:prstGeom>
          <a:noFill/>
        </p:spPr>
        <p:txBody>
          <a:bodyPr wrap="square" lIns="0" tIns="0" rIns="0" bIns="0">
            <a:spAutoFit/>
          </a:bodyPr>
          <a:lstStyle/>
          <a:p>
            <a:pPr>
              <a:spcAft>
                <a:spcPts val="500"/>
              </a:spcAft>
            </a:pPr>
            <a:r>
              <a:rPr sz="1300" b="0">
                <a:solidFill>
                  <a:srgbClr val="FFFFFF"/>
                </a:solidFill>
                <a:latin typeface="Arial"/>
              </a:rPr>
              <a:t>Three unknowns: u₀, v₀, w₀</a:t>
            </a:r>
          </a:p>
        </p:txBody>
      </p:sp>
      <p:sp>
        <p:nvSpPr>
          <p:cNvPr id="51" name="Rectangle 50"/>
          <p:cNvSpPr/>
          <p:nvPr/>
        </p:nvSpPr>
        <p:spPr>
          <a:xfrm>
            <a:off x="201168" y="5934456"/>
            <a:ext cx="11786616" cy="512064"/>
          </a:xfrm>
          <a:prstGeom prst="rect">
            <a:avLst/>
          </a:prstGeom>
          <a:solidFill>
            <a:srgbClr val="4B1F2D"/>
          </a:solidFill>
          <a:ln w="25400">
            <a:solidFill>
              <a:srgbClr val="FF4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TextBox 51"/>
          <p:cNvSpPr txBox="1"/>
          <p:nvPr/>
        </p:nvSpPr>
        <p:spPr>
          <a:xfrm>
            <a:off x="438912" y="6044184"/>
            <a:ext cx="1097280" cy="301752"/>
          </a:xfrm>
          <a:prstGeom prst="rect">
            <a:avLst/>
          </a:prstGeom>
          <a:noFill/>
        </p:spPr>
        <p:txBody>
          <a:bodyPr wrap="square" lIns="0" tIns="0" rIns="0" bIns="0">
            <a:spAutoFit/>
          </a:bodyPr>
          <a:lstStyle/>
          <a:p>
            <a:pPr>
              <a:spcAft>
                <a:spcPts val="500"/>
              </a:spcAft>
            </a:pPr>
            <a:r>
              <a:rPr sz="1900" b="1">
                <a:solidFill>
                  <a:srgbClr val="FFFF00"/>
                </a:solidFill>
                <a:latin typeface="Arial"/>
              </a:rPr>
              <a:t>Keynote</a:t>
            </a:r>
          </a:p>
        </p:txBody>
      </p:sp>
      <p:sp>
        <p:nvSpPr>
          <p:cNvPr id="53" name="Rectangle 52"/>
          <p:cNvSpPr/>
          <p:nvPr/>
        </p:nvSpPr>
        <p:spPr>
          <a:xfrm>
            <a:off x="1572768" y="6025896"/>
            <a:ext cx="22860" cy="329184"/>
          </a:xfrm>
          <a:prstGeom prst="rect">
            <a:avLst/>
          </a:prstGeom>
          <a:solidFill>
            <a:srgbClr val="FF4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TextBox 53"/>
          <p:cNvSpPr txBox="1"/>
          <p:nvPr/>
        </p:nvSpPr>
        <p:spPr>
          <a:xfrm>
            <a:off x="1773936" y="5943600"/>
            <a:ext cx="9948672" cy="493776"/>
          </a:xfrm>
          <a:prstGeom prst="rect">
            <a:avLst/>
          </a:prstGeom>
          <a:noFill/>
        </p:spPr>
        <p:txBody>
          <a:bodyPr wrap="square" lIns="0" tIns="0" rIns="0" bIns="0" anchor="ctr">
            <a:spAutoFit/>
          </a:bodyPr>
          <a:lstStyle/>
          <a:p>
            <a:pPr>
              <a:spcAft>
                <a:spcPts val="500"/>
              </a:spcAft>
            </a:pPr>
            <a:r>
              <a:rPr sz="1400" b="0">
                <a:solidFill>
                  <a:srgbClr val="FFFFFF"/>
                </a:solidFill>
                <a:latin typeface="Arial"/>
              </a:rPr>
              <a:t>The reduced form eliminates Q from equilibrium. Recover the shear forces from the moment gradients.</a:t>
            </a:r>
          </a:p>
        </p:txBody>
      </p:sp>
    </p:spTree>
    <p:extLst>
      <p:ext uri="{BB962C8B-B14F-4D97-AF65-F5344CB8AC3E}">
        <p14:creationId xmlns:p14="http://schemas.microsoft.com/office/powerpoint/2010/main" val="13061286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BA3D71-A49C-2EFB-5BE8-F1D8853C0E2C}"/>
              </a:ext>
            </a:extLst>
          </p:cNvPr>
          <p:cNvSpPr>
            <a:spLocks noGrp="1"/>
          </p:cNvSpPr>
          <p:nvPr>
            <p:ph type="title"/>
          </p:nvPr>
        </p:nvSpPr>
        <p:spPr/>
        <p:txBody>
          <a:bodyPr/>
          <a:lstStyle/>
          <a:p>
            <a:endParaRPr lang="en-GB"/>
          </a:p>
        </p:txBody>
      </p:sp>
      <p:pic>
        <p:nvPicPr>
          <p:cNvPr id="9" name="Picture 8">
            <a:extLst>
              <a:ext uri="{FF2B5EF4-FFF2-40B4-BE49-F238E27FC236}">
                <a16:creationId xmlns:a16="http://schemas.microsoft.com/office/drawing/2014/main" id="{E8DD2F93-B3C2-89C6-54B9-2C7D04292BF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646431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C2E17-CE3A-335A-34DA-0EE2455AD74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4EE07FF-C91F-5BAB-C8B1-8406D1943603}"/>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AD4DA5AE-FD96-789B-EDFD-BD904D81AE8B}"/>
              </a:ext>
            </a:extLst>
          </p:cNvPr>
          <p:cNvSpPr>
            <a:spLocks noGrp="1"/>
          </p:cNvSpPr>
          <p:nvPr>
            <p:ph type="sldNum" sz="quarter" idx="12"/>
          </p:nvPr>
        </p:nvSpPr>
        <p:spPr/>
        <p:txBody>
          <a:bodyPr/>
          <a:lstStyle/>
          <a:p>
            <a:fld id="{4183E3AC-4BFB-4F71-8C6B-E1F9A9D61AA6}" type="slidenum">
              <a:rPr lang="en-GB" smtClean="0"/>
              <a:t>20</a:t>
            </a:fld>
            <a:endParaRPr lang="en-GB"/>
          </a:p>
        </p:txBody>
      </p:sp>
      <p:pic>
        <p:nvPicPr>
          <p:cNvPr id="7" name="Picture 6">
            <a:extLst>
              <a:ext uri="{FF2B5EF4-FFF2-40B4-BE49-F238E27FC236}">
                <a16:creationId xmlns:a16="http://schemas.microsoft.com/office/drawing/2014/main" id="{E860DBC4-C27A-1365-A7DD-2175AE73537D}"/>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5504997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15D95-E3E7-8D0A-92F0-3A68A0269BA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38627E5-7CAA-116D-183E-E4A89B60ADF6}"/>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FF8CFF30-BAE0-7778-4F7E-396D50E70230}"/>
              </a:ext>
            </a:extLst>
          </p:cNvPr>
          <p:cNvSpPr>
            <a:spLocks noGrp="1"/>
          </p:cNvSpPr>
          <p:nvPr>
            <p:ph type="sldNum" sz="quarter" idx="12"/>
          </p:nvPr>
        </p:nvSpPr>
        <p:spPr/>
        <p:txBody>
          <a:bodyPr/>
          <a:lstStyle/>
          <a:p>
            <a:fld id="{4183E3AC-4BFB-4F71-8C6B-E1F9A9D61AA6}" type="slidenum">
              <a:rPr lang="en-GB" smtClean="0"/>
              <a:t>21</a:t>
            </a:fld>
            <a:endParaRPr lang="en-GB"/>
          </a:p>
        </p:txBody>
      </p:sp>
      <p:pic>
        <p:nvPicPr>
          <p:cNvPr id="6" name="Picture 5">
            <a:extLst>
              <a:ext uri="{FF2B5EF4-FFF2-40B4-BE49-F238E27FC236}">
                <a16:creationId xmlns:a16="http://schemas.microsoft.com/office/drawing/2014/main" id="{5001E84A-B5D1-022D-948A-0219C7401D1A}"/>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2293026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A5B93-E4C0-17A5-B5E2-5A6BE34B3E3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3C3B469-31C5-DF03-0075-CDFD4010DB01}"/>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AF441412-B030-59D2-4B45-3A274232744B}"/>
              </a:ext>
            </a:extLst>
          </p:cNvPr>
          <p:cNvSpPr>
            <a:spLocks noGrp="1"/>
          </p:cNvSpPr>
          <p:nvPr>
            <p:ph type="sldNum" sz="quarter" idx="12"/>
          </p:nvPr>
        </p:nvSpPr>
        <p:spPr/>
        <p:txBody>
          <a:bodyPr/>
          <a:lstStyle/>
          <a:p>
            <a:fld id="{4183E3AC-4BFB-4F71-8C6B-E1F9A9D61AA6}" type="slidenum">
              <a:rPr lang="en-GB" smtClean="0"/>
              <a:t>22</a:t>
            </a:fld>
            <a:endParaRPr lang="en-GB"/>
          </a:p>
        </p:txBody>
      </p:sp>
      <p:pic>
        <p:nvPicPr>
          <p:cNvPr id="6" name="Picture 5">
            <a:extLst>
              <a:ext uri="{FF2B5EF4-FFF2-40B4-BE49-F238E27FC236}">
                <a16:creationId xmlns:a16="http://schemas.microsoft.com/office/drawing/2014/main" id="{38F5CE73-9A47-8C6D-A745-44A8CEA48D8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244247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0" y="1428750"/>
            <a:ext cx="12192000" cy="5191125"/>
          </a:xfrm>
          <a:prstGeom prst="roundRect">
            <a:avLst>
              <a:gd name="adj" fmla="val 0"/>
            </a:avLst>
          </a:prstGeom>
          <a:solidFill>
            <a:srgbClr val="2020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62000" y="238125"/>
            <a:ext cx="11191875" cy="571500"/>
          </a:xfrm>
          <a:prstGeom prst="rect">
            <a:avLst/>
          </a:prstGeom>
          <a:noFill/>
        </p:spPr>
        <p:txBody>
          <a:bodyPr wrap="square" lIns="0" tIns="0" rIns="0" bIns="0">
            <a:noAutofit/>
          </a:bodyPr>
          <a:lstStyle/>
          <a:p>
            <a:r>
              <a:rPr sz="3000" b="1">
                <a:solidFill>
                  <a:srgbClr val="FFFFFF"/>
                </a:solidFill>
                <a:latin typeface="Arial"/>
              </a:rPr>
              <a:t>Classical laminate theory (CLT)</a:t>
            </a:r>
          </a:p>
        </p:txBody>
      </p:sp>
      <p:sp>
        <p:nvSpPr>
          <p:cNvPr id="4" name="TextBox 3"/>
          <p:cNvSpPr txBox="1"/>
          <p:nvPr/>
        </p:nvSpPr>
        <p:spPr>
          <a:xfrm>
            <a:off x="762000" y="809625"/>
            <a:ext cx="11334750" cy="500062"/>
          </a:xfrm>
          <a:prstGeom prst="rect">
            <a:avLst/>
          </a:prstGeom>
          <a:noFill/>
        </p:spPr>
        <p:txBody>
          <a:bodyPr wrap="square" lIns="0" tIns="0" rIns="0" bIns="0">
            <a:noAutofit/>
          </a:bodyPr>
          <a:lstStyle/>
          <a:p>
            <a:r>
              <a:rPr sz="2000" b="1">
                <a:solidFill>
                  <a:srgbClr val="FFFF00"/>
                </a:solidFill>
                <a:latin typeface="Arial"/>
              </a:rPr>
              <a:t>Governing equations in u₀, v₀ and w₀ with pre-buckling loads</a:t>
            </a:r>
          </a:p>
        </p:txBody>
      </p:sp>
      <p:sp>
        <p:nvSpPr>
          <p:cNvPr id="5" name="Rounded Rectangle 4"/>
          <p:cNvSpPr/>
          <p:nvPr/>
        </p:nvSpPr>
        <p:spPr>
          <a:xfrm>
            <a:off x="214312" y="1666875"/>
            <a:ext cx="11763375" cy="1095375"/>
          </a:xfrm>
          <a:prstGeom prst="roundRect">
            <a:avLst>
              <a:gd name="adj" fmla="val 2500"/>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214312" y="1666875"/>
            <a:ext cx="28575" cy="1095375"/>
          </a:xfrm>
          <a:prstGeom prst="roundRect">
            <a:avLst>
              <a:gd name="adj" fmla="val 2500"/>
            </a:avLst>
          </a:prstGeom>
          <a:solidFill>
            <a:srgbClr val="85A8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357187" y="2047875"/>
            <a:ext cx="333375" cy="333375"/>
          </a:xfrm>
          <a:prstGeom prst="ellipse">
            <a:avLst/>
          </a:prstGeom>
          <a:solidFill>
            <a:srgbClr val="85A8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GB" sz="1300">
                <a:solidFill>
                  <a:srgbClr val="202020"/>
                </a:solidFill>
                <a:latin typeface="Cambria Math"/>
              </a:rPr>
              <a:t>u₀</a:t>
            </a:r>
          </a:p>
        </p:txBody>
      </p:sp>
      <p:sp>
        <p:nvSpPr>
          <p:cNvPr id="8" name="Rounded Rectangle 7"/>
          <p:cNvSpPr/>
          <p:nvPr/>
        </p:nvSpPr>
        <p:spPr>
          <a:xfrm>
            <a:off x="214312" y="2857500"/>
            <a:ext cx="11763375" cy="1095375"/>
          </a:xfrm>
          <a:prstGeom prst="roundRect">
            <a:avLst>
              <a:gd name="adj" fmla="val 2500"/>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214312" y="2857500"/>
            <a:ext cx="28575" cy="1095375"/>
          </a:xfrm>
          <a:prstGeom prst="roundRect">
            <a:avLst>
              <a:gd name="adj" fmla="val 2500"/>
            </a:avLst>
          </a:prstGeom>
          <a:solidFill>
            <a:srgbClr val="85A8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357187" y="3238500"/>
            <a:ext cx="333375" cy="333375"/>
          </a:xfrm>
          <a:prstGeom prst="ellipse">
            <a:avLst/>
          </a:prstGeom>
          <a:solidFill>
            <a:srgbClr val="85A8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GB" sz="1300">
                <a:solidFill>
                  <a:srgbClr val="202020"/>
                </a:solidFill>
                <a:latin typeface="Cambria Math"/>
              </a:rPr>
              <a:t>v₀</a:t>
            </a:r>
          </a:p>
        </p:txBody>
      </p:sp>
      <p:sp>
        <p:nvSpPr>
          <p:cNvPr id="11" name="Rounded Rectangle 10"/>
          <p:cNvSpPr/>
          <p:nvPr/>
        </p:nvSpPr>
        <p:spPr>
          <a:xfrm>
            <a:off x="214312" y="4048125"/>
            <a:ext cx="11763375" cy="1905000"/>
          </a:xfrm>
          <a:prstGeom prst="roundRect">
            <a:avLst>
              <a:gd name="adj" fmla="val 2500"/>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214312" y="4048125"/>
            <a:ext cx="28575" cy="1905000"/>
          </a:xfrm>
          <a:prstGeom prst="roundRect">
            <a:avLst>
              <a:gd name="adj" fmla="val 2500"/>
            </a:avLst>
          </a:prstGeom>
          <a:solidFill>
            <a:srgbClr val="FFD8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357187" y="4833937"/>
            <a:ext cx="333375" cy="333375"/>
          </a:xfrm>
          <a:prstGeom prst="ellipse">
            <a:avLst/>
          </a:prstGeom>
          <a:solidFill>
            <a:srgbClr val="FFD82D"/>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GB" sz="1300">
                <a:solidFill>
                  <a:srgbClr val="202020"/>
                </a:solidFill>
                <a:latin typeface="Cambria Math"/>
              </a:rPr>
              <a:t>w₀</a:t>
            </a:r>
          </a:p>
        </p:txBody>
      </p:sp>
      <p:sp>
        <p:nvSpPr>
          <p:cNvPr id="14" name="TextBox 13"/>
          <p:cNvSpPr txBox="1"/>
          <p:nvPr/>
        </p:nvSpPr>
        <p:spPr>
          <a:xfrm>
            <a:off x="8239125" y="1738312"/>
            <a:ext cx="3619500" cy="285750"/>
          </a:xfrm>
          <a:prstGeom prst="rect">
            <a:avLst/>
          </a:prstGeom>
          <a:noFill/>
        </p:spPr>
        <p:txBody>
          <a:bodyPr wrap="square" lIns="0" tIns="0" rIns="0" bIns="0">
            <a:noAutofit/>
          </a:bodyPr>
          <a:lstStyle/>
          <a:p>
            <a:r>
              <a:rPr lang="en-GB" sz="1000" b="0">
                <a:solidFill>
                  <a:srgbClr val="BDBDBD"/>
                </a:solidFill>
                <a:latin typeface="Arial"/>
              </a:rPr>
              <a:t>A, B, D as defined on the previous slide</a:t>
            </a:r>
          </a:p>
        </p:txBody>
      </p:sp>
      <mc:AlternateContent xmlns:mc="http://schemas.openxmlformats.org/markup-compatibility/2006" xmlns:a14="http://schemas.microsoft.com/office/drawing/2010/main">
        <mc:Choice Requires="a14">
          <p:sp>
            <p:nvSpPr>
              <p:cNvPr id="15" name="TextBox 14"/>
              <p:cNvSpPr txBox="1"/>
              <p:nvPr/>
            </p:nvSpPr>
            <p:spPr>
              <a:xfrm>
                <a:off x="904875" y="1714500"/>
                <a:ext cx="10929937" cy="547687"/>
              </a:xfrm>
              <a:prstGeom prst="rect">
                <a:avLst/>
              </a:prstGeom>
              <a:noFill/>
            </p:spPr>
            <p:txBody>
              <a:bodyPr wrap="square" lIns="0" tIns="0" rIns="0" bIns="0">
                <a:noAutofit/>
              </a:bodyPr>
              <a:lstStyle/>
              <a:p>
                <a:pPr/>
                <a14:m>
                  <m:oMathPara xmlns:m="http://schemas.openxmlformats.org/officeDocument/2006/math">
                    <m:oMathParaPr>
                      <m:jc m:val="left"/>
                    </m:oMathParaPr>
                    <m:oMath>
                      <m:sSub>
                        <m:sSubPr>
                          <m:ctrlPr>
                            <a:rPr sz="1400">
                              <a:solidFill>
                                <a:srgbClr val="85A8FF"/>
                              </a:solidFill>
                              <a:latin typeface="Cambria Math"/>
                            </a:rPr>
                          </m:ctrlPr>
                        </m:sSubPr>
                        <m:e>
                          <m:r>
                            <a:rPr sz="1400">
                              <a:solidFill>
                                <a:srgbClr val="85A8FF"/>
                              </a:solidFill>
                              <a:latin typeface="Cambria Math"/>
                            </a:rPr>
                            <m:t>𝐴</m:t>
                          </m:r>
                        </m:e>
                        <m:sub>
                          <m:r>
                            <a:rPr sz="1400">
                              <a:solidFill>
                                <a:srgbClr val="85A8FF"/>
                              </a:solidFill>
                              <a:latin typeface="Cambria Math"/>
                            </a:rPr>
                            <m:t>11</m:t>
                          </m:r>
                        </m:sub>
                      </m:sSub>
                      <m:f>
                        <m:fPr>
                          <m:ctrlPr>
                            <a:rPr sz="1400" i="1">
                              <a:solidFill>
                                <a:srgbClr val="85A8FF"/>
                              </a:solidFill>
                              <a:latin typeface="Cambria Math"/>
                            </a:rPr>
                          </m:ctrlPr>
                        </m:fPr>
                        <m:num>
                          <m:sSup>
                            <m:sSupPr>
                              <m:ctrlPr>
                                <a:rPr sz="1400">
                                  <a:solidFill>
                                    <a:srgbClr val="85A8FF"/>
                                  </a:solidFill>
                                  <a:latin typeface="Cambria Math"/>
                                </a:rPr>
                              </m:ctrlPr>
                            </m:sSupPr>
                            <m:e>
                              <m:r>
                                <a:rPr sz="1400">
                                  <a:solidFill>
                                    <a:srgbClr val="85A8FF"/>
                                  </a:solidFill>
                                  <a:latin typeface="Cambria Math"/>
                                </a:rPr>
                                <m:t>𝜕</m:t>
                              </m:r>
                            </m:e>
                            <m:sup>
                              <m:r>
                                <a:rPr sz="1400">
                                  <a:solidFill>
                                    <a:srgbClr val="85A8FF"/>
                                  </a:solidFill>
                                  <a:latin typeface="Cambria Math"/>
                                </a:rPr>
                                <m:t>2</m:t>
                              </m:r>
                            </m:sup>
                          </m:sSup>
                          <m:sSub>
                            <m:sSubPr>
                              <m:ctrlPr>
                                <a:rPr sz="1400">
                                  <a:solidFill>
                                    <a:srgbClr val="85A8FF"/>
                                  </a:solidFill>
                                  <a:latin typeface="Cambria Math"/>
                                </a:rPr>
                              </m:ctrlPr>
                            </m:sSubPr>
                            <m:e>
                              <m:r>
                                <a:rPr sz="1400">
                                  <a:solidFill>
                                    <a:srgbClr val="85A8FF"/>
                                  </a:solidFill>
                                  <a:latin typeface="Cambria Math"/>
                                </a:rPr>
                                <m:t>𝑢</m:t>
                              </m:r>
                            </m:e>
                            <m:sub>
                              <m:r>
                                <a:rPr sz="1400">
                                  <a:solidFill>
                                    <a:srgbClr val="85A8FF"/>
                                  </a:solidFill>
                                  <a:latin typeface="Cambria Math"/>
                                </a:rPr>
                                <m:t>0</m:t>
                              </m:r>
                            </m:sub>
                          </m:sSub>
                        </m:num>
                        <m:den>
                          <m:r>
                            <a:rPr sz="1400">
                              <a:solidFill>
                                <a:srgbClr val="85A8FF"/>
                              </a:solidFill>
                              <a:latin typeface="Cambria Math"/>
                            </a:rPr>
                            <m:t>𝜕</m:t>
                          </m:r>
                          <m:sSup>
                            <m:sSupPr>
                              <m:ctrlPr>
                                <a:rPr sz="1400">
                                  <a:solidFill>
                                    <a:srgbClr val="85A8FF"/>
                                  </a:solidFill>
                                  <a:latin typeface="Cambria Math"/>
                                </a:rPr>
                              </m:ctrlPr>
                            </m:sSupPr>
                            <m:e>
                              <m:r>
                                <a:rPr sz="1400">
                                  <a:solidFill>
                                    <a:srgbClr val="85A8FF"/>
                                  </a:solidFill>
                                  <a:latin typeface="Cambria Math"/>
                                </a:rPr>
                                <m:t>𝑥</m:t>
                              </m:r>
                            </m:e>
                            <m:sup>
                              <m:r>
                                <a:rPr sz="1400">
                                  <a:solidFill>
                                    <a:srgbClr val="85A8FF"/>
                                  </a:solidFill>
                                  <a:latin typeface="Cambria Math"/>
                                </a:rPr>
                                <m:t>2</m:t>
                              </m:r>
                            </m:sup>
                          </m:sSup>
                        </m:den>
                      </m:f>
                      <m:r>
                        <a:rPr sz="1400">
                          <a:solidFill>
                            <a:srgbClr val="85A8FF"/>
                          </a:solidFill>
                          <a:latin typeface="Cambria Math"/>
                        </a:rPr>
                        <m:t> + 2</m:t>
                      </m:r>
                      <m:sSub>
                        <m:sSubPr>
                          <m:ctrlPr>
                            <a:rPr sz="1400">
                              <a:solidFill>
                                <a:srgbClr val="85A8FF"/>
                              </a:solidFill>
                              <a:latin typeface="Cambria Math"/>
                            </a:rPr>
                          </m:ctrlPr>
                        </m:sSubPr>
                        <m:e>
                          <m:r>
                            <a:rPr sz="1400">
                              <a:solidFill>
                                <a:srgbClr val="85A8FF"/>
                              </a:solidFill>
                              <a:latin typeface="Cambria Math"/>
                            </a:rPr>
                            <m:t>𝐴</m:t>
                          </m:r>
                        </m:e>
                        <m:sub>
                          <m:r>
                            <a:rPr sz="1400">
                              <a:solidFill>
                                <a:srgbClr val="85A8FF"/>
                              </a:solidFill>
                              <a:latin typeface="Cambria Math"/>
                            </a:rPr>
                            <m:t>16</m:t>
                          </m:r>
                        </m:sub>
                      </m:sSub>
                      <m:f>
                        <m:fPr>
                          <m:ctrlPr>
                            <a:rPr sz="1400" i="1">
                              <a:solidFill>
                                <a:srgbClr val="85A8FF"/>
                              </a:solidFill>
                              <a:latin typeface="Cambria Math"/>
                            </a:rPr>
                          </m:ctrlPr>
                        </m:fPr>
                        <m:num>
                          <m:sSup>
                            <m:sSupPr>
                              <m:ctrlPr>
                                <a:rPr sz="1400">
                                  <a:solidFill>
                                    <a:srgbClr val="85A8FF"/>
                                  </a:solidFill>
                                  <a:latin typeface="Cambria Math"/>
                                </a:rPr>
                              </m:ctrlPr>
                            </m:sSupPr>
                            <m:e>
                              <m:r>
                                <a:rPr sz="1400">
                                  <a:solidFill>
                                    <a:srgbClr val="85A8FF"/>
                                  </a:solidFill>
                                  <a:latin typeface="Cambria Math"/>
                                </a:rPr>
                                <m:t>𝜕</m:t>
                              </m:r>
                            </m:e>
                            <m:sup>
                              <m:r>
                                <a:rPr sz="1400">
                                  <a:solidFill>
                                    <a:srgbClr val="85A8FF"/>
                                  </a:solidFill>
                                  <a:latin typeface="Cambria Math"/>
                                </a:rPr>
                                <m:t>2</m:t>
                              </m:r>
                            </m:sup>
                          </m:sSup>
                          <m:sSub>
                            <m:sSubPr>
                              <m:ctrlPr>
                                <a:rPr sz="1400">
                                  <a:solidFill>
                                    <a:srgbClr val="85A8FF"/>
                                  </a:solidFill>
                                  <a:latin typeface="Cambria Math"/>
                                </a:rPr>
                              </m:ctrlPr>
                            </m:sSubPr>
                            <m:e>
                              <m:r>
                                <a:rPr sz="1400">
                                  <a:solidFill>
                                    <a:srgbClr val="85A8FF"/>
                                  </a:solidFill>
                                  <a:latin typeface="Cambria Math"/>
                                </a:rPr>
                                <m:t>𝑢</m:t>
                              </m:r>
                            </m:e>
                            <m:sub>
                              <m:r>
                                <a:rPr sz="1400">
                                  <a:solidFill>
                                    <a:srgbClr val="85A8FF"/>
                                  </a:solidFill>
                                  <a:latin typeface="Cambria Math"/>
                                </a:rPr>
                                <m:t>0</m:t>
                              </m:r>
                            </m:sub>
                          </m:sSub>
                        </m:num>
                        <m:den>
                          <m:r>
                            <a:rPr sz="1400">
                              <a:solidFill>
                                <a:srgbClr val="85A8FF"/>
                              </a:solidFill>
                              <a:latin typeface="Cambria Math"/>
                            </a:rPr>
                            <m:t>𝜕</m:t>
                          </m:r>
                          <m:r>
                            <a:rPr sz="1400">
                              <a:solidFill>
                                <a:srgbClr val="85A8FF"/>
                              </a:solidFill>
                              <a:latin typeface="Cambria Math"/>
                            </a:rPr>
                            <m:t>𝑥</m:t>
                          </m:r>
                          <m:r>
                            <a:rPr sz="1400">
                              <a:solidFill>
                                <a:srgbClr val="85A8FF"/>
                              </a:solidFill>
                              <a:latin typeface="Cambria Math"/>
                            </a:rPr>
                            <m:t>𝜕</m:t>
                          </m:r>
                          <m:r>
                            <a:rPr sz="1400">
                              <a:solidFill>
                                <a:srgbClr val="85A8FF"/>
                              </a:solidFill>
                              <a:latin typeface="Cambria Math"/>
                            </a:rPr>
                            <m:t>𝑦</m:t>
                          </m:r>
                        </m:den>
                      </m:f>
                      <m:r>
                        <a:rPr sz="1400">
                          <a:solidFill>
                            <a:srgbClr val="85A8FF"/>
                          </a:solidFill>
                          <a:latin typeface="Cambria Math"/>
                        </a:rPr>
                        <m:t> + </m:t>
                      </m:r>
                      <m:sSub>
                        <m:sSubPr>
                          <m:ctrlPr>
                            <a:rPr sz="1400">
                              <a:solidFill>
                                <a:srgbClr val="85A8FF"/>
                              </a:solidFill>
                              <a:latin typeface="Cambria Math"/>
                            </a:rPr>
                          </m:ctrlPr>
                        </m:sSubPr>
                        <m:e>
                          <m:r>
                            <a:rPr sz="1400">
                              <a:solidFill>
                                <a:srgbClr val="85A8FF"/>
                              </a:solidFill>
                              <a:latin typeface="Cambria Math"/>
                            </a:rPr>
                            <m:t>𝐴</m:t>
                          </m:r>
                        </m:e>
                        <m:sub>
                          <m:r>
                            <a:rPr sz="1400">
                              <a:solidFill>
                                <a:srgbClr val="85A8FF"/>
                              </a:solidFill>
                              <a:latin typeface="Cambria Math"/>
                            </a:rPr>
                            <m:t>66</m:t>
                          </m:r>
                        </m:sub>
                      </m:sSub>
                      <m:f>
                        <m:fPr>
                          <m:ctrlPr>
                            <a:rPr sz="1400" i="1">
                              <a:solidFill>
                                <a:srgbClr val="85A8FF"/>
                              </a:solidFill>
                              <a:latin typeface="Cambria Math"/>
                            </a:rPr>
                          </m:ctrlPr>
                        </m:fPr>
                        <m:num>
                          <m:sSup>
                            <m:sSupPr>
                              <m:ctrlPr>
                                <a:rPr sz="1400">
                                  <a:solidFill>
                                    <a:srgbClr val="85A8FF"/>
                                  </a:solidFill>
                                  <a:latin typeface="Cambria Math"/>
                                </a:rPr>
                              </m:ctrlPr>
                            </m:sSupPr>
                            <m:e>
                              <m:r>
                                <a:rPr sz="1400">
                                  <a:solidFill>
                                    <a:srgbClr val="85A8FF"/>
                                  </a:solidFill>
                                  <a:latin typeface="Cambria Math"/>
                                </a:rPr>
                                <m:t>𝜕</m:t>
                              </m:r>
                            </m:e>
                            <m:sup>
                              <m:r>
                                <a:rPr sz="1400">
                                  <a:solidFill>
                                    <a:srgbClr val="85A8FF"/>
                                  </a:solidFill>
                                  <a:latin typeface="Cambria Math"/>
                                </a:rPr>
                                <m:t>2</m:t>
                              </m:r>
                            </m:sup>
                          </m:sSup>
                          <m:sSub>
                            <m:sSubPr>
                              <m:ctrlPr>
                                <a:rPr sz="1400">
                                  <a:solidFill>
                                    <a:srgbClr val="85A8FF"/>
                                  </a:solidFill>
                                  <a:latin typeface="Cambria Math"/>
                                </a:rPr>
                              </m:ctrlPr>
                            </m:sSubPr>
                            <m:e>
                              <m:r>
                                <a:rPr sz="1400">
                                  <a:solidFill>
                                    <a:srgbClr val="85A8FF"/>
                                  </a:solidFill>
                                  <a:latin typeface="Cambria Math"/>
                                </a:rPr>
                                <m:t>𝑢</m:t>
                              </m:r>
                            </m:e>
                            <m:sub>
                              <m:r>
                                <a:rPr sz="1400">
                                  <a:solidFill>
                                    <a:srgbClr val="85A8FF"/>
                                  </a:solidFill>
                                  <a:latin typeface="Cambria Math"/>
                                </a:rPr>
                                <m:t>0</m:t>
                              </m:r>
                            </m:sub>
                          </m:sSub>
                        </m:num>
                        <m:den>
                          <m:r>
                            <a:rPr sz="1400">
                              <a:solidFill>
                                <a:srgbClr val="85A8FF"/>
                              </a:solidFill>
                              <a:latin typeface="Cambria Math"/>
                            </a:rPr>
                            <m:t>𝜕</m:t>
                          </m:r>
                          <m:sSup>
                            <m:sSupPr>
                              <m:ctrlPr>
                                <a:rPr sz="1400">
                                  <a:solidFill>
                                    <a:srgbClr val="85A8FF"/>
                                  </a:solidFill>
                                  <a:latin typeface="Cambria Math"/>
                                </a:rPr>
                              </m:ctrlPr>
                            </m:sSupPr>
                            <m:e>
                              <m:r>
                                <a:rPr sz="1400">
                                  <a:solidFill>
                                    <a:srgbClr val="85A8FF"/>
                                  </a:solidFill>
                                  <a:latin typeface="Cambria Math"/>
                                </a:rPr>
                                <m:t>𝑦</m:t>
                              </m:r>
                            </m:e>
                            <m:sup>
                              <m:r>
                                <a:rPr sz="1400">
                                  <a:solidFill>
                                    <a:srgbClr val="85A8FF"/>
                                  </a:solidFill>
                                  <a:latin typeface="Cambria Math"/>
                                </a:rPr>
                                <m:t>2</m:t>
                              </m:r>
                            </m:sup>
                          </m:sSup>
                        </m:den>
                      </m:f>
                      <m:r>
                        <a:rPr sz="1400">
                          <a:solidFill>
                            <a:srgbClr val="85A8FF"/>
                          </a:solidFill>
                          <a:latin typeface="Cambria Math"/>
                        </a:rPr>
                        <m:t> + </m:t>
                      </m:r>
                      <m:sSub>
                        <m:sSubPr>
                          <m:ctrlPr>
                            <a:rPr sz="1400">
                              <a:solidFill>
                                <a:srgbClr val="85A8FF"/>
                              </a:solidFill>
                              <a:latin typeface="Cambria Math"/>
                            </a:rPr>
                          </m:ctrlPr>
                        </m:sSubPr>
                        <m:e>
                          <m:r>
                            <a:rPr sz="1400">
                              <a:solidFill>
                                <a:srgbClr val="85A8FF"/>
                              </a:solidFill>
                              <a:latin typeface="Cambria Math"/>
                            </a:rPr>
                            <m:t>𝐴</m:t>
                          </m:r>
                        </m:e>
                        <m:sub>
                          <m:r>
                            <a:rPr sz="1400">
                              <a:solidFill>
                                <a:srgbClr val="85A8FF"/>
                              </a:solidFill>
                              <a:latin typeface="Cambria Math"/>
                            </a:rPr>
                            <m:t>16</m:t>
                          </m:r>
                        </m:sub>
                      </m:sSub>
                      <m:f>
                        <m:fPr>
                          <m:ctrlPr>
                            <a:rPr sz="1400" i="1">
                              <a:solidFill>
                                <a:srgbClr val="85A8FF"/>
                              </a:solidFill>
                              <a:latin typeface="Cambria Math"/>
                            </a:rPr>
                          </m:ctrlPr>
                        </m:fPr>
                        <m:num>
                          <m:sSup>
                            <m:sSupPr>
                              <m:ctrlPr>
                                <a:rPr sz="1400">
                                  <a:solidFill>
                                    <a:srgbClr val="85A8FF"/>
                                  </a:solidFill>
                                  <a:latin typeface="Cambria Math"/>
                                </a:rPr>
                              </m:ctrlPr>
                            </m:sSupPr>
                            <m:e>
                              <m:r>
                                <a:rPr sz="1400">
                                  <a:solidFill>
                                    <a:srgbClr val="85A8FF"/>
                                  </a:solidFill>
                                  <a:latin typeface="Cambria Math"/>
                                </a:rPr>
                                <m:t>𝜕</m:t>
                              </m:r>
                            </m:e>
                            <m:sup>
                              <m:r>
                                <a:rPr sz="1400">
                                  <a:solidFill>
                                    <a:srgbClr val="85A8FF"/>
                                  </a:solidFill>
                                  <a:latin typeface="Cambria Math"/>
                                </a:rPr>
                                <m:t>2</m:t>
                              </m:r>
                            </m:sup>
                          </m:sSup>
                          <m:sSub>
                            <m:sSubPr>
                              <m:ctrlPr>
                                <a:rPr sz="1400">
                                  <a:solidFill>
                                    <a:srgbClr val="85A8FF"/>
                                  </a:solidFill>
                                  <a:latin typeface="Cambria Math"/>
                                </a:rPr>
                              </m:ctrlPr>
                            </m:sSubPr>
                            <m:e>
                              <m:r>
                                <a:rPr sz="1400">
                                  <a:solidFill>
                                    <a:srgbClr val="85A8FF"/>
                                  </a:solidFill>
                                  <a:latin typeface="Cambria Math"/>
                                </a:rPr>
                                <m:t>𝑣</m:t>
                              </m:r>
                            </m:e>
                            <m:sub>
                              <m:r>
                                <a:rPr sz="1400">
                                  <a:solidFill>
                                    <a:srgbClr val="85A8FF"/>
                                  </a:solidFill>
                                  <a:latin typeface="Cambria Math"/>
                                </a:rPr>
                                <m:t>0</m:t>
                              </m:r>
                            </m:sub>
                          </m:sSub>
                        </m:num>
                        <m:den>
                          <m:r>
                            <a:rPr sz="1400">
                              <a:solidFill>
                                <a:srgbClr val="85A8FF"/>
                              </a:solidFill>
                              <a:latin typeface="Cambria Math"/>
                            </a:rPr>
                            <m:t>𝜕</m:t>
                          </m:r>
                          <m:sSup>
                            <m:sSupPr>
                              <m:ctrlPr>
                                <a:rPr sz="1400">
                                  <a:solidFill>
                                    <a:srgbClr val="85A8FF"/>
                                  </a:solidFill>
                                  <a:latin typeface="Cambria Math"/>
                                </a:rPr>
                              </m:ctrlPr>
                            </m:sSupPr>
                            <m:e>
                              <m:r>
                                <a:rPr sz="1400">
                                  <a:solidFill>
                                    <a:srgbClr val="85A8FF"/>
                                  </a:solidFill>
                                  <a:latin typeface="Cambria Math"/>
                                </a:rPr>
                                <m:t>𝑥</m:t>
                              </m:r>
                            </m:e>
                            <m:sup>
                              <m:r>
                                <a:rPr sz="1400">
                                  <a:solidFill>
                                    <a:srgbClr val="85A8FF"/>
                                  </a:solidFill>
                                  <a:latin typeface="Cambria Math"/>
                                </a:rPr>
                                <m:t>2</m:t>
                              </m:r>
                            </m:sup>
                          </m:sSup>
                        </m:den>
                      </m:f>
                      <m:r>
                        <a:rPr sz="1400">
                          <a:solidFill>
                            <a:srgbClr val="85A8FF"/>
                          </a:solidFill>
                          <a:latin typeface="Cambria Math"/>
                        </a:rPr>
                        <m:t> + (</m:t>
                      </m:r>
                      <m:sSub>
                        <m:sSubPr>
                          <m:ctrlPr>
                            <a:rPr sz="1400">
                              <a:solidFill>
                                <a:srgbClr val="85A8FF"/>
                              </a:solidFill>
                              <a:latin typeface="Cambria Math"/>
                            </a:rPr>
                          </m:ctrlPr>
                        </m:sSubPr>
                        <m:e>
                          <m:r>
                            <a:rPr sz="1400">
                              <a:solidFill>
                                <a:srgbClr val="85A8FF"/>
                              </a:solidFill>
                              <a:latin typeface="Cambria Math"/>
                            </a:rPr>
                            <m:t>𝐴</m:t>
                          </m:r>
                        </m:e>
                        <m:sub>
                          <m:r>
                            <a:rPr sz="1400">
                              <a:solidFill>
                                <a:srgbClr val="85A8FF"/>
                              </a:solidFill>
                              <a:latin typeface="Cambria Math"/>
                            </a:rPr>
                            <m:t>12</m:t>
                          </m:r>
                        </m:sub>
                      </m:sSub>
                      <m:r>
                        <a:rPr sz="1400">
                          <a:solidFill>
                            <a:srgbClr val="85A8FF"/>
                          </a:solidFill>
                          <a:latin typeface="Cambria Math"/>
                        </a:rPr>
                        <m:t> + </m:t>
                      </m:r>
                      <m:sSub>
                        <m:sSubPr>
                          <m:ctrlPr>
                            <a:rPr sz="1400">
                              <a:solidFill>
                                <a:srgbClr val="85A8FF"/>
                              </a:solidFill>
                              <a:latin typeface="Cambria Math"/>
                            </a:rPr>
                          </m:ctrlPr>
                        </m:sSubPr>
                        <m:e>
                          <m:r>
                            <a:rPr sz="1400">
                              <a:solidFill>
                                <a:srgbClr val="85A8FF"/>
                              </a:solidFill>
                              <a:latin typeface="Cambria Math"/>
                            </a:rPr>
                            <m:t>𝐴</m:t>
                          </m:r>
                        </m:e>
                        <m:sub>
                          <m:r>
                            <a:rPr sz="1400">
                              <a:solidFill>
                                <a:srgbClr val="85A8FF"/>
                              </a:solidFill>
                              <a:latin typeface="Cambria Math"/>
                            </a:rPr>
                            <m:t>66</m:t>
                          </m:r>
                        </m:sub>
                      </m:sSub>
                      <m:r>
                        <a:rPr sz="1400">
                          <a:solidFill>
                            <a:srgbClr val="85A8FF"/>
                          </a:solidFill>
                          <a:latin typeface="Cambria Math"/>
                        </a:rPr>
                        <m:t>)</m:t>
                      </m:r>
                      <m:f>
                        <m:fPr>
                          <m:ctrlPr>
                            <a:rPr sz="1400" i="1">
                              <a:solidFill>
                                <a:srgbClr val="85A8FF"/>
                              </a:solidFill>
                              <a:latin typeface="Cambria Math"/>
                            </a:rPr>
                          </m:ctrlPr>
                        </m:fPr>
                        <m:num>
                          <m:sSup>
                            <m:sSupPr>
                              <m:ctrlPr>
                                <a:rPr sz="1400">
                                  <a:solidFill>
                                    <a:srgbClr val="85A8FF"/>
                                  </a:solidFill>
                                  <a:latin typeface="Cambria Math"/>
                                </a:rPr>
                              </m:ctrlPr>
                            </m:sSupPr>
                            <m:e>
                              <m:r>
                                <a:rPr sz="1400">
                                  <a:solidFill>
                                    <a:srgbClr val="85A8FF"/>
                                  </a:solidFill>
                                  <a:latin typeface="Cambria Math"/>
                                </a:rPr>
                                <m:t>𝜕</m:t>
                              </m:r>
                            </m:e>
                            <m:sup>
                              <m:r>
                                <a:rPr sz="1400">
                                  <a:solidFill>
                                    <a:srgbClr val="85A8FF"/>
                                  </a:solidFill>
                                  <a:latin typeface="Cambria Math"/>
                                </a:rPr>
                                <m:t>2</m:t>
                              </m:r>
                            </m:sup>
                          </m:sSup>
                          <m:sSub>
                            <m:sSubPr>
                              <m:ctrlPr>
                                <a:rPr sz="1400">
                                  <a:solidFill>
                                    <a:srgbClr val="85A8FF"/>
                                  </a:solidFill>
                                  <a:latin typeface="Cambria Math"/>
                                </a:rPr>
                              </m:ctrlPr>
                            </m:sSubPr>
                            <m:e>
                              <m:r>
                                <a:rPr sz="1400">
                                  <a:solidFill>
                                    <a:srgbClr val="85A8FF"/>
                                  </a:solidFill>
                                  <a:latin typeface="Cambria Math"/>
                                </a:rPr>
                                <m:t>𝑣</m:t>
                              </m:r>
                            </m:e>
                            <m:sub>
                              <m:r>
                                <a:rPr sz="1400">
                                  <a:solidFill>
                                    <a:srgbClr val="85A8FF"/>
                                  </a:solidFill>
                                  <a:latin typeface="Cambria Math"/>
                                </a:rPr>
                                <m:t>0</m:t>
                              </m:r>
                            </m:sub>
                          </m:sSub>
                        </m:num>
                        <m:den>
                          <m:r>
                            <a:rPr sz="1400">
                              <a:solidFill>
                                <a:srgbClr val="85A8FF"/>
                              </a:solidFill>
                              <a:latin typeface="Cambria Math"/>
                            </a:rPr>
                            <m:t>𝜕</m:t>
                          </m:r>
                          <m:r>
                            <a:rPr sz="1400">
                              <a:solidFill>
                                <a:srgbClr val="85A8FF"/>
                              </a:solidFill>
                              <a:latin typeface="Cambria Math"/>
                            </a:rPr>
                            <m:t>𝑥</m:t>
                          </m:r>
                          <m:r>
                            <a:rPr sz="1400">
                              <a:solidFill>
                                <a:srgbClr val="85A8FF"/>
                              </a:solidFill>
                              <a:latin typeface="Cambria Math"/>
                            </a:rPr>
                            <m:t>𝜕</m:t>
                          </m:r>
                          <m:r>
                            <a:rPr sz="1400">
                              <a:solidFill>
                                <a:srgbClr val="85A8FF"/>
                              </a:solidFill>
                              <a:latin typeface="Cambria Math"/>
                            </a:rPr>
                            <m:t>𝑦</m:t>
                          </m:r>
                        </m:den>
                      </m:f>
                      <m:r>
                        <a:rPr sz="1400">
                          <a:solidFill>
                            <a:srgbClr val="85A8FF"/>
                          </a:solidFill>
                          <a:latin typeface="Cambria Math"/>
                        </a:rPr>
                        <m:t> + </m:t>
                      </m:r>
                      <m:sSub>
                        <m:sSubPr>
                          <m:ctrlPr>
                            <a:rPr sz="1400">
                              <a:solidFill>
                                <a:srgbClr val="85A8FF"/>
                              </a:solidFill>
                              <a:latin typeface="Cambria Math"/>
                            </a:rPr>
                          </m:ctrlPr>
                        </m:sSubPr>
                        <m:e>
                          <m:r>
                            <a:rPr sz="1400">
                              <a:solidFill>
                                <a:srgbClr val="85A8FF"/>
                              </a:solidFill>
                              <a:latin typeface="Cambria Math"/>
                            </a:rPr>
                            <m:t>𝐴</m:t>
                          </m:r>
                        </m:e>
                        <m:sub>
                          <m:r>
                            <a:rPr sz="1400">
                              <a:solidFill>
                                <a:srgbClr val="85A8FF"/>
                              </a:solidFill>
                              <a:latin typeface="Cambria Math"/>
                            </a:rPr>
                            <m:t>26</m:t>
                          </m:r>
                        </m:sub>
                      </m:sSub>
                      <m:f>
                        <m:fPr>
                          <m:ctrlPr>
                            <a:rPr sz="1400" i="1">
                              <a:solidFill>
                                <a:srgbClr val="85A8FF"/>
                              </a:solidFill>
                              <a:latin typeface="Cambria Math"/>
                            </a:rPr>
                          </m:ctrlPr>
                        </m:fPr>
                        <m:num>
                          <m:sSup>
                            <m:sSupPr>
                              <m:ctrlPr>
                                <a:rPr sz="1400">
                                  <a:solidFill>
                                    <a:srgbClr val="85A8FF"/>
                                  </a:solidFill>
                                  <a:latin typeface="Cambria Math"/>
                                </a:rPr>
                              </m:ctrlPr>
                            </m:sSupPr>
                            <m:e>
                              <m:r>
                                <a:rPr sz="1400">
                                  <a:solidFill>
                                    <a:srgbClr val="85A8FF"/>
                                  </a:solidFill>
                                  <a:latin typeface="Cambria Math"/>
                                </a:rPr>
                                <m:t>𝜕</m:t>
                              </m:r>
                            </m:e>
                            <m:sup>
                              <m:r>
                                <a:rPr sz="1400">
                                  <a:solidFill>
                                    <a:srgbClr val="85A8FF"/>
                                  </a:solidFill>
                                  <a:latin typeface="Cambria Math"/>
                                </a:rPr>
                                <m:t>2</m:t>
                              </m:r>
                            </m:sup>
                          </m:sSup>
                          <m:sSub>
                            <m:sSubPr>
                              <m:ctrlPr>
                                <a:rPr sz="1400">
                                  <a:solidFill>
                                    <a:srgbClr val="85A8FF"/>
                                  </a:solidFill>
                                  <a:latin typeface="Cambria Math"/>
                                </a:rPr>
                              </m:ctrlPr>
                            </m:sSubPr>
                            <m:e>
                              <m:r>
                                <a:rPr sz="1400">
                                  <a:solidFill>
                                    <a:srgbClr val="85A8FF"/>
                                  </a:solidFill>
                                  <a:latin typeface="Cambria Math"/>
                                </a:rPr>
                                <m:t>𝑣</m:t>
                              </m:r>
                            </m:e>
                            <m:sub>
                              <m:r>
                                <a:rPr sz="1400">
                                  <a:solidFill>
                                    <a:srgbClr val="85A8FF"/>
                                  </a:solidFill>
                                  <a:latin typeface="Cambria Math"/>
                                </a:rPr>
                                <m:t>0</m:t>
                              </m:r>
                            </m:sub>
                          </m:sSub>
                        </m:num>
                        <m:den>
                          <m:r>
                            <a:rPr sz="1400">
                              <a:solidFill>
                                <a:srgbClr val="85A8FF"/>
                              </a:solidFill>
                              <a:latin typeface="Cambria Math"/>
                            </a:rPr>
                            <m:t>𝜕</m:t>
                          </m:r>
                          <m:sSup>
                            <m:sSupPr>
                              <m:ctrlPr>
                                <a:rPr sz="1400">
                                  <a:solidFill>
                                    <a:srgbClr val="85A8FF"/>
                                  </a:solidFill>
                                  <a:latin typeface="Cambria Math"/>
                                </a:rPr>
                              </m:ctrlPr>
                            </m:sSupPr>
                            <m:e>
                              <m:r>
                                <a:rPr sz="1400">
                                  <a:solidFill>
                                    <a:srgbClr val="85A8FF"/>
                                  </a:solidFill>
                                  <a:latin typeface="Cambria Math"/>
                                </a:rPr>
                                <m:t>𝑦</m:t>
                              </m:r>
                            </m:e>
                            <m:sup>
                              <m:r>
                                <a:rPr sz="1400">
                                  <a:solidFill>
                                    <a:srgbClr val="85A8FF"/>
                                  </a:solidFill>
                                  <a:latin typeface="Cambria Math"/>
                                </a:rPr>
                                <m:t>2</m:t>
                              </m:r>
                            </m:sup>
                          </m:sSup>
                        </m:den>
                      </m:f>
                    </m:oMath>
                  </m:oMathPara>
                </a14:m>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904875" y="1714500"/>
                <a:ext cx="10929937" cy="54768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904875" y="2238375"/>
                <a:ext cx="10929937" cy="547687"/>
              </a:xfrm>
              <a:prstGeom prst="rect">
                <a:avLst/>
              </a:prstGeom>
              <a:noFill/>
            </p:spPr>
            <p:txBody>
              <a:bodyPr wrap="square" lIns="0" tIns="0" rIns="0" bIns="0">
                <a:noAutofit/>
              </a:bodyPr>
              <a:lstStyle/>
              <a:p>
                <a:pPr/>
                <a14:m>
                  <m:oMathPara xmlns:m="http://schemas.openxmlformats.org/officeDocument/2006/math">
                    <m:oMathParaPr>
                      <m:jc m:val="left"/>
                    </m:oMathParaPr>
                    <m:oMath>
                      <m:r>
                        <a:rPr sz="1400">
                          <a:solidFill>
                            <a:srgbClr val="EA8CBC"/>
                          </a:solidFill>
                          <a:latin typeface="Cambria Math"/>
                        </a:rPr>
                        <m:t>− </m:t>
                      </m:r>
                      <m:sSub>
                        <m:sSubPr>
                          <m:ctrlPr>
                            <a:rPr sz="1400">
                              <a:solidFill>
                                <a:srgbClr val="EA8CBC"/>
                              </a:solidFill>
                              <a:latin typeface="Cambria Math"/>
                            </a:rPr>
                          </m:ctrlPr>
                        </m:sSubPr>
                        <m:e>
                          <m:r>
                            <a:rPr sz="1400">
                              <a:solidFill>
                                <a:srgbClr val="EA8CBC"/>
                              </a:solidFill>
                              <a:latin typeface="Cambria Math"/>
                            </a:rPr>
                            <m:t>𝐵</m:t>
                          </m:r>
                        </m:e>
                        <m:sub>
                          <m:r>
                            <a:rPr sz="1400">
                              <a:solidFill>
                                <a:srgbClr val="EA8CBC"/>
                              </a:solidFill>
                              <a:latin typeface="Cambria Math"/>
                            </a:rPr>
                            <m:t>11</m:t>
                          </m:r>
                        </m:sub>
                      </m:sSub>
                      <m:f>
                        <m:fPr>
                          <m:ctrlPr>
                            <a:rPr sz="1400" i="1">
                              <a:solidFill>
                                <a:srgbClr val="EA8CBC"/>
                              </a:solidFill>
                              <a:latin typeface="Cambria Math"/>
                            </a:rPr>
                          </m:ctrlPr>
                        </m:fPr>
                        <m:num>
                          <m:sSup>
                            <m:sSupPr>
                              <m:ctrlPr>
                                <a:rPr sz="1400">
                                  <a:solidFill>
                                    <a:srgbClr val="EA8CBC"/>
                                  </a:solidFill>
                                  <a:latin typeface="Cambria Math"/>
                                </a:rPr>
                              </m:ctrlPr>
                            </m:sSupPr>
                            <m:e>
                              <m:r>
                                <a:rPr sz="1400">
                                  <a:solidFill>
                                    <a:srgbClr val="EA8CBC"/>
                                  </a:solidFill>
                                  <a:latin typeface="Cambria Math"/>
                                </a:rPr>
                                <m:t>𝜕</m:t>
                              </m:r>
                            </m:e>
                            <m:sup>
                              <m:r>
                                <a:rPr sz="1400">
                                  <a:solidFill>
                                    <a:srgbClr val="EA8CBC"/>
                                  </a:solidFill>
                                  <a:latin typeface="Cambria Math"/>
                                </a:rPr>
                                <m:t>3</m:t>
                              </m:r>
                            </m:sup>
                          </m:sSup>
                          <m:sSub>
                            <m:sSubPr>
                              <m:ctrlPr>
                                <a:rPr sz="1400">
                                  <a:solidFill>
                                    <a:srgbClr val="EA8CBC"/>
                                  </a:solidFill>
                                  <a:latin typeface="Cambria Math"/>
                                </a:rPr>
                              </m:ctrlPr>
                            </m:sSubPr>
                            <m:e>
                              <m:r>
                                <a:rPr sz="1400">
                                  <a:solidFill>
                                    <a:srgbClr val="EA8CBC"/>
                                  </a:solidFill>
                                  <a:latin typeface="Cambria Math"/>
                                </a:rPr>
                                <m:t>𝑤</m:t>
                              </m:r>
                            </m:e>
                            <m:sub>
                              <m:r>
                                <a:rPr sz="1400">
                                  <a:solidFill>
                                    <a:srgbClr val="EA8CBC"/>
                                  </a:solidFill>
                                  <a:latin typeface="Cambria Math"/>
                                </a:rPr>
                                <m:t>0</m:t>
                              </m:r>
                            </m:sub>
                          </m:sSub>
                        </m:num>
                        <m:den>
                          <m:r>
                            <a:rPr sz="1400">
                              <a:solidFill>
                                <a:srgbClr val="EA8CBC"/>
                              </a:solidFill>
                              <a:latin typeface="Cambria Math"/>
                            </a:rPr>
                            <m:t>𝜕</m:t>
                          </m:r>
                          <m:sSup>
                            <m:sSupPr>
                              <m:ctrlPr>
                                <a:rPr sz="1400">
                                  <a:solidFill>
                                    <a:srgbClr val="EA8CBC"/>
                                  </a:solidFill>
                                  <a:latin typeface="Cambria Math"/>
                                </a:rPr>
                              </m:ctrlPr>
                            </m:sSupPr>
                            <m:e>
                              <m:r>
                                <a:rPr sz="1400">
                                  <a:solidFill>
                                    <a:srgbClr val="EA8CBC"/>
                                  </a:solidFill>
                                  <a:latin typeface="Cambria Math"/>
                                </a:rPr>
                                <m:t>𝑥</m:t>
                              </m:r>
                            </m:e>
                            <m:sup>
                              <m:r>
                                <a:rPr sz="1400">
                                  <a:solidFill>
                                    <a:srgbClr val="EA8CBC"/>
                                  </a:solidFill>
                                  <a:latin typeface="Cambria Math"/>
                                </a:rPr>
                                <m:t>3</m:t>
                              </m:r>
                            </m:sup>
                          </m:sSup>
                        </m:den>
                      </m:f>
                      <m:r>
                        <a:rPr sz="1400">
                          <a:solidFill>
                            <a:srgbClr val="EA8CBC"/>
                          </a:solidFill>
                          <a:latin typeface="Cambria Math"/>
                        </a:rPr>
                        <m:t> − 3</m:t>
                      </m:r>
                      <m:sSub>
                        <m:sSubPr>
                          <m:ctrlPr>
                            <a:rPr sz="1400">
                              <a:solidFill>
                                <a:srgbClr val="EA8CBC"/>
                              </a:solidFill>
                              <a:latin typeface="Cambria Math"/>
                            </a:rPr>
                          </m:ctrlPr>
                        </m:sSubPr>
                        <m:e>
                          <m:r>
                            <a:rPr sz="1400">
                              <a:solidFill>
                                <a:srgbClr val="EA8CBC"/>
                              </a:solidFill>
                              <a:latin typeface="Cambria Math"/>
                            </a:rPr>
                            <m:t>𝐵</m:t>
                          </m:r>
                        </m:e>
                        <m:sub>
                          <m:r>
                            <a:rPr sz="1400">
                              <a:solidFill>
                                <a:srgbClr val="EA8CBC"/>
                              </a:solidFill>
                              <a:latin typeface="Cambria Math"/>
                            </a:rPr>
                            <m:t>16</m:t>
                          </m:r>
                        </m:sub>
                      </m:sSub>
                      <m:f>
                        <m:fPr>
                          <m:ctrlPr>
                            <a:rPr sz="1400" i="1">
                              <a:solidFill>
                                <a:srgbClr val="EA8CBC"/>
                              </a:solidFill>
                              <a:latin typeface="Cambria Math"/>
                            </a:rPr>
                          </m:ctrlPr>
                        </m:fPr>
                        <m:num>
                          <m:sSup>
                            <m:sSupPr>
                              <m:ctrlPr>
                                <a:rPr sz="1400">
                                  <a:solidFill>
                                    <a:srgbClr val="EA8CBC"/>
                                  </a:solidFill>
                                  <a:latin typeface="Cambria Math"/>
                                </a:rPr>
                              </m:ctrlPr>
                            </m:sSupPr>
                            <m:e>
                              <m:r>
                                <a:rPr sz="1400">
                                  <a:solidFill>
                                    <a:srgbClr val="EA8CBC"/>
                                  </a:solidFill>
                                  <a:latin typeface="Cambria Math"/>
                                </a:rPr>
                                <m:t>𝜕</m:t>
                              </m:r>
                            </m:e>
                            <m:sup>
                              <m:r>
                                <a:rPr sz="1400">
                                  <a:solidFill>
                                    <a:srgbClr val="EA8CBC"/>
                                  </a:solidFill>
                                  <a:latin typeface="Cambria Math"/>
                                </a:rPr>
                                <m:t>3</m:t>
                              </m:r>
                            </m:sup>
                          </m:sSup>
                          <m:sSub>
                            <m:sSubPr>
                              <m:ctrlPr>
                                <a:rPr sz="1400">
                                  <a:solidFill>
                                    <a:srgbClr val="EA8CBC"/>
                                  </a:solidFill>
                                  <a:latin typeface="Cambria Math"/>
                                </a:rPr>
                              </m:ctrlPr>
                            </m:sSubPr>
                            <m:e>
                              <m:r>
                                <a:rPr sz="1400">
                                  <a:solidFill>
                                    <a:srgbClr val="EA8CBC"/>
                                  </a:solidFill>
                                  <a:latin typeface="Cambria Math"/>
                                </a:rPr>
                                <m:t>𝑤</m:t>
                              </m:r>
                            </m:e>
                            <m:sub>
                              <m:r>
                                <a:rPr sz="1400">
                                  <a:solidFill>
                                    <a:srgbClr val="EA8CBC"/>
                                  </a:solidFill>
                                  <a:latin typeface="Cambria Math"/>
                                </a:rPr>
                                <m:t>0</m:t>
                              </m:r>
                            </m:sub>
                          </m:sSub>
                        </m:num>
                        <m:den>
                          <m:r>
                            <a:rPr sz="1400">
                              <a:solidFill>
                                <a:srgbClr val="EA8CBC"/>
                              </a:solidFill>
                              <a:latin typeface="Cambria Math"/>
                            </a:rPr>
                            <m:t>𝜕</m:t>
                          </m:r>
                          <m:sSup>
                            <m:sSupPr>
                              <m:ctrlPr>
                                <a:rPr sz="1400">
                                  <a:solidFill>
                                    <a:srgbClr val="EA8CBC"/>
                                  </a:solidFill>
                                  <a:latin typeface="Cambria Math"/>
                                </a:rPr>
                              </m:ctrlPr>
                            </m:sSupPr>
                            <m:e>
                              <m:r>
                                <a:rPr sz="1400">
                                  <a:solidFill>
                                    <a:srgbClr val="EA8CBC"/>
                                  </a:solidFill>
                                  <a:latin typeface="Cambria Math"/>
                                </a:rPr>
                                <m:t>𝑥</m:t>
                              </m:r>
                            </m:e>
                            <m:sup>
                              <m:r>
                                <a:rPr sz="1400">
                                  <a:solidFill>
                                    <a:srgbClr val="EA8CBC"/>
                                  </a:solidFill>
                                  <a:latin typeface="Cambria Math"/>
                                </a:rPr>
                                <m:t>2</m:t>
                              </m:r>
                            </m:sup>
                          </m:sSup>
                          <m:r>
                            <a:rPr sz="1400">
                              <a:solidFill>
                                <a:srgbClr val="EA8CBC"/>
                              </a:solidFill>
                              <a:latin typeface="Cambria Math"/>
                            </a:rPr>
                            <m:t>𝜕</m:t>
                          </m:r>
                          <m:r>
                            <a:rPr sz="1400">
                              <a:solidFill>
                                <a:srgbClr val="EA8CBC"/>
                              </a:solidFill>
                              <a:latin typeface="Cambria Math"/>
                            </a:rPr>
                            <m:t>𝑦</m:t>
                          </m:r>
                        </m:den>
                      </m:f>
                      <m:r>
                        <a:rPr sz="1400">
                          <a:solidFill>
                            <a:srgbClr val="EA8CBC"/>
                          </a:solidFill>
                          <a:latin typeface="Cambria Math"/>
                        </a:rPr>
                        <m:t> − (</m:t>
                      </m:r>
                      <m:sSub>
                        <m:sSubPr>
                          <m:ctrlPr>
                            <a:rPr sz="1400">
                              <a:solidFill>
                                <a:srgbClr val="EA8CBC"/>
                              </a:solidFill>
                              <a:latin typeface="Cambria Math"/>
                            </a:rPr>
                          </m:ctrlPr>
                        </m:sSubPr>
                        <m:e>
                          <m:r>
                            <a:rPr sz="1400">
                              <a:solidFill>
                                <a:srgbClr val="EA8CBC"/>
                              </a:solidFill>
                              <a:latin typeface="Cambria Math"/>
                            </a:rPr>
                            <m:t>𝐵</m:t>
                          </m:r>
                        </m:e>
                        <m:sub>
                          <m:r>
                            <a:rPr sz="1400">
                              <a:solidFill>
                                <a:srgbClr val="EA8CBC"/>
                              </a:solidFill>
                              <a:latin typeface="Cambria Math"/>
                            </a:rPr>
                            <m:t>12</m:t>
                          </m:r>
                        </m:sub>
                      </m:sSub>
                      <m:r>
                        <a:rPr sz="1400">
                          <a:solidFill>
                            <a:srgbClr val="EA8CBC"/>
                          </a:solidFill>
                          <a:latin typeface="Cambria Math"/>
                        </a:rPr>
                        <m:t> + 2</m:t>
                      </m:r>
                      <m:sSub>
                        <m:sSubPr>
                          <m:ctrlPr>
                            <a:rPr sz="1400">
                              <a:solidFill>
                                <a:srgbClr val="EA8CBC"/>
                              </a:solidFill>
                              <a:latin typeface="Cambria Math"/>
                            </a:rPr>
                          </m:ctrlPr>
                        </m:sSubPr>
                        <m:e>
                          <m:r>
                            <a:rPr sz="1400">
                              <a:solidFill>
                                <a:srgbClr val="EA8CBC"/>
                              </a:solidFill>
                              <a:latin typeface="Cambria Math"/>
                            </a:rPr>
                            <m:t>𝐵</m:t>
                          </m:r>
                        </m:e>
                        <m:sub>
                          <m:r>
                            <a:rPr sz="1400">
                              <a:solidFill>
                                <a:srgbClr val="EA8CBC"/>
                              </a:solidFill>
                              <a:latin typeface="Cambria Math"/>
                            </a:rPr>
                            <m:t>66</m:t>
                          </m:r>
                        </m:sub>
                      </m:sSub>
                      <m:r>
                        <a:rPr sz="1400">
                          <a:solidFill>
                            <a:srgbClr val="EA8CBC"/>
                          </a:solidFill>
                          <a:latin typeface="Cambria Math"/>
                        </a:rPr>
                        <m:t>)</m:t>
                      </m:r>
                      <m:f>
                        <m:fPr>
                          <m:ctrlPr>
                            <a:rPr sz="1400" i="1">
                              <a:solidFill>
                                <a:srgbClr val="EA8CBC"/>
                              </a:solidFill>
                              <a:latin typeface="Cambria Math"/>
                            </a:rPr>
                          </m:ctrlPr>
                        </m:fPr>
                        <m:num>
                          <m:sSup>
                            <m:sSupPr>
                              <m:ctrlPr>
                                <a:rPr sz="1400">
                                  <a:solidFill>
                                    <a:srgbClr val="EA8CBC"/>
                                  </a:solidFill>
                                  <a:latin typeface="Cambria Math"/>
                                </a:rPr>
                              </m:ctrlPr>
                            </m:sSupPr>
                            <m:e>
                              <m:r>
                                <a:rPr sz="1400">
                                  <a:solidFill>
                                    <a:srgbClr val="EA8CBC"/>
                                  </a:solidFill>
                                  <a:latin typeface="Cambria Math"/>
                                </a:rPr>
                                <m:t>𝜕</m:t>
                              </m:r>
                            </m:e>
                            <m:sup>
                              <m:r>
                                <a:rPr sz="1400">
                                  <a:solidFill>
                                    <a:srgbClr val="EA8CBC"/>
                                  </a:solidFill>
                                  <a:latin typeface="Cambria Math"/>
                                </a:rPr>
                                <m:t>3</m:t>
                              </m:r>
                            </m:sup>
                          </m:sSup>
                          <m:sSub>
                            <m:sSubPr>
                              <m:ctrlPr>
                                <a:rPr sz="1400">
                                  <a:solidFill>
                                    <a:srgbClr val="EA8CBC"/>
                                  </a:solidFill>
                                  <a:latin typeface="Cambria Math"/>
                                </a:rPr>
                              </m:ctrlPr>
                            </m:sSubPr>
                            <m:e>
                              <m:r>
                                <a:rPr sz="1400">
                                  <a:solidFill>
                                    <a:srgbClr val="EA8CBC"/>
                                  </a:solidFill>
                                  <a:latin typeface="Cambria Math"/>
                                </a:rPr>
                                <m:t>𝑤</m:t>
                              </m:r>
                            </m:e>
                            <m:sub>
                              <m:r>
                                <a:rPr sz="1400">
                                  <a:solidFill>
                                    <a:srgbClr val="EA8CBC"/>
                                  </a:solidFill>
                                  <a:latin typeface="Cambria Math"/>
                                </a:rPr>
                                <m:t>0</m:t>
                              </m:r>
                            </m:sub>
                          </m:sSub>
                        </m:num>
                        <m:den>
                          <m:r>
                            <a:rPr sz="1400">
                              <a:solidFill>
                                <a:srgbClr val="EA8CBC"/>
                              </a:solidFill>
                              <a:latin typeface="Cambria Math"/>
                            </a:rPr>
                            <m:t>𝜕</m:t>
                          </m:r>
                          <m:r>
                            <a:rPr sz="1400">
                              <a:solidFill>
                                <a:srgbClr val="EA8CBC"/>
                              </a:solidFill>
                              <a:latin typeface="Cambria Math"/>
                            </a:rPr>
                            <m:t>𝑥</m:t>
                          </m:r>
                          <m:r>
                            <a:rPr sz="1400">
                              <a:solidFill>
                                <a:srgbClr val="EA8CBC"/>
                              </a:solidFill>
                              <a:latin typeface="Cambria Math"/>
                            </a:rPr>
                            <m:t>𝜕</m:t>
                          </m:r>
                          <m:sSup>
                            <m:sSupPr>
                              <m:ctrlPr>
                                <a:rPr sz="1400">
                                  <a:solidFill>
                                    <a:srgbClr val="EA8CBC"/>
                                  </a:solidFill>
                                  <a:latin typeface="Cambria Math"/>
                                </a:rPr>
                              </m:ctrlPr>
                            </m:sSupPr>
                            <m:e>
                              <m:r>
                                <a:rPr sz="1400">
                                  <a:solidFill>
                                    <a:srgbClr val="EA8CBC"/>
                                  </a:solidFill>
                                  <a:latin typeface="Cambria Math"/>
                                </a:rPr>
                                <m:t>𝑦</m:t>
                              </m:r>
                            </m:e>
                            <m:sup>
                              <m:r>
                                <a:rPr sz="1400">
                                  <a:solidFill>
                                    <a:srgbClr val="EA8CBC"/>
                                  </a:solidFill>
                                  <a:latin typeface="Cambria Math"/>
                                </a:rPr>
                                <m:t>2</m:t>
                              </m:r>
                            </m:sup>
                          </m:sSup>
                        </m:den>
                      </m:f>
                      <m:r>
                        <a:rPr sz="1400">
                          <a:solidFill>
                            <a:srgbClr val="EA8CBC"/>
                          </a:solidFill>
                          <a:latin typeface="Cambria Math"/>
                        </a:rPr>
                        <m:t> − </m:t>
                      </m:r>
                      <m:sSub>
                        <m:sSubPr>
                          <m:ctrlPr>
                            <a:rPr sz="1400">
                              <a:solidFill>
                                <a:srgbClr val="EA8CBC"/>
                              </a:solidFill>
                              <a:latin typeface="Cambria Math"/>
                            </a:rPr>
                          </m:ctrlPr>
                        </m:sSubPr>
                        <m:e>
                          <m:r>
                            <a:rPr sz="1400">
                              <a:solidFill>
                                <a:srgbClr val="EA8CBC"/>
                              </a:solidFill>
                              <a:latin typeface="Cambria Math"/>
                            </a:rPr>
                            <m:t>𝐵</m:t>
                          </m:r>
                        </m:e>
                        <m:sub>
                          <m:r>
                            <a:rPr sz="1400">
                              <a:solidFill>
                                <a:srgbClr val="EA8CBC"/>
                              </a:solidFill>
                              <a:latin typeface="Cambria Math"/>
                            </a:rPr>
                            <m:t>26</m:t>
                          </m:r>
                        </m:sub>
                      </m:sSub>
                      <m:f>
                        <m:fPr>
                          <m:ctrlPr>
                            <a:rPr sz="1400" i="1">
                              <a:solidFill>
                                <a:srgbClr val="EA8CBC"/>
                              </a:solidFill>
                              <a:latin typeface="Cambria Math"/>
                            </a:rPr>
                          </m:ctrlPr>
                        </m:fPr>
                        <m:num>
                          <m:sSup>
                            <m:sSupPr>
                              <m:ctrlPr>
                                <a:rPr sz="1400">
                                  <a:solidFill>
                                    <a:srgbClr val="EA8CBC"/>
                                  </a:solidFill>
                                  <a:latin typeface="Cambria Math"/>
                                </a:rPr>
                              </m:ctrlPr>
                            </m:sSupPr>
                            <m:e>
                              <m:r>
                                <a:rPr sz="1400">
                                  <a:solidFill>
                                    <a:srgbClr val="EA8CBC"/>
                                  </a:solidFill>
                                  <a:latin typeface="Cambria Math"/>
                                </a:rPr>
                                <m:t>𝜕</m:t>
                              </m:r>
                            </m:e>
                            <m:sup>
                              <m:r>
                                <a:rPr sz="1400">
                                  <a:solidFill>
                                    <a:srgbClr val="EA8CBC"/>
                                  </a:solidFill>
                                  <a:latin typeface="Cambria Math"/>
                                </a:rPr>
                                <m:t>3</m:t>
                              </m:r>
                            </m:sup>
                          </m:sSup>
                          <m:sSub>
                            <m:sSubPr>
                              <m:ctrlPr>
                                <a:rPr sz="1400">
                                  <a:solidFill>
                                    <a:srgbClr val="EA8CBC"/>
                                  </a:solidFill>
                                  <a:latin typeface="Cambria Math"/>
                                </a:rPr>
                              </m:ctrlPr>
                            </m:sSubPr>
                            <m:e>
                              <m:r>
                                <a:rPr sz="1400">
                                  <a:solidFill>
                                    <a:srgbClr val="EA8CBC"/>
                                  </a:solidFill>
                                  <a:latin typeface="Cambria Math"/>
                                </a:rPr>
                                <m:t>𝑤</m:t>
                              </m:r>
                            </m:e>
                            <m:sub>
                              <m:r>
                                <a:rPr sz="1400">
                                  <a:solidFill>
                                    <a:srgbClr val="EA8CBC"/>
                                  </a:solidFill>
                                  <a:latin typeface="Cambria Math"/>
                                </a:rPr>
                                <m:t>0</m:t>
                              </m:r>
                            </m:sub>
                          </m:sSub>
                        </m:num>
                        <m:den>
                          <m:r>
                            <a:rPr sz="1400">
                              <a:solidFill>
                                <a:srgbClr val="EA8CBC"/>
                              </a:solidFill>
                              <a:latin typeface="Cambria Math"/>
                            </a:rPr>
                            <m:t>𝜕</m:t>
                          </m:r>
                          <m:sSup>
                            <m:sSupPr>
                              <m:ctrlPr>
                                <a:rPr sz="1400">
                                  <a:solidFill>
                                    <a:srgbClr val="EA8CBC"/>
                                  </a:solidFill>
                                  <a:latin typeface="Cambria Math"/>
                                </a:rPr>
                              </m:ctrlPr>
                            </m:sSupPr>
                            <m:e>
                              <m:r>
                                <a:rPr sz="1400">
                                  <a:solidFill>
                                    <a:srgbClr val="EA8CBC"/>
                                  </a:solidFill>
                                  <a:latin typeface="Cambria Math"/>
                                </a:rPr>
                                <m:t>𝑦</m:t>
                              </m:r>
                            </m:e>
                            <m:sup>
                              <m:r>
                                <a:rPr sz="1400">
                                  <a:solidFill>
                                    <a:srgbClr val="EA8CBC"/>
                                  </a:solidFill>
                                  <a:latin typeface="Cambria Math"/>
                                </a:rPr>
                                <m:t>3</m:t>
                              </m:r>
                            </m:sup>
                          </m:sSup>
                        </m:den>
                      </m:f>
                      <m:r>
                        <a:rPr sz="1400">
                          <a:solidFill>
                            <a:srgbClr val="B59BE6"/>
                          </a:solidFill>
                          <a:latin typeface="Cambria Math"/>
                        </a:rPr>
                        <m:t> = </m:t>
                      </m:r>
                      <m:sSub>
                        <m:sSubPr>
                          <m:ctrlPr>
                            <a:rPr sz="1400">
                              <a:solidFill>
                                <a:srgbClr val="B59BE6"/>
                              </a:solidFill>
                              <a:latin typeface="Cambria Math"/>
                            </a:rPr>
                          </m:ctrlPr>
                        </m:sSubPr>
                        <m:e>
                          <m:r>
                            <a:rPr sz="1400">
                              <a:solidFill>
                                <a:srgbClr val="B59BE6"/>
                              </a:solidFill>
                              <a:latin typeface="Cambria Math"/>
                            </a:rPr>
                            <m:t>𝜌</m:t>
                          </m:r>
                        </m:e>
                        <m:sub>
                          <m:r>
                            <a:rPr sz="1400">
                              <a:solidFill>
                                <a:srgbClr val="B59BE6"/>
                              </a:solidFill>
                              <a:latin typeface="Cambria Math"/>
                            </a:rPr>
                            <m:t>𝑠</m:t>
                          </m:r>
                        </m:sub>
                      </m:sSub>
                      <m:f>
                        <m:fPr>
                          <m:ctrlPr>
                            <a:rPr sz="1400" i="1">
                              <a:solidFill>
                                <a:srgbClr val="B59BE6"/>
                              </a:solidFill>
                              <a:latin typeface="Cambria Math"/>
                            </a:rPr>
                          </m:ctrlPr>
                        </m:fPr>
                        <m:num>
                          <m:sSup>
                            <m:sSupPr>
                              <m:ctrlPr>
                                <a:rPr sz="1400">
                                  <a:solidFill>
                                    <a:srgbClr val="B59BE6"/>
                                  </a:solidFill>
                                  <a:latin typeface="Cambria Math"/>
                                </a:rPr>
                              </m:ctrlPr>
                            </m:sSupPr>
                            <m:e>
                              <m:r>
                                <a:rPr sz="1400">
                                  <a:solidFill>
                                    <a:srgbClr val="B59BE6"/>
                                  </a:solidFill>
                                  <a:latin typeface="Cambria Math"/>
                                </a:rPr>
                                <m:t>𝜕</m:t>
                              </m:r>
                            </m:e>
                            <m:sup>
                              <m:r>
                                <a:rPr sz="1400">
                                  <a:solidFill>
                                    <a:srgbClr val="B59BE6"/>
                                  </a:solidFill>
                                  <a:latin typeface="Cambria Math"/>
                                </a:rPr>
                                <m:t>2</m:t>
                              </m:r>
                            </m:sup>
                          </m:sSup>
                          <m:sSub>
                            <m:sSubPr>
                              <m:ctrlPr>
                                <a:rPr sz="1400">
                                  <a:solidFill>
                                    <a:srgbClr val="B59BE6"/>
                                  </a:solidFill>
                                  <a:latin typeface="Cambria Math"/>
                                </a:rPr>
                              </m:ctrlPr>
                            </m:sSubPr>
                            <m:e>
                              <m:r>
                                <a:rPr sz="1400">
                                  <a:solidFill>
                                    <a:srgbClr val="B59BE6"/>
                                  </a:solidFill>
                                  <a:latin typeface="Cambria Math"/>
                                </a:rPr>
                                <m:t>𝑢</m:t>
                              </m:r>
                            </m:e>
                            <m:sub>
                              <m:r>
                                <a:rPr sz="1400">
                                  <a:solidFill>
                                    <a:srgbClr val="B59BE6"/>
                                  </a:solidFill>
                                  <a:latin typeface="Cambria Math"/>
                                </a:rPr>
                                <m:t>0</m:t>
                              </m:r>
                            </m:sub>
                          </m:sSub>
                        </m:num>
                        <m:den>
                          <m:r>
                            <a:rPr sz="1400">
                              <a:solidFill>
                                <a:srgbClr val="B59BE6"/>
                              </a:solidFill>
                              <a:latin typeface="Cambria Math"/>
                            </a:rPr>
                            <m:t>𝜕</m:t>
                          </m:r>
                          <m:sSup>
                            <m:sSupPr>
                              <m:ctrlPr>
                                <a:rPr sz="1400">
                                  <a:solidFill>
                                    <a:srgbClr val="B59BE6"/>
                                  </a:solidFill>
                                  <a:latin typeface="Cambria Math"/>
                                </a:rPr>
                              </m:ctrlPr>
                            </m:sSupPr>
                            <m:e>
                              <m:r>
                                <a:rPr sz="1400">
                                  <a:solidFill>
                                    <a:srgbClr val="B59BE6"/>
                                  </a:solidFill>
                                  <a:latin typeface="Cambria Math"/>
                                </a:rPr>
                                <m:t>𝑡</m:t>
                              </m:r>
                            </m:e>
                            <m:sup>
                              <m:r>
                                <a:rPr sz="1400">
                                  <a:solidFill>
                                    <a:srgbClr val="B59BE6"/>
                                  </a:solidFill>
                                  <a:latin typeface="Cambria Math"/>
                                </a:rPr>
                                <m:t>2</m:t>
                              </m:r>
                            </m:sup>
                          </m:sSup>
                        </m:den>
                      </m:f>
                    </m:oMath>
                  </m:oMathPara>
                </a14:m>
                <a:endParaRPr dirty="0"/>
              </a:p>
            </p:txBody>
          </p:sp>
        </mc:Choice>
        <mc:Fallback xmlns="">
          <p:sp>
            <p:nvSpPr>
              <p:cNvPr id="16" name="TextBox 15"/>
              <p:cNvSpPr txBox="1">
                <a:spLocks noRot="1" noChangeAspect="1" noMove="1" noResize="1" noEditPoints="1" noAdjustHandles="1" noChangeArrowheads="1" noChangeShapeType="1" noTextEdit="1"/>
              </p:cNvSpPr>
              <p:nvPr/>
            </p:nvSpPr>
            <p:spPr>
              <a:xfrm>
                <a:off x="904875" y="2238375"/>
                <a:ext cx="10929937" cy="547687"/>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904875" y="2905125"/>
                <a:ext cx="10929937" cy="547687"/>
              </a:xfrm>
              <a:prstGeom prst="rect">
                <a:avLst/>
              </a:prstGeom>
              <a:noFill/>
            </p:spPr>
            <p:txBody>
              <a:bodyPr wrap="square" lIns="0" tIns="0" rIns="0" bIns="0">
                <a:noAutofit/>
              </a:bodyPr>
              <a:lstStyle/>
              <a:p>
                <a:pPr/>
                <a14:m>
                  <m:oMathPara xmlns:m="http://schemas.openxmlformats.org/officeDocument/2006/math">
                    <m:oMathParaPr>
                      <m:jc m:val="left"/>
                    </m:oMathParaPr>
                    <m:oMath>
                      <m:sSub>
                        <m:sSubPr>
                          <m:ctrlPr>
                            <a:rPr sz="1400">
                              <a:solidFill>
                                <a:srgbClr val="85A8FF"/>
                              </a:solidFill>
                              <a:latin typeface="Cambria Math"/>
                            </a:rPr>
                          </m:ctrlPr>
                        </m:sSubPr>
                        <m:e>
                          <m:r>
                            <a:rPr sz="1400">
                              <a:solidFill>
                                <a:srgbClr val="85A8FF"/>
                              </a:solidFill>
                              <a:latin typeface="Cambria Math"/>
                            </a:rPr>
                            <m:t>𝐴</m:t>
                          </m:r>
                        </m:e>
                        <m:sub>
                          <m:r>
                            <a:rPr sz="1400">
                              <a:solidFill>
                                <a:srgbClr val="85A8FF"/>
                              </a:solidFill>
                              <a:latin typeface="Cambria Math"/>
                            </a:rPr>
                            <m:t>16</m:t>
                          </m:r>
                        </m:sub>
                      </m:sSub>
                      <m:f>
                        <m:fPr>
                          <m:ctrlPr>
                            <a:rPr sz="1400" i="1">
                              <a:solidFill>
                                <a:srgbClr val="85A8FF"/>
                              </a:solidFill>
                              <a:latin typeface="Cambria Math"/>
                            </a:rPr>
                          </m:ctrlPr>
                        </m:fPr>
                        <m:num>
                          <m:sSup>
                            <m:sSupPr>
                              <m:ctrlPr>
                                <a:rPr sz="1400">
                                  <a:solidFill>
                                    <a:srgbClr val="85A8FF"/>
                                  </a:solidFill>
                                  <a:latin typeface="Cambria Math"/>
                                </a:rPr>
                              </m:ctrlPr>
                            </m:sSupPr>
                            <m:e>
                              <m:r>
                                <a:rPr sz="1400">
                                  <a:solidFill>
                                    <a:srgbClr val="85A8FF"/>
                                  </a:solidFill>
                                  <a:latin typeface="Cambria Math"/>
                                </a:rPr>
                                <m:t>𝜕</m:t>
                              </m:r>
                            </m:e>
                            <m:sup>
                              <m:r>
                                <a:rPr sz="1400">
                                  <a:solidFill>
                                    <a:srgbClr val="85A8FF"/>
                                  </a:solidFill>
                                  <a:latin typeface="Cambria Math"/>
                                </a:rPr>
                                <m:t>2</m:t>
                              </m:r>
                            </m:sup>
                          </m:sSup>
                          <m:sSub>
                            <m:sSubPr>
                              <m:ctrlPr>
                                <a:rPr sz="1400">
                                  <a:solidFill>
                                    <a:srgbClr val="85A8FF"/>
                                  </a:solidFill>
                                  <a:latin typeface="Cambria Math"/>
                                </a:rPr>
                              </m:ctrlPr>
                            </m:sSubPr>
                            <m:e>
                              <m:r>
                                <a:rPr sz="1400">
                                  <a:solidFill>
                                    <a:srgbClr val="85A8FF"/>
                                  </a:solidFill>
                                  <a:latin typeface="Cambria Math"/>
                                </a:rPr>
                                <m:t>𝑢</m:t>
                              </m:r>
                            </m:e>
                            <m:sub>
                              <m:r>
                                <a:rPr sz="1400">
                                  <a:solidFill>
                                    <a:srgbClr val="85A8FF"/>
                                  </a:solidFill>
                                  <a:latin typeface="Cambria Math"/>
                                </a:rPr>
                                <m:t>0</m:t>
                              </m:r>
                            </m:sub>
                          </m:sSub>
                        </m:num>
                        <m:den>
                          <m:r>
                            <a:rPr sz="1400">
                              <a:solidFill>
                                <a:srgbClr val="85A8FF"/>
                              </a:solidFill>
                              <a:latin typeface="Cambria Math"/>
                            </a:rPr>
                            <m:t>𝜕</m:t>
                          </m:r>
                          <m:sSup>
                            <m:sSupPr>
                              <m:ctrlPr>
                                <a:rPr sz="1400">
                                  <a:solidFill>
                                    <a:srgbClr val="85A8FF"/>
                                  </a:solidFill>
                                  <a:latin typeface="Cambria Math"/>
                                </a:rPr>
                              </m:ctrlPr>
                            </m:sSupPr>
                            <m:e>
                              <m:r>
                                <a:rPr sz="1400">
                                  <a:solidFill>
                                    <a:srgbClr val="85A8FF"/>
                                  </a:solidFill>
                                  <a:latin typeface="Cambria Math"/>
                                </a:rPr>
                                <m:t>𝑥</m:t>
                              </m:r>
                            </m:e>
                            <m:sup>
                              <m:r>
                                <a:rPr sz="1400">
                                  <a:solidFill>
                                    <a:srgbClr val="85A8FF"/>
                                  </a:solidFill>
                                  <a:latin typeface="Cambria Math"/>
                                </a:rPr>
                                <m:t>2</m:t>
                              </m:r>
                            </m:sup>
                          </m:sSup>
                        </m:den>
                      </m:f>
                      <m:r>
                        <a:rPr sz="1400">
                          <a:solidFill>
                            <a:srgbClr val="85A8FF"/>
                          </a:solidFill>
                          <a:latin typeface="Cambria Math"/>
                        </a:rPr>
                        <m:t> + (</m:t>
                      </m:r>
                      <m:sSub>
                        <m:sSubPr>
                          <m:ctrlPr>
                            <a:rPr sz="1400">
                              <a:solidFill>
                                <a:srgbClr val="85A8FF"/>
                              </a:solidFill>
                              <a:latin typeface="Cambria Math"/>
                            </a:rPr>
                          </m:ctrlPr>
                        </m:sSubPr>
                        <m:e>
                          <m:r>
                            <a:rPr sz="1400">
                              <a:solidFill>
                                <a:srgbClr val="85A8FF"/>
                              </a:solidFill>
                              <a:latin typeface="Cambria Math"/>
                            </a:rPr>
                            <m:t>𝐴</m:t>
                          </m:r>
                        </m:e>
                        <m:sub>
                          <m:r>
                            <a:rPr sz="1400">
                              <a:solidFill>
                                <a:srgbClr val="85A8FF"/>
                              </a:solidFill>
                              <a:latin typeface="Cambria Math"/>
                            </a:rPr>
                            <m:t>12</m:t>
                          </m:r>
                        </m:sub>
                      </m:sSub>
                      <m:r>
                        <a:rPr sz="1400">
                          <a:solidFill>
                            <a:srgbClr val="85A8FF"/>
                          </a:solidFill>
                          <a:latin typeface="Cambria Math"/>
                        </a:rPr>
                        <m:t> + </m:t>
                      </m:r>
                      <m:sSub>
                        <m:sSubPr>
                          <m:ctrlPr>
                            <a:rPr sz="1400">
                              <a:solidFill>
                                <a:srgbClr val="85A8FF"/>
                              </a:solidFill>
                              <a:latin typeface="Cambria Math"/>
                            </a:rPr>
                          </m:ctrlPr>
                        </m:sSubPr>
                        <m:e>
                          <m:r>
                            <a:rPr sz="1400">
                              <a:solidFill>
                                <a:srgbClr val="85A8FF"/>
                              </a:solidFill>
                              <a:latin typeface="Cambria Math"/>
                            </a:rPr>
                            <m:t>𝐴</m:t>
                          </m:r>
                        </m:e>
                        <m:sub>
                          <m:r>
                            <a:rPr sz="1400">
                              <a:solidFill>
                                <a:srgbClr val="85A8FF"/>
                              </a:solidFill>
                              <a:latin typeface="Cambria Math"/>
                            </a:rPr>
                            <m:t>66</m:t>
                          </m:r>
                        </m:sub>
                      </m:sSub>
                      <m:r>
                        <a:rPr sz="1400">
                          <a:solidFill>
                            <a:srgbClr val="85A8FF"/>
                          </a:solidFill>
                          <a:latin typeface="Cambria Math"/>
                        </a:rPr>
                        <m:t>)</m:t>
                      </m:r>
                      <m:f>
                        <m:fPr>
                          <m:ctrlPr>
                            <a:rPr sz="1400" i="1">
                              <a:solidFill>
                                <a:srgbClr val="85A8FF"/>
                              </a:solidFill>
                              <a:latin typeface="Cambria Math"/>
                            </a:rPr>
                          </m:ctrlPr>
                        </m:fPr>
                        <m:num>
                          <m:sSup>
                            <m:sSupPr>
                              <m:ctrlPr>
                                <a:rPr sz="1400">
                                  <a:solidFill>
                                    <a:srgbClr val="85A8FF"/>
                                  </a:solidFill>
                                  <a:latin typeface="Cambria Math"/>
                                </a:rPr>
                              </m:ctrlPr>
                            </m:sSupPr>
                            <m:e>
                              <m:r>
                                <a:rPr sz="1400">
                                  <a:solidFill>
                                    <a:srgbClr val="85A8FF"/>
                                  </a:solidFill>
                                  <a:latin typeface="Cambria Math"/>
                                </a:rPr>
                                <m:t>𝜕</m:t>
                              </m:r>
                            </m:e>
                            <m:sup>
                              <m:r>
                                <a:rPr sz="1400">
                                  <a:solidFill>
                                    <a:srgbClr val="85A8FF"/>
                                  </a:solidFill>
                                  <a:latin typeface="Cambria Math"/>
                                </a:rPr>
                                <m:t>2</m:t>
                              </m:r>
                            </m:sup>
                          </m:sSup>
                          <m:sSub>
                            <m:sSubPr>
                              <m:ctrlPr>
                                <a:rPr sz="1400">
                                  <a:solidFill>
                                    <a:srgbClr val="85A8FF"/>
                                  </a:solidFill>
                                  <a:latin typeface="Cambria Math"/>
                                </a:rPr>
                              </m:ctrlPr>
                            </m:sSubPr>
                            <m:e>
                              <m:r>
                                <a:rPr sz="1400">
                                  <a:solidFill>
                                    <a:srgbClr val="85A8FF"/>
                                  </a:solidFill>
                                  <a:latin typeface="Cambria Math"/>
                                </a:rPr>
                                <m:t>𝑢</m:t>
                              </m:r>
                            </m:e>
                            <m:sub>
                              <m:r>
                                <a:rPr sz="1400">
                                  <a:solidFill>
                                    <a:srgbClr val="85A8FF"/>
                                  </a:solidFill>
                                  <a:latin typeface="Cambria Math"/>
                                </a:rPr>
                                <m:t>0</m:t>
                              </m:r>
                            </m:sub>
                          </m:sSub>
                        </m:num>
                        <m:den>
                          <m:r>
                            <a:rPr sz="1400">
                              <a:solidFill>
                                <a:srgbClr val="85A8FF"/>
                              </a:solidFill>
                              <a:latin typeface="Cambria Math"/>
                            </a:rPr>
                            <m:t>𝜕</m:t>
                          </m:r>
                          <m:r>
                            <a:rPr sz="1400">
                              <a:solidFill>
                                <a:srgbClr val="85A8FF"/>
                              </a:solidFill>
                              <a:latin typeface="Cambria Math"/>
                            </a:rPr>
                            <m:t>𝑥</m:t>
                          </m:r>
                          <m:r>
                            <a:rPr sz="1400">
                              <a:solidFill>
                                <a:srgbClr val="85A8FF"/>
                              </a:solidFill>
                              <a:latin typeface="Cambria Math"/>
                            </a:rPr>
                            <m:t>𝜕</m:t>
                          </m:r>
                          <m:r>
                            <a:rPr sz="1400">
                              <a:solidFill>
                                <a:srgbClr val="85A8FF"/>
                              </a:solidFill>
                              <a:latin typeface="Cambria Math"/>
                            </a:rPr>
                            <m:t>𝑦</m:t>
                          </m:r>
                        </m:den>
                      </m:f>
                      <m:r>
                        <a:rPr sz="1400">
                          <a:solidFill>
                            <a:srgbClr val="85A8FF"/>
                          </a:solidFill>
                          <a:latin typeface="Cambria Math"/>
                        </a:rPr>
                        <m:t> + </m:t>
                      </m:r>
                      <m:sSub>
                        <m:sSubPr>
                          <m:ctrlPr>
                            <a:rPr sz="1400">
                              <a:solidFill>
                                <a:srgbClr val="85A8FF"/>
                              </a:solidFill>
                              <a:latin typeface="Cambria Math"/>
                            </a:rPr>
                          </m:ctrlPr>
                        </m:sSubPr>
                        <m:e>
                          <m:r>
                            <a:rPr sz="1400">
                              <a:solidFill>
                                <a:srgbClr val="85A8FF"/>
                              </a:solidFill>
                              <a:latin typeface="Cambria Math"/>
                            </a:rPr>
                            <m:t>𝐴</m:t>
                          </m:r>
                        </m:e>
                        <m:sub>
                          <m:r>
                            <a:rPr sz="1400">
                              <a:solidFill>
                                <a:srgbClr val="85A8FF"/>
                              </a:solidFill>
                              <a:latin typeface="Cambria Math"/>
                            </a:rPr>
                            <m:t>26</m:t>
                          </m:r>
                        </m:sub>
                      </m:sSub>
                      <m:f>
                        <m:fPr>
                          <m:ctrlPr>
                            <a:rPr sz="1400" i="1">
                              <a:solidFill>
                                <a:srgbClr val="85A8FF"/>
                              </a:solidFill>
                              <a:latin typeface="Cambria Math"/>
                            </a:rPr>
                          </m:ctrlPr>
                        </m:fPr>
                        <m:num>
                          <m:sSup>
                            <m:sSupPr>
                              <m:ctrlPr>
                                <a:rPr sz="1400">
                                  <a:solidFill>
                                    <a:srgbClr val="85A8FF"/>
                                  </a:solidFill>
                                  <a:latin typeface="Cambria Math"/>
                                </a:rPr>
                              </m:ctrlPr>
                            </m:sSupPr>
                            <m:e>
                              <m:r>
                                <a:rPr sz="1400">
                                  <a:solidFill>
                                    <a:srgbClr val="85A8FF"/>
                                  </a:solidFill>
                                  <a:latin typeface="Cambria Math"/>
                                </a:rPr>
                                <m:t>𝜕</m:t>
                              </m:r>
                            </m:e>
                            <m:sup>
                              <m:r>
                                <a:rPr sz="1400">
                                  <a:solidFill>
                                    <a:srgbClr val="85A8FF"/>
                                  </a:solidFill>
                                  <a:latin typeface="Cambria Math"/>
                                </a:rPr>
                                <m:t>2</m:t>
                              </m:r>
                            </m:sup>
                          </m:sSup>
                          <m:sSub>
                            <m:sSubPr>
                              <m:ctrlPr>
                                <a:rPr sz="1400">
                                  <a:solidFill>
                                    <a:srgbClr val="85A8FF"/>
                                  </a:solidFill>
                                  <a:latin typeface="Cambria Math"/>
                                </a:rPr>
                              </m:ctrlPr>
                            </m:sSubPr>
                            <m:e>
                              <m:r>
                                <a:rPr sz="1400">
                                  <a:solidFill>
                                    <a:srgbClr val="85A8FF"/>
                                  </a:solidFill>
                                  <a:latin typeface="Cambria Math"/>
                                </a:rPr>
                                <m:t>𝑢</m:t>
                              </m:r>
                            </m:e>
                            <m:sub>
                              <m:r>
                                <a:rPr sz="1400">
                                  <a:solidFill>
                                    <a:srgbClr val="85A8FF"/>
                                  </a:solidFill>
                                  <a:latin typeface="Cambria Math"/>
                                </a:rPr>
                                <m:t>0</m:t>
                              </m:r>
                            </m:sub>
                          </m:sSub>
                        </m:num>
                        <m:den>
                          <m:r>
                            <a:rPr sz="1400">
                              <a:solidFill>
                                <a:srgbClr val="85A8FF"/>
                              </a:solidFill>
                              <a:latin typeface="Cambria Math"/>
                            </a:rPr>
                            <m:t>𝜕</m:t>
                          </m:r>
                          <m:sSup>
                            <m:sSupPr>
                              <m:ctrlPr>
                                <a:rPr sz="1400">
                                  <a:solidFill>
                                    <a:srgbClr val="85A8FF"/>
                                  </a:solidFill>
                                  <a:latin typeface="Cambria Math"/>
                                </a:rPr>
                              </m:ctrlPr>
                            </m:sSupPr>
                            <m:e>
                              <m:r>
                                <a:rPr sz="1400">
                                  <a:solidFill>
                                    <a:srgbClr val="85A8FF"/>
                                  </a:solidFill>
                                  <a:latin typeface="Cambria Math"/>
                                </a:rPr>
                                <m:t>𝑦</m:t>
                              </m:r>
                            </m:e>
                            <m:sup>
                              <m:r>
                                <a:rPr sz="1400">
                                  <a:solidFill>
                                    <a:srgbClr val="85A8FF"/>
                                  </a:solidFill>
                                  <a:latin typeface="Cambria Math"/>
                                </a:rPr>
                                <m:t>2</m:t>
                              </m:r>
                            </m:sup>
                          </m:sSup>
                        </m:den>
                      </m:f>
                      <m:r>
                        <a:rPr sz="1400">
                          <a:solidFill>
                            <a:srgbClr val="85A8FF"/>
                          </a:solidFill>
                          <a:latin typeface="Cambria Math"/>
                        </a:rPr>
                        <m:t> + </m:t>
                      </m:r>
                      <m:sSub>
                        <m:sSubPr>
                          <m:ctrlPr>
                            <a:rPr sz="1400">
                              <a:solidFill>
                                <a:srgbClr val="85A8FF"/>
                              </a:solidFill>
                              <a:latin typeface="Cambria Math"/>
                            </a:rPr>
                          </m:ctrlPr>
                        </m:sSubPr>
                        <m:e>
                          <m:r>
                            <a:rPr sz="1400">
                              <a:solidFill>
                                <a:srgbClr val="85A8FF"/>
                              </a:solidFill>
                              <a:latin typeface="Cambria Math"/>
                            </a:rPr>
                            <m:t>𝐴</m:t>
                          </m:r>
                        </m:e>
                        <m:sub>
                          <m:r>
                            <a:rPr sz="1400">
                              <a:solidFill>
                                <a:srgbClr val="85A8FF"/>
                              </a:solidFill>
                              <a:latin typeface="Cambria Math"/>
                            </a:rPr>
                            <m:t>66</m:t>
                          </m:r>
                        </m:sub>
                      </m:sSub>
                      <m:f>
                        <m:fPr>
                          <m:ctrlPr>
                            <a:rPr sz="1400" i="1">
                              <a:solidFill>
                                <a:srgbClr val="85A8FF"/>
                              </a:solidFill>
                              <a:latin typeface="Cambria Math"/>
                            </a:rPr>
                          </m:ctrlPr>
                        </m:fPr>
                        <m:num>
                          <m:sSup>
                            <m:sSupPr>
                              <m:ctrlPr>
                                <a:rPr sz="1400">
                                  <a:solidFill>
                                    <a:srgbClr val="85A8FF"/>
                                  </a:solidFill>
                                  <a:latin typeface="Cambria Math"/>
                                </a:rPr>
                              </m:ctrlPr>
                            </m:sSupPr>
                            <m:e>
                              <m:r>
                                <a:rPr sz="1400">
                                  <a:solidFill>
                                    <a:srgbClr val="85A8FF"/>
                                  </a:solidFill>
                                  <a:latin typeface="Cambria Math"/>
                                </a:rPr>
                                <m:t>𝜕</m:t>
                              </m:r>
                            </m:e>
                            <m:sup>
                              <m:r>
                                <a:rPr sz="1400">
                                  <a:solidFill>
                                    <a:srgbClr val="85A8FF"/>
                                  </a:solidFill>
                                  <a:latin typeface="Cambria Math"/>
                                </a:rPr>
                                <m:t>2</m:t>
                              </m:r>
                            </m:sup>
                          </m:sSup>
                          <m:sSub>
                            <m:sSubPr>
                              <m:ctrlPr>
                                <a:rPr sz="1400">
                                  <a:solidFill>
                                    <a:srgbClr val="85A8FF"/>
                                  </a:solidFill>
                                  <a:latin typeface="Cambria Math"/>
                                </a:rPr>
                              </m:ctrlPr>
                            </m:sSubPr>
                            <m:e>
                              <m:r>
                                <a:rPr sz="1400">
                                  <a:solidFill>
                                    <a:srgbClr val="85A8FF"/>
                                  </a:solidFill>
                                  <a:latin typeface="Cambria Math"/>
                                </a:rPr>
                                <m:t>𝑣</m:t>
                              </m:r>
                            </m:e>
                            <m:sub>
                              <m:r>
                                <a:rPr sz="1400">
                                  <a:solidFill>
                                    <a:srgbClr val="85A8FF"/>
                                  </a:solidFill>
                                  <a:latin typeface="Cambria Math"/>
                                </a:rPr>
                                <m:t>0</m:t>
                              </m:r>
                            </m:sub>
                          </m:sSub>
                        </m:num>
                        <m:den>
                          <m:r>
                            <a:rPr sz="1400">
                              <a:solidFill>
                                <a:srgbClr val="85A8FF"/>
                              </a:solidFill>
                              <a:latin typeface="Cambria Math"/>
                            </a:rPr>
                            <m:t>𝜕</m:t>
                          </m:r>
                          <m:sSup>
                            <m:sSupPr>
                              <m:ctrlPr>
                                <a:rPr sz="1400">
                                  <a:solidFill>
                                    <a:srgbClr val="85A8FF"/>
                                  </a:solidFill>
                                  <a:latin typeface="Cambria Math"/>
                                </a:rPr>
                              </m:ctrlPr>
                            </m:sSupPr>
                            <m:e>
                              <m:r>
                                <a:rPr sz="1400">
                                  <a:solidFill>
                                    <a:srgbClr val="85A8FF"/>
                                  </a:solidFill>
                                  <a:latin typeface="Cambria Math"/>
                                </a:rPr>
                                <m:t>𝑥</m:t>
                              </m:r>
                            </m:e>
                            <m:sup>
                              <m:r>
                                <a:rPr sz="1400">
                                  <a:solidFill>
                                    <a:srgbClr val="85A8FF"/>
                                  </a:solidFill>
                                  <a:latin typeface="Cambria Math"/>
                                </a:rPr>
                                <m:t>2</m:t>
                              </m:r>
                            </m:sup>
                          </m:sSup>
                        </m:den>
                      </m:f>
                      <m:r>
                        <a:rPr sz="1400">
                          <a:solidFill>
                            <a:srgbClr val="85A8FF"/>
                          </a:solidFill>
                          <a:latin typeface="Cambria Math"/>
                        </a:rPr>
                        <m:t> + 2</m:t>
                      </m:r>
                      <m:sSub>
                        <m:sSubPr>
                          <m:ctrlPr>
                            <a:rPr sz="1400">
                              <a:solidFill>
                                <a:srgbClr val="85A8FF"/>
                              </a:solidFill>
                              <a:latin typeface="Cambria Math"/>
                            </a:rPr>
                          </m:ctrlPr>
                        </m:sSubPr>
                        <m:e>
                          <m:r>
                            <a:rPr sz="1400">
                              <a:solidFill>
                                <a:srgbClr val="85A8FF"/>
                              </a:solidFill>
                              <a:latin typeface="Cambria Math"/>
                            </a:rPr>
                            <m:t>𝐴</m:t>
                          </m:r>
                        </m:e>
                        <m:sub>
                          <m:r>
                            <a:rPr sz="1400">
                              <a:solidFill>
                                <a:srgbClr val="85A8FF"/>
                              </a:solidFill>
                              <a:latin typeface="Cambria Math"/>
                            </a:rPr>
                            <m:t>26</m:t>
                          </m:r>
                        </m:sub>
                      </m:sSub>
                      <m:f>
                        <m:fPr>
                          <m:ctrlPr>
                            <a:rPr sz="1400" i="1">
                              <a:solidFill>
                                <a:srgbClr val="85A8FF"/>
                              </a:solidFill>
                              <a:latin typeface="Cambria Math"/>
                            </a:rPr>
                          </m:ctrlPr>
                        </m:fPr>
                        <m:num>
                          <m:sSup>
                            <m:sSupPr>
                              <m:ctrlPr>
                                <a:rPr sz="1400">
                                  <a:solidFill>
                                    <a:srgbClr val="85A8FF"/>
                                  </a:solidFill>
                                  <a:latin typeface="Cambria Math"/>
                                </a:rPr>
                              </m:ctrlPr>
                            </m:sSupPr>
                            <m:e>
                              <m:r>
                                <a:rPr sz="1400">
                                  <a:solidFill>
                                    <a:srgbClr val="85A8FF"/>
                                  </a:solidFill>
                                  <a:latin typeface="Cambria Math"/>
                                </a:rPr>
                                <m:t>𝜕</m:t>
                              </m:r>
                            </m:e>
                            <m:sup>
                              <m:r>
                                <a:rPr sz="1400">
                                  <a:solidFill>
                                    <a:srgbClr val="85A8FF"/>
                                  </a:solidFill>
                                  <a:latin typeface="Cambria Math"/>
                                </a:rPr>
                                <m:t>2</m:t>
                              </m:r>
                            </m:sup>
                          </m:sSup>
                          <m:sSub>
                            <m:sSubPr>
                              <m:ctrlPr>
                                <a:rPr sz="1400">
                                  <a:solidFill>
                                    <a:srgbClr val="85A8FF"/>
                                  </a:solidFill>
                                  <a:latin typeface="Cambria Math"/>
                                </a:rPr>
                              </m:ctrlPr>
                            </m:sSubPr>
                            <m:e>
                              <m:r>
                                <a:rPr sz="1400">
                                  <a:solidFill>
                                    <a:srgbClr val="85A8FF"/>
                                  </a:solidFill>
                                  <a:latin typeface="Cambria Math"/>
                                </a:rPr>
                                <m:t>𝑣</m:t>
                              </m:r>
                            </m:e>
                            <m:sub>
                              <m:r>
                                <a:rPr sz="1400">
                                  <a:solidFill>
                                    <a:srgbClr val="85A8FF"/>
                                  </a:solidFill>
                                  <a:latin typeface="Cambria Math"/>
                                </a:rPr>
                                <m:t>0</m:t>
                              </m:r>
                            </m:sub>
                          </m:sSub>
                        </m:num>
                        <m:den>
                          <m:r>
                            <a:rPr sz="1400">
                              <a:solidFill>
                                <a:srgbClr val="85A8FF"/>
                              </a:solidFill>
                              <a:latin typeface="Cambria Math"/>
                            </a:rPr>
                            <m:t>𝜕</m:t>
                          </m:r>
                          <m:r>
                            <a:rPr sz="1400">
                              <a:solidFill>
                                <a:srgbClr val="85A8FF"/>
                              </a:solidFill>
                              <a:latin typeface="Cambria Math"/>
                            </a:rPr>
                            <m:t>𝑥</m:t>
                          </m:r>
                          <m:r>
                            <a:rPr sz="1400">
                              <a:solidFill>
                                <a:srgbClr val="85A8FF"/>
                              </a:solidFill>
                              <a:latin typeface="Cambria Math"/>
                            </a:rPr>
                            <m:t>𝜕</m:t>
                          </m:r>
                          <m:r>
                            <a:rPr sz="1400">
                              <a:solidFill>
                                <a:srgbClr val="85A8FF"/>
                              </a:solidFill>
                              <a:latin typeface="Cambria Math"/>
                            </a:rPr>
                            <m:t>𝑦</m:t>
                          </m:r>
                        </m:den>
                      </m:f>
                      <m:r>
                        <a:rPr sz="1400">
                          <a:solidFill>
                            <a:srgbClr val="85A8FF"/>
                          </a:solidFill>
                          <a:latin typeface="Cambria Math"/>
                        </a:rPr>
                        <m:t> + </m:t>
                      </m:r>
                      <m:sSub>
                        <m:sSubPr>
                          <m:ctrlPr>
                            <a:rPr sz="1400">
                              <a:solidFill>
                                <a:srgbClr val="85A8FF"/>
                              </a:solidFill>
                              <a:latin typeface="Cambria Math"/>
                            </a:rPr>
                          </m:ctrlPr>
                        </m:sSubPr>
                        <m:e>
                          <m:r>
                            <a:rPr sz="1400">
                              <a:solidFill>
                                <a:srgbClr val="85A8FF"/>
                              </a:solidFill>
                              <a:latin typeface="Cambria Math"/>
                            </a:rPr>
                            <m:t>𝐴</m:t>
                          </m:r>
                        </m:e>
                        <m:sub>
                          <m:r>
                            <a:rPr sz="1400">
                              <a:solidFill>
                                <a:srgbClr val="85A8FF"/>
                              </a:solidFill>
                              <a:latin typeface="Cambria Math"/>
                            </a:rPr>
                            <m:t>22</m:t>
                          </m:r>
                        </m:sub>
                      </m:sSub>
                      <m:f>
                        <m:fPr>
                          <m:ctrlPr>
                            <a:rPr sz="1400" i="1">
                              <a:solidFill>
                                <a:srgbClr val="85A8FF"/>
                              </a:solidFill>
                              <a:latin typeface="Cambria Math"/>
                            </a:rPr>
                          </m:ctrlPr>
                        </m:fPr>
                        <m:num>
                          <m:sSup>
                            <m:sSupPr>
                              <m:ctrlPr>
                                <a:rPr sz="1400">
                                  <a:solidFill>
                                    <a:srgbClr val="85A8FF"/>
                                  </a:solidFill>
                                  <a:latin typeface="Cambria Math"/>
                                </a:rPr>
                              </m:ctrlPr>
                            </m:sSupPr>
                            <m:e>
                              <m:r>
                                <a:rPr sz="1400">
                                  <a:solidFill>
                                    <a:srgbClr val="85A8FF"/>
                                  </a:solidFill>
                                  <a:latin typeface="Cambria Math"/>
                                </a:rPr>
                                <m:t>𝜕</m:t>
                              </m:r>
                            </m:e>
                            <m:sup>
                              <m:r>
                                <a:rPr sz="1400">
                                  <a:solidFill>
                                    <a:srgbClr val="85A8FF"/>
                                  </a:solidFill>
                                  <a:latin typeface="Cambria Math"/>
                                </a:rPr>
                                <m:t>2</m:t>
                              </m:r>
                            </m:sup>
                          </m:sSup>
                          <m:sSub>
                            <m:sSubPr>
                              <m:ctrlPr>
                                <a:rPr sz="1400">
                                  <a:solidFill>
                                    <a:srgbClr val="85A8FF"/>
                                  </a:solidFill>
                                  <a:latin typeface="Cambria Math"/>
                                </a:rPr>
                              </m:ctrlPr>
                            </m:sSubPr>
                            <m:e>
                              <m:r>
                                <a:rPr sz="1400">
                                  <a:solidFill>
                                    <a:srgbClr val="85A8FF"/>
                                  </a:solidFill>
                                  <a:latin typeface="Cambria Math"/>
                                </a:rPr>
                                <m:t>𝑣</m:t>
                              </m:r>
                            </m:e>
                            <m:sub>
                              <m:r>
                                <a:rPr sz="1400">
                                  <a:solidFill>
                                    <a:srgbClr val="85A8FF"/>
                                  </a:solidFill>
                                  <a:latin typeface="Cambria Math"/>
                                </a:rPr>
                                <m:t>0</m:t>
                              </m:r>
                            </m:sub>
                          </m:sSub>
                        </m:num>
                        <m:den>
                          <m:r>
                            <a:rPr sz="1400">
                              <a:solidFill>
                                <a:srgbClr val="85A8FF"/>
                              </a:solidFill>
                              <a:latin typeface="Cambria Math"/>
                            </a:rPr>
                            <m:t>𝜕</m:t>
                          </m:r>
                          <m:sSup>
                            <m:sSupPr>
                              <m:ctrlPr>
                                <a:rPr sz="1400">
                                  <a:solidFill>
                                    <a:srgbClr val="85A8FF"/>
                                  </a:solidFill>
                                  <a:latin typeface="Cambria Math"/>
                                </a:rPr>
                              </m:ctrlPr>
                            </m:sSupPr>
                            <m:e>
                              <m:r>
                                <a:rPr sz="1400">
                                  <a:solidFill>
                                    <a:srgbClr val="85A8FF"/>
                                  </a:solidFill>
                                  <a:latin typeface="Cambria Math"/>
                                </a:rPr>
                                <m:t>𝑦</m:t>
                              </m:r>
                            </m:e>
                            <m:sup>
                              <m:r>
                                <a:rPr sz="1400">
                                  <a:solidFill>
                                    <a:srgbClr val="85A8FF"/>
                                  </a:solidFill>
                                  <a:latin typeface="Cambria Math"/>
                                </a:rPr>
                                <m:t>2</m:t>
                              </m:r>
                            </m:sup>
                          </m:sSup>
                        </m:den>
                      </m:f>
                    </m:oMath>
                  </m:oMathPara>
                </a14:m>
                <a:endParaRPr dirty="0"/>
              </a:p>
            </p:txBody>
          </p:sp>
        </mc:Choice>
        <mc:Fallback xmlns="">
          <p:sp>
            <p:nvSpPr>
              <p:cNvPr id="17" name="TextBox 16"/>
              <p:cNvSpPr txBox="1">
                <a:spLocks noRot="1" noChangeAspect="1" noMove="1" noResize="1" noEditPoints="1" noAdjustHandles="1" noChangeArrowheads="1" noChangeShapeType="1" noTextEdit="1"/>
              </p:cNvSpPr>
              <p:nvPr/>
            </p:nvSpPr>
            <p:spPr>
              <a:xfrm>
                <a:off x="904875" y="2905125"/>
                <a:ext cx="10929937" cy="54768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904875" y="3429000"/>
                <a:ext cx="10929937" cy="547687"/>
              </a:xfrm>
              <a:prstGeom prst="rect">
                <a:avLst/>
              </a:prstGeom>
              <a:noFill/>
            </p:spPr>
            <p:txBody>
              <a:bodyPr wrap="square" lIns="0" tIns="0" rIns="0" bIns="0">
                <a:noAutofit/>
              </a:bodyPr>
              <a:lstStyle/>
              <a:p>
                <a:pPr/>
                <a14:m>
                  <m:oMathPara xmlns:m="http://schemas.openxmlformats.org/officeDocument/2006/math">
                    <m:oMathParaPr>
                      <m:jc m:val="left"/>
                    </m:oMathParaPr>
                    <m:oMath>
                      <m:r>
                        <a:rPr sz="1400">
                          <a:solidFill>
                            <a:srgbClr val="EA8CBC"/>
                          </a:solidFill>
                          <a:latin typeface="Cambria Math"/>
                        </a:rPr>
                        <m:t>− </m:t>
                      </m:r>
                      <m:sSub>
                        <m:sSubPr>
                          <m:ctrlPr>
                            <a:rPr sz="1400">
                              <a:solidFill>
                                <a:srgbClr val="EA8CBC"/>
                              </a:solidFill>
                              <a:latin typeface="Cambria Math"/>
                            </a:rPr>
                          </m:ctrlPr>
                        </m:sSubPr>
                        <m:e>
                          <m:r>
                            <a:rPr sz="1400">
                              <a:solidFill>
                                <a:srgbClr val="EA8CBC"/>
                              </a:solidFill>
                              <a:latin typeface="Cambria Math"/>
                            </a:rPr>
                            <m:t>𝐵</m:t>
                          </m:r>
                        </m:e>
                        <m:sub>
                          <m:r>
                            <a:rPr sz="1400">
                              <a:solidFill>
                                <a:srgbClr val="EA8CBC"/>
                              </a:solidFill>
                              <a:latin typeface="Cambria Math"/>
                            </a:rPr>
                            <m:t>16</m:t>
                          </m:r>
                        </m:sub>
                      </m:sSub>
                      <m:f>
                        <m:fPr>
                          <m:ctrlPr>
                            <a:rPr sz="1400" i="1">
                              <a:solidFill>
                                <a:srgbClr val="EA8CBC"/>
                              </a:solidFill>
                              <a:latin typeface="Cambria Math"/>
                            </a:rPr>
                          </m:ctrlPr>
                        </m:fPr>
                        <m:num>
                          <m:sSup>
                            <m:sSupPr>
                              <m:ctrlPr>
                                <a:rPr sz="1400">
                                  <a:solidFill>
                                    <a:srgbClr val="EA8CBC"/>
                                  </a:solidFill>
                                  <a:latin typeface="Cambria Math"/>
                                </a:rPr>
                              </m:ctrlPr>
                            </m:sSupPr>
                            <m:e>
                              <m:r>
                                <a:rPr sz="1400">
                                  <a:solidFill>
                                    <a:srgbClr val="EA8CBC"/>
                                  </a:solidFill>
                                  <a:latin typeface="Cambria Math"/>
                                </a:rPr>
                                <m:t>𝜕</m:t>
                              </m:r>
                            </m:e>
                            <m:sup>
                              <m:r>
                                <a:rPr sz="1400">
                                  <a:solidFill>
                                    <a:srgbClr val="EA8CBC"/>
                                  </a:solidFill>
                                  <a:latin typeface="Cambria Math"/>
                                </a:rPr>
                                <m:t>3</m:t>
                              </m:r>
                            </m:sup>
                          </m:sSup>
                          <m:sSub>
                            <m:sSubPr>
                              <m:ctrlPr>
                                <a:rPr sz="1400">
                                  <a:solidFill>
                                    <a:srgbClr val="EA8CBC"/>
                                  </a:solidFill>
                                  <a:latin typeface="Cambria Math"/>
                                </a:rPr>
                              </m:ctrlPr>
                            </m:sSubPr>
                            <m:e>
                              <m:r>
                                <a:rPr sz="1400">
                                  <a:solidFill>
                                    <a:srgbClr val="EA8CBC"/>
                                  </a:solidFill>
                                  <a:latin typeface="Cambria Math"/>
                                </a:rPr>
                                <m:t>𝑤</m:t>
                              </m:r>
                            </m:e>
                            <m:sub>
                              <m:r>
                                <a:rPr sz="1400">
                                  <a:solidFill>
                                    <a:srgbClr val="EA8CBC"/>
                                  </a:solidFill>
                                  <a:latin typeface="Cambria Math"/>
                                </a:rPr>
                                <m:t>0</m:t>
                              </m:r>
                            </m:sub>
                          </m:sSub>
                        </m:num>
                        <m:den>
                          <m:r>
                            <a:rPr sz="1400">
                              <a:solidFill>
                                <a:srgbClr val="EA8CBC"/>
                              </a:solidFill>
                              <a:latin typeface="Cambria Math"/>
                            </a:rPr>
                            <m:t>𝜕</m:t>
                          </m:r>
                          <m:sSup>
                            <m:sSupPr>
                              <m:ctrlPr>
                                <a:rPr sz="1400">
                                  <a:solidFill>
                                    <a:srgbClr val="EA8CBC"/>
                                  </a:solidFill>
                                  <a:latin typeface="Cambria Math"/>
                                </a:rPr>
                              </m:ctrlPr>
                            </m:sSupPr>
                            <m:e>
                              <m:r>
                                <a:rPr sz="1400">
                                  <a:solidFill>
                                    <a:srgbClr val="EA8CBC"/>
                                  </a:solidFill>
                                  <a:latin typeface="Cambria Math"/>
                                </a:rPr>
                                <m:t>𝑥</m:t>
                              </m:r>
                            </m:e>
                            <m:sup>
                              <m:r>
                                <a:rPr sz="1400">
                                  <a:solidFill>
                                    <a:srgbClr val="EA8CBC"/>
                                  </a:solidFill>
                                  <a:latin typeface="Cambria Math"/>
                                </a:rPr>
                                <m:t>3</m:t>
                              </m:r>
                            </m:sup>
                          </m:sSup>
                        </m:den>
                      </m:f>
                      <m:r>
                        <a:rPr sz="1400">
                          <a:solidFill>
                            <a:srgbClr val="EA8CBC"/>
                          </a:solidFill>
                          <a:latin typeface="Cambria Math"/>
                        </a:rPr>
                        <m:t> − (</m:t>
                      </m:r>
                      <m:sSub>
                        <m:sSubPr>
                          <m:ctrlPr>
                            <a:rPr sz="1400">
                              <a:solidFill>
                                <a:srgbClr val="EA8CBC"/>
                              </a:solidFill>
                              <a:latin typeface="Cambria Math"/>
                            </a:rPr>
                          </m:ctrlPr>
                        </m:sSubPr>
                        <m:e>
                          <m:r>
                            <a:rPr sz="1400">
                              <a:solidFill>
                                <a:srgbClr val="EA8CBC"/>
                              </a:solidFill>
                              <a:latin typeface="Cambria Math"/>
                            </a:rPr>
                            <m:t>𝐵</m:t>
                          </m:r>
                        </m:e>
                        <m:sub>
                          <m:r>
                            <a:rPr sz="1400">
                              <a:solidFill>
                                <a:srgbClr val="EA8CBC"/>
                              </a:solidFill>
                              <a:latin typeface="Cambria Math"/>
                            </a:rPr>
                            <m:t>12</m:t>
                          </m:r>
                        </m:sub>
                      </m:sSub>
                      <m:r>
                        <a:rPr sz="1400">
                          <a:solidFill>
                            <a:srgbClr val="EA8CBC"/>
                          </a:solidFill>
                          <a:latin typeface="Cambria Math"/>
                        </a:rPr>
                        <m:t> + 2</m:t>
                      </m:r>
                      <m:sSub>
                        <m:sSubPr>
                          <m:ctrlPr>
                            <a:rPr sz="1400">
                              <a:solidFill>
                                <a:srgbClr val="EA8CBC"/>
                              </a:solidFill>
                              <a:latin typeface="Cambria Math"/>
                            </a:rPr>
                          </m:ctrlPr>
                        </m:sSubPr>
                        <m:e>
                          <m:r>
                            <a:rPr sz="1400">
                              <a:solidFill>
                                <a:srgbClr val="EA8CBC"/>
                              </a:solidFill>
                              <a:latin typeface="Cambria Math"/>
                            </a:rPr>
                            <m:t>𝐵</m:t>
                          </m:r>
                        </m:e>
                        <m:sub>
                          <m:r>
                            <a:rPr sz="1400">
                              <a:solidFill>
                                <a:srgbClr val="EA8CBC"/>
                              </a:solidFill>
                              <a:latin typeface="Cambria Math"/>
                            </a:rPr>
                            <m:t>66</m:t>
                          </m:r>
                        </m:sub>
                      </m:sSub>
                      <m:r>
                        <a:rPr sz="1400">
                          <a:solidFill>
                            <a:srgbClr val="EA8CBC"/>
                          </a:solidFill>
                          <a:latin typeface="Cambria Math"/>
                        </a:rPr>
                        <m:t>)</m:t>
                      </m:r>
                      <m:f>
                        <m:fPr>
                          <m:ctrlPr>
                            <a:rPr sz="1400" i="1">
                              <a:solidFill>
                                <a:srgbClr val="EA8CBC"/>
                              </a:solidFill>
                              <a:latin typeface="Cambria Math"/>
                            </a:rPr>
                          </m:ctrlPr>
                        </m:fPr>
                        <m:num>
                          <m:sSup>
                            <m:sSupPr>
                              <m:ctrlPr>
                                <a:rPr sz="1400">
                                  <a:solidFill>
                                    <a:srgbClr val="EA8CBC"/>
                                  </a:solidFill>
                                  <a:latin typeface="Cambria Math"/>
                                </a:rPr>
                              </m:ctrlPr>
                            </m:sSupPr>
                            <m:e>
                              <m:r>
                                <a:rPr sz="1400">
                                  <a:solidFill>
                                    <a:srgbClr val="EA8CBC"/>
                                  </a:solidFill>
                                  <a:latin typeface="Cambria Math"/>
                                </a:rPr>
                                <m:t>𝜕</m:t>
                              </m:r>
                            </m:e>
                            <m:sup>
                              <m:r>
                                <a:rPr sz="1400">
                                  <a:solidFill>
                                    <a:srgbClr val="EA8CBC"/>
                                  </a:solidFill>
                                  <a:latin typeface="Cambria Math"/>
                                </a:rPr>
                                <m:t>3</m:t>
                              </m:r>
                            </m:sup>
                          </m:sSup>
                          <m:sSub>
                            <m:sSubPr>
                              <m:ctrlPr>
                                <a:rPr sz="1400">
                                  <a:solidFill>
                                    <a:srgbClr val="EA8CBC"/>
                                  </a:solidFill>
                                  <a:latin typeface="Cambria Math"/>
                                </a:rPr>
                              </m:ctrlPr>
                            </m:sSubPr>
                            <m:e>
                              <m:r>
                                <a:rPr sz="1400">
                                  <a:solidFill>
                                    <a:srgbClr val="EA8CBC"/>
                                  </a:solidFill>
                                  <a:latin typeface="Cambria Math"/>
                                </a:rPr>
                                <m:t>𝑤</m:t>
                              </m:r>
                            </m:e>
                            <m:sub>
                              <m:r>
                                <a:rPr sz="1400">
                                  <a:solidFill>
                                    <a:srgbClr val="EA8CBC"/>
                                  </a:solidFill>
                                  <a:latin typeface="Cambria Math"/>
                                </a:rPr>
                                <m:t>0</m:t>
                              </m:r>
                            </m:sub>
                          </m:sSub>
                        </m:num>
                        <m:den>
                          <m:r>
                            <a:rPr sz="1400">
                              <a:solidFill>
                                <a:srgbClr val="EA8CBC"/>
                              </a:solidFill>
                              <a:latin typeface="Cambria Math"/>
                            </a:rPr>
                            <m:t>𝜕</m:t>
                          </m:r>
                          <m:sSup>
                            <m:sSupPr>
                              <m:ctrlPr>
                                <a:rPr sz="1400">
                                  <a:solidFill>
                                    <a:srgbClr val="EA8CBC"/>
                                  </a:solidFill>
                                  <a:latin typeface="Cambria Math"/>
                                </a:rPr>
                              </m:ctrlPr>
                            </m:sSupPr>
                            <m:e>
                              <m:r>
                                <a:rPr sz="1400">
                                  <a:solidFill>
                                    <a:srgbClr val="EA8CBC"/>
                                  </a:solidFill>
                                  <a:latin typeface="Cambria Math"/>
                                </a:rPr>
                                <m:t>𝑥</m:t>
                              </m:r>
                            </m:e>
                            <m:sup>
                              <m:r>
                                <a:rPr sz="1400">
                                  <a:solidFill>
                                    <a:srgbClr val="EA8CBC"/>
                                  </a:solidFill>
                                  <a:latin typeface="Cambria Math"/>
                                </a:rPr>
                                <m:t>2</m:t>
                              </m:r>
                            </m:sup>
                          </m:sSup>
                          <m:r>
                            <a:rPr sz="1400">
                              <a:solidFill>
                                <a:srgbClr val="EA8CBC"/>
                              </a:solidFill>
                              <a:latin typeface="Cambria Math"/>
                            </a:rPr>
                            <m:t>𝜕</m:t>
                          </m:r>
                          <m:r>
                            <a:rPr sz="1400">
                              <a:solidFill>
                                <a:srgbClr val="EA8CBC"/>
                              </a:solidFill>
                              <a:latin typeface="Cambria Math"/>
                            </a:rPr>
                            <m:t>𝑦</m:t>
                          </m:r>
                        </m:den>
                      </m:f>
                      <m:r>
                        <a:rPr sz="1400">
                          <a:solidFill>
                            <a:srgbClr val="EA8CBC"/>
                          </a:solidFill>
                          <a:latin typeface="Cambria Math"/>
                        </a:rPr>
                        <m:t> − 3</m:t>
                      </m:r>
                      <m:sSub>
                        <m:sSubPr>
                          <m:ctrlPr>
                            <a:rPr sz="1400">
                              <a:solidFill>
                                <a:srgbClr val="EA8CBC"/>
                              </a:solidFill>
                              <a:latin typeface="Cambria Math"/>
                            </a:rPr>
                          </m:ctrlPr>
                        </m:sSubPr>
                        <m:e>
                          <m:r>
                            <a:rPr sz="1400">
                              <a:solidFill>
                                <a:srgbClr val="EA8CBC"/>
                              </a:solidFill>
                              <a:latin typeface="Cambria Math"/>
                            </a:rPr>
                            <m:t>𝐵</m:t>
                          </m:r>
                        </m:e>
                        <m:sub>
                          <m:r>
                            <a:rPr sz="1400">
                              <a:solidFill>
                                <a:srgbClr val="EA8CBC"/>
                              </a:solidFill>
                              <a:latin typeface="Cambria Math"/>
                            </a:rPr>
                            <m:t>26</m:t>
                          </m:r>
                        </m:sub>
                      </m:sSub>
                      <m:f>
                        <m:fPr>
                          <m:ctrlPr>
                            <a:rPr sz="1400" i="1">
                              <a:solidFill>
                                <a:srgbClr val="EA8CBC"/>
                              </a:solidFill>
                              <a:latin typeface="Cambria Math"/>
                            </a:rPr>
                          </m:ctrlPr>
                        </m:fPr>
                        <m:num>
                          <m:sSup>
                            <m:sSupPr>
                              <m:ctrlPr>
                                <a:rPr sz="1400">
                                  <a:solidFill>
                                    <a:srgbClr val="EA8CBC"/>
                                  </a:solidFill>
                                  <a:latin typeface="Cambria Math"/>
                                </a:rPr>
                              </m:ctrlPr>
                            </m:sSupPr>
                            <m:e>
                              <m:r>
                                <a:rPr sz="1400">
                                  <a:solidFill>
                                    <a:srgbClr val="EA8CBC"/>
                                  </a:solidFill>
                                  <a:latin typeface="Cambria Math"/>
                                </a:rPr>
                                <m:t>𝜕</m:t>
                              </m:r>
                            </m:e>
                            <m:sup>
                              <m:r>
                                <a:rPr sz="1400">
                                  <a:solidFill>
                                    <a:srgbClr val="EA8CBC"/>
                                  </a:solidFill>
                                  <a:latin typeface="Cambria Math"/>
                                </a:rPr>
                                <m:t>3</m:t>
                              </m:r>
                            </m:sup>
                          </m:sSup>
                          <m:sSub>
                            <m:sSubPr>
                              <m:ctrlPr>
                                <a:rPr sz="1400">
                                  <a:solidFill>
                                    <a:srgbClr val="EA8CBC"/>
                                  </a:solidFill>
                                  <a:latin typeface="Cambria Math"/>
                                </a:rPr>
                              </m:ctrlPr>
                            </m:sSubPr>
                            <m:e>
                              <m:r>
                                <a:rPr sz="1400">
                                  <a:solidFill>
                                    <a:srgbClr val="EA8CBC"/>
                                  </a:solidFill>
                                  <a:latin typeface="Cambria Math"/>
                                </a:rPr>
                                <m:t>𝑤</m:t>
                              </m:r>
                            </m:e>
                            <m:sub>
                              <m:r>
                                <a:rPr sz="1400">
                                  <a:solidFill>
                                    <a:srgbClr val="EA8CBC"/>
                                  </a:solidFill>
                                  <a:latin typeface="Cambria Math"/>
                                </a:rPr>
                                <m:t>0</m:t>
                              </m:r>
                            </m:sub>
                          </m:sSub>
                        </m:num>
                        <m:den>
                          <m:r>
                            <a:rPr sz="1400">
                              <a:solidFill>
                                <a:srgbClr val="EA8CBC"/>
                              </a:solidFill>
                              <a:latin typeface="Cambria Math"/>
                            </a:rPr>
                            <m:t>𝜕</m:t>
                          </m:r>
                          <m:r>
                            <a:rPr sz="1400">
                              <a:solidFill>
                                <a:srgbClr val="EA8CBC"/>
                              </a:solidFill>
                              <a:latin typeface="Cambria Math"/>
                            </a:rPr>
                            <m:t>𝑥</m:t>
                          </m:r>
                          <m:r>
                            <a:rPr sz="1400">
                              <a:solidFill>
                                <a:srgbClr val="EA8CBC"/>
                              </a:solidFill>
                              <a:latin typeface="Cambria Math"/>
                            </a:rPr>
                            <m:t>𝜕</m:t>
                          </m:r>
                          <m:sSup>
                            <m:sSupPr>
                              <m:ctrlPr>
                                <a:rPr sz="1400">
                                  <a:solidFill>
                                    <a:srgbClr val="EA8CBC"/>
                                  </a:solidFill>
                                  <a:latin typeface="Cambria Math"/>
                                </a:rPr>
                              </m:ctrlPr>
                            </m:sSupPr>
                            <m:e>
                              <m:r>
                                <a:rPr sz="1400">
                                  <a:solidFill>
                                    <a:srgbClr val="EA8CBC"/>
                                  </a:solidFill>
                                  <a:latin typeface="Cambria Math"/>
                                </a:rPr>
                                <m:t>𝑦</m:t>
                              </m:r>
                            </m:e>
                            <m:sup>
                              <m:r>
                                <a:rPr sz="1400">
                                  <a:solidFill>
                                    <a:srgbClr val="EA8CBC"/>
                                  </a:solidFill>
                                  <a:latin typeface="Cambria Math"/>
                                </a:rPr>
                                <m:t>2</m:t>
                              </m:r>
                            </m:sup>
                          </m:sSup>
                        </m:den>
                      </m:f>
                      <m:r>
                        <a:rPr sz="1400">
                          <a:solidFill>
                            <a:srgbClr val="EA8CBC"/>
                          </a:solidFill>
                          <a:latin typeface="Cambria Math"/>
                        </a:rPr>
                        <m:t> − </m:t>
                      </m:r>
                      <m:sSub>
                        <m:sSubPr>
                          <m:ctrlPr>
                            <a:rPr sz="1400">
                              <a:solidFill>
                                <a:srgbClr val="EA8CBC"/>
                              </a:solidFill>
                              <a:latin typeface="Cambria Math"/>
                            </a:rPr>
                          </m:ctrlPr>
                        </m:sSubPr>
                        <m:e>
                          <m:r>
                            <a:rPr sz="1400">
                              <a:solidFill>
                                <a:srgbClr val="EA8CBC"/>
                              </a:solidFill>
                              <a:latin typeface="Cambria Math"/>
                            </a:rPr>
                            <m:t>𝐵</m:t>
                          </m:r>
                        </m:e>
                        <m:sub>
                          <m:r>
                            <a:rPr sz="1400">
                              <a:solidFill>
                                <a:srgbClr val="EA8CBC"/>
                              </a:solidFill>
                              <a:latin typeface="Cambria Math"/>
                            </a:rPr>
                            <m:t>22</m:t>
                          </m:r>
                        </m:sub>
                      </m:sSub>
                      <m:f>
                        <m:fPr>
                          <m:ctrlPr>
                            <a:rPr sz="1400" i="1">
                              <a:solidFill>
                                <a:srgbClr val="EA8CBC"/>
                              </a:solidFill>
                              <a:latin typeface="Cambria Math"/>
                            </a:rPr>
                          </m:ctrlPr>
                        </m:fPr>
                        <m:num>
                          <m:sSup>
                            <m:sSupPr>
                              <m:ctrlPr>
                                <a:rPr sz="1400">
                                  <a:solidFill>
                                    <a:srgbClr val="EA8CBC"/>
                                  </a:solidFill>
                                  <a:latin typeface="Cambria Math"/>
                                </a:rPr>
                              </m:ctrlPr>
                            </m:sSupPr>
                            <m:e>
                              <m:r>
                                <a:rPr sz="1400">
                                  <a:solidFill>
                                    <a:srgbClr val="EA8CBC"/>
                                  </a:solidFill>
                                  <a:latin typeface="Cambria Math"/>
                                </a:rPr>
                                <m:t>𝜕</m:t>
                              </m:r>
                            </m:e>
                            <m:sup>
                              <m:r>
                                <a:rPr sz="1400">
                                  <a:solidFill>
                                    <a:srgbClr val="EA8CBC"/>
                                  </a:solidFill>
                                  <a:latin typeface="Cambria Math"/>
                                </a:rPr>
                                <m:t>3</m:t>
                              </m:r>
                            </m:sup>
                          </m:sSup>
                          <m:sSub>
                            <m:sSubPr>
                              <m:ctrlPr>
                                <a:rPr sz="1400">
                                  <a:solidFill>
                                    <a:srgbClr val="EA8CBC"/>
                                  </a:solidFill>
                                  <a:latin typeface="Cambria Math"/>
                                </a:rPr>
                              </m:ctrlPr>
                            </m:sSubPr>
                            <m:e>
                              <m:r>
                                <a:rPr sz="1400">
                                  <a:solidFill>
                                    <a:srgbClr val="EA8CBC"/>
                                  </a:solidFill>
                                  <a:latin typeface="Cambria Math"/>
                                </a:rPr>
                                <m:t>𝑤</m:t>
                              </m:r>
                            </m:e>
                            <m:sub>
                              <m:r>
                                <a:rPr sz="1400">
                                  <a:solidFill>
                                    <a:srgbClr val="EA8CBC"/>
                                  </a:solidFill>
                                  <a:latin typeface="Cambria Math"/>
                                </a:rPr>
                                <m:t>0</m:t>
                              </m:r>
                            </m:sub>
                          </m:sSub>
                        </m:num>
                        <m:den>
                          <m:r>
                            <a:rPr sz="1400">
                              <a:solidFill>
                                <a:srgbClr val="EA8CBC"/>
                              </a:solidFill>
                              <a:latin typeface="Cambria Math"/>
                            </a:rPr>
                            <m:t>𝜕</m:t>
                          </m:r>
                          <m:sSup>
                            <m:sSupPr>
                              <m:ctrlPr>
                                <a:rPr sz="1400">
                                  <a:solidFill>
                                    <a:srgbClr val="EA8CBC"/>
                                  </a:solidFill>
                                  <a:latin typeface="Cambria Math"/>
                                </a:rPr>
                              </m:ctrlPr>
                            </m:sSupPr>
                            <m:e>
                              <m:r>
                                <a:rPr sz="1400">
                                  <a:solidFill>
                                    <a:srgbClr val="EA8CBC"/>
                                  </a:solidFill>
                                  <a:latin typeface="Cambria Math"/>
                                </a:rPr>
                                <m:t>𝑦</m:t>
                              </m:r>
                            </m:e>
                            <m:sup>
                              <m:r>
                                <a:rPr sz="1400">
                                  <a:solidFill>
                                    <a:srgbClr val="EA8CBC"/>
                                  </a:solidFill>
                                  <a:latin typeface="Cambria Math"/>
                                </a:rPr>
                                <m:t>3</m:t>
                              </m:r>
                            </m:sup>
                          </m:sSup>
                        </m:den>
                      </m:f>
                      <m:r>
                        <a:rPr sz="1400">
                          <a:solidFill>
                            <a:srgbClr val="B59BE6"/>
                          </a:solidFill>
                          <a:latin typeface="Cambria Math"/>
                        </a:rPr>
                        <m:t> = </m:t>
                      </m:r>
                      <m:sSub>
                        <m:sSubPr>
                          <m:ctrlPr>
                            <a:rPr sz="1400">
                              <a:solidFill>
                                <a:srgbClr val="B59BE6"/>
                              </a:solidFill>
                              <a:latin typeface="Cambria Math"/>
                            </a:rPr>
                          </m:ctrlPr>
                        </m:sSubPr>
                        <m:e>
                          <m:r>
                            <a:rPr sz="1400">
                              <a:solidFill>
                                <a:srgbClr val="B59BE6"/>
                              </a:solidFill>
                              <a:latin typeface="Cambria Math"/>
                            </a:rPr>
                            <m:t>𝜌</m:t>
                          </m:r>
                        </m:e>
                        <m:sub>
                          <m:r>
                            <a:rPr sz="1400">
                              <a:solidFill>
                                <a:srgbClr val="B59BE6"/>
                              </a:solidFill>
                              <a:latin typeface="Cambria Math"/>
                            </a:rPr>
                            <m:t>𝑠</m:t>
                          </m:r>
                        </m:sub>
                      </m:sSub>
                      <m:f>
                        <m:fPr>
                          <m:ctrlPr>
                            <a:rPr sz="1400" i="1">
                              <a:solidFill>
                                <a:srgbClr val="B59BE6"/>
                              </a:solidFill>
                              <a:latin typeface="Cambria Math"/>
                            </a:rPr>
                          </m:ctrlPr>
                        </m:fPr>
                        <m:num>
                          <m:sSup>
                            <m:sSupPr>
                              <m:ctrlPr>
                                <a:rPr sz="1400">
                                  <a:solidFill>
                                    <a:srgbClr val="B59BE6"/>
                                  </a:solidFill>
                                  <a:latin typeface="Cambria Math"/>
                                </a:rPr>
                              </m:ctrlPr>
                            </m:sSupPr>
                            <m:e>
                              <m:r>
                                <a:rPr sz="1400">
                                  <a:solidFill>
                                    <a:srgbClr val="B59BE6"/>
                                  </a:solidFill>
                                  <a:latin typeface="Cambria Math"/>
                                </a:rPr>
                                <m:t>𝜕</m:t>
                              </m:r>
                            </m:e>
                            <m:sup>
                              <m:r>
                                <a:rPr sz="1400">
                                  <a:solidFill>
                                    <a:srgbClr val="B59BE6"/>
                                  </a:solidFill>
                                  <a:latin typeface="Cambria Math"/>
                                </a:rPr>
                                <m:t>2</m:t>
                              </m:r>
                            </m:sup>
                          </m:sSup>
                          <m:sSub>
                            <m:sSubPr>
                              <m:ctrlPr>
                                <a:rPr sz="1400">
                                  <a:solidFill>
                                    <a:srgbClr val="B59BE6"/>
                                  </a:solidFill>
                                  <a:latin typeface="Cambria Math"/>
                                </a:rPr>
                              </m:ctrlPr>
                            </m:sSubPr>
                            <m:e>
                              <m:r>
                                <a:rPr sz="1400">
                                  <a:solidFill>
                                    <a:srgbClr val="B59BE6"/>
                                  </a:solidFill>
                                  <a:latin typeface="Cambria Math"/>
                                </a:rPr>
                                <m:t>𝑣</m:t>
                              </m:r>
                            </m:e>
                            <m:sub>
                              <m:r>
                                <a:rPr sz="1400">
                                  <a:solidFill>
                                    <a:srgbClr val="B59BE6"/>
                                  </a:solidFill>
                                  <a:latin typeface="Cambria Math"/>
                                </a:rPr>
                                <m:t>0</m:t>
                              </m:r>
                            </m:sub>
                          </m:sSub>
                        </m:num>
                        <m:den>
                          <m:r>
                            <a:rPr sz="1400">
                              <a:solidFill>
                                <a:srgbClr val="B59BE6"/>
                              </a:solidFill>
                              <a:latin typeface="Cambria Math"/>
                            </a:rPr>
                            <m:t>𝜕</m:t>
                          </m:r>
                          <m:sSup>
                            <m:sSupPr>
                              <m:ctrlPr>
                                <a:rPr sz="1400">
                                  <a:solidFill>
                                    <a:srgbClr val="B59BE6"/>
                                  </a:solidFill>
                                  <a:latin typeface="Cambria Math"/>
                                </a:rPr>
                              </m:ctrlPr>
                            </m:sSupPr>
                            <m:e>
                              <m:r>
                                <a:rPr sz="1400">
                                  <a:solidFill>
                                    <a:srgbClr val="B59BE6"/>
                                  </a:solidFill>
                                  <a:latin typeface="Cambria Math"/>
                                </a:rPr>
                                <m:t>𝑡</m:t>
                              </m:r>
                            </m:e>
                            <m:sup>
                              <m:r>
                                <a:rPr sz="1400">
                                  <a:solidFill>
                                    <a:srgbClr val="B59BE6"/>
                                  </a:solidFill>
                                  <a:latin typeface="Cambria Math"/>
                                </a:rPr>
                                <m:t>2</m:t>
                              </m:r>
                            </m:sup>
                          </m:sSup>
                        </m:den>
                      </m:f>
                    </m:oMath>
                  </m:oMathPara>
                </a14:m>
                <a:endParaRPr/>
              </a:p>
            </p:txBody>
          </p:sp>
        </mc:Choice>
        <mc:Fallback xmlns="">
          <p:sp>
            <p:nvSpPr>
              <p:cNvPr id="18" name="TextBox 17"/>
              <p:cNvSpPr txBox="1">
                <a:spLocks noRot="1" noChangeAspect="1" noMove="1" noResize="1" noEditPoints="1" noAdjustHandles="1" noChangeArrowheads="1" noChangeShapeType="1" noTextEdit="1"/>
              </p:cNvSpPr>
              <p:nvPr/>
            </p:nvSpPr>
            <p:spPr>
              <a:xfrm>
                <a:off x="904875" y="3429000"/>
                <a:ext cx="10929937" cy="547687"/>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904875" y="4071937"/>
                <a:ext cx="10929937" cy="547687"/>
              </a:xfrm>
              <a:prstGeom prst="rect">
                <a:avLst/>
              </a:prstGeom>
              <a:noFill/>
            </p:spPr>
            <p:txBody>
              <a:bodyPr wrap="square" lIns="0" tIns="0" rIns="0" bIns="0">
                <a:noAutofit/>
              </a:bodyPr>
              <a:lstStyle/>
              <a:p>
                <a:pPr/>
                <a14:m>
                  <m:oMathPara xmlns:m="http://schemas.openxmlformats.org/officeDocument/2006/math">
                    <m:oMathParaPr>
                      <m:jc m:val="left"/>
                    </m:oMathParaPr>
                    <m:oMath>
                      <m:sSub>
                        <m:sSubPr>
                          <m:ctrlPr>
                            <a:rPr sz="1400">
                              <a:solidFill>
                                <a:srgbClr val="FFD82D"/>
                              </a:solidFill>
                              <a:latin typeface="Cambria Math"/>
                            </a:rPr>
                          </m:ctrlPr>
                        </m:sSubPr>
                        <m:e>
                          <m:r>
                            <a:rPr sz="1400">
                              <a:solidFill>
                                <a:srgbClr val="FFD82D"/>
                              </a:solidFill>
                              <a:latin typeface="Cambria Math"/>
                            </a:rPr>
                            <m:t>𝐷</m:t>
                          </m:r>
                        </m:e>
                        <m:sub>
                          <m:r>
                            <a:rPr sz="1400">
                              <a:solidFill>
                                <a:srgbClr val="FFD82D"/>
                              </a:solidFill>
                              <a:latin typeface="Cambria Math"/>
                            </a:rPr>
                            <m:t>11</m:t>
                          </m:r>
                        </m:sub>
                      </m:sSub>
                      <m:f>
                        <m:fPr>
                          <m:ctrlPr>
                            <a:rPr sz="1400" i="1">
                              <a:solidFill>
                                <a:srgbClr val="FFD82D"/>
                              </a:solidFill>
                              <a:latin typeface="Cambria Math"/>
                            </a:rPr>
                          </m:ctrlPr>
                        </m:fPr>
                        <m:num>
                          <m:sSup>
                            <m:sSupPr>
                              <m:ctrlPr>
                                <a:rPr sz="1400">
                                  <a:solidFill>
                                    <a:srgbClr val="FFD82D"/>
                                  </a:solidFill>
                                  <a:latin typeface="Cambria Math"/>
                                </a:rPr>
                              </m:ctrlPr>
                            </m:sSupPr>
                            <m:e>
                              <m:r>
                                <a:rPr sz="1400">
                                  <a:solidFill>
                                    <a:srgbClr val="FFD82D"/>
                                  </a:solidFill>
                                  <a:latin typeface="Cambria Math"/>
                                </a:rPr>
                                <m:t>𝜕</m:t>
                              </m:r>
                            </m:e>
                            <m:sup>
                              <m:r>
                                <a:rPr sz="1400">
                                  <a:solidFill>
                                    <a:srgbClr val="FFD82D"/>
                                  </a:solidFill>
                                  <a:latin typeface="Cambria Math"/>
                                </a:rPr>
                                <m:t>4</m:t>
                              </m:r>
                            </m:sup>
                          </m:sSup>
                          <m:sSub>
                            <m:sSubPr>
                              <m:ctrlPr>
                                <a:rPr sz="1400">
                                  <a:solidFill>
                                    <a:srgbClr val="FFD82D"/>
                                  </a:solidFill>
                                  <a:latin typeface="Cambria Math"/>
                                </a:rPr>
                              </m:ctrlPr>
                            </m:sSubPr>
                            <m:e>
                              <m:r>
                                <a:rPr sz="1400">
                                  <a:solidFill>
                                    <a:srgbClr val="FFD82D"/>
                                  </a:solidFill>
                                  <a:latin typeface="Cambria Math"/>
                                </a:rPr>
                                <m:t>𝑤</m:t>
                              </m:r>
                            </m:e>
                            <m:sub>
                              <m:r>
                                <a:rPr sz="1400">
                                  <a:solidFill>
                                    <a:srgbClr val="FFD82D"/>
                                  </a:solidFill>
                                  <a:latin typeface="Cambria Math"/>
                                </a:rPr>
                                <m:t>0</m:t>
                              </m:r>
                            </m:sub>
                          </m:sSub>
                        </m:num>
                        <m:den>
                          <m:r>
                            <a:rPr sz="1400">
                              <a:solidFill>
                                <a:srgbClr val="FFD82D"/>
                              </a:solidFill>
                              <a:latin typeface="Cambria Math"/>
                            </a:rPr>
                            <m:t>𝜕</m:t>
                          </m:r>
                          <m:sSup>
                            <m:sSupPr>
                              <m:ctrlPr>
                                <a:rPr sz="1400">
                                  <a:solidFill>
                                    <a:srgbClr val="FFD82D"/>
                                  </a:solidFill>
                                  <a:latin typeface="Cambria Math"/>
                                </a:rPr>
                              </m:ctrlPr>
                            </m:sSupPr>
                            <m:e>
                              <m:r>
                                <a:rPr sz="1400">
                                  <a:solidFill>
                                    <a:srgbClr val="FFD82D"/>
                                  </a:solidFill>
                                  <a:latin typeface="Cambria Math"/>
                                </a:rPr>
                                <m:t>𝑥</m:t>
                              </m:r>
                            </m:e>
                            <m:sup>
                              <m:r>
                                <a:rPr sz="1400">
                                  <a:solidFill>
                                    <a:srgbClr val="FFD82D"/>
                                  </a:solidFill>
                                  <a:latin typeface="Cambria Math"/>
                                </a:rPr>
                                <m:t>4</m:t>
                              </m:r>
                            </m:sup>
                          </m:sSup>
                        </m:den>
                      </m:f>
                      <m:r>
                        <a:rPr sz="1400">
                          <a:solidFill>
                            <a:srgbClr val="FFD82D"/>
                          </a:solidFill>
                          <a:latin typeface="Cambria Math"/>
                        </a:rPr>
                        <m:t> + 4</m:t>
                      </m:r>
                      <m:sSub>
                        <m:sSubPr>
                          <m:ctrlPr>
                            <a:rPr sz="1400">
                              <a:solidFill>
                                <a:srgbClr val="FFD82D"/>
                              </a:solidFill>
                              <a:latin typeface="Cambria Math"/>
                            </a:rPr>
                          </m:ctrlPr>
                        </m:sSubPr>
                        <m:e>
                          <m:r>
                            <a:rPr sz="1400">
                              <a:solidFill>
                                <a:srgbClr val="FFD82D"/>
                              </a:solidFill>
                              <a:latin typeface="Cambria Math"/>
                            </a:rPr>
                            <m:t>𝐷</m:t>
                          </m:r>
                        </m:e>
                        <m:sub>
                          <m:r>
                            <a:rPr sz="1400">
                              <a:solidFill>
                                <a:srgbClr val="FFD82D"/>
                              </a:solidFill>
                              <a:latin typeface="Cambria Math"/>
                            </a:rPr>
                            <m:t>16</m:t>
                          </m:r>
                        </m:sub>
                      </m:sSub>
                      <m:f>
                        <m:fPr>
                          <m:ctrlPr>
                            <a:rPr sz="1400" i="1">
                              <a:solidFill>
                                <a:srgbClr val="FFD82D"/>
                              </a:solidFill>
                              <a:latin typeface="Cambria Math"/>
                            </a:rPr>
                          </m:ctrlPr>
                        </m:fPr>
                        <m:num>
                          <m:sSup>
                            <m:sSupPr>
                              <m:ctrlPr>
                                <a:rPr sz="1400">
                                  <a:solidFill>
                                    <a:srgbClr val="FFD82D"/>
                                  </a:solidFill>
                                  <a:latin typeface="Cambria Math"/>
                                </a:rPr>
                              </m:ctrlPr>
                            </m:sSupPr>
                            <m:e>
                              <m:r>
                                <a:rPr sz="1400">
                                  <a:solidFill>
                                    <a:srgbClr val="FFD82D"/>
                                  </a:solidFill>
                                  <a:latin typeface="Cambria Math"/>
                                </a:rPr>
                                <m:t>𝜕</m:t>
                              </m:r>
                            </m:e>
                            <m:sup>
                              <m:r>
                                <a:rPr sz="1400">
                                  <a:solidFill>
                                    <a:srgbClr val="FFD82D"/>
                                  </a:solidFill>
                                  <a:latin typeface="Cambria Math"/>
                                </a:rPr>
                                <m:t>4</m:t>
                              </m:r>
                            </m:sup>
                          </m:sSup>
                          <m:sSub>
                            <m:sSubPr>
                              <m:ctrlPr>
                                <a:rPr sz="1400">
                                  <a:solidFill>
                                    <a:srgbClr val="FFD82D"/>
                                  </a:solidFill>
                                  <a:latin typeface="Cambria Math"/>
                                </a:rPr>
                              </m:ctrlPr>
                            </m:sSubPr>
                            <m:e>
                              <m:r>
                                <a:rPr sz="1400">
                                  <a:solidFill>
                                    <a:srgbClr val="FFD82D"/>
                                  </a:solidFill>
                                  <a:latin typeface="Cambria Math"/>
                                </a:rPr>
                                <m:t>𝑤</m:t>
                              </m:r>
                            </m:e>
                            <m:sub>
                              <m:r>
                                <a:rPr sz="1400">
                                  <a:solidFill>
                                    <a:srgbClr val="FFD82D"/>
                                  </a:solidFill>
                                  <a:latin typeface="Cambria Math"/>
                                </a:rPr>
                                <m:t>0</m:t>
                              </m:r>
                            </m:sub>
                          </m:sSub>
                        </m:num>
                        <m:den>
                          <m:r>
                            <a:rPr sz="1400">
                              <a:solidFill>
                                <a:srgbClr val="FFD82D"/>
                              </a:solidFill>
                              <a:latin typeface="Cambria Math"/>
                            </a:rPr>
                            <m:t>𝜕</m:t>
                          </m:r>
                          <m:sSup>
                            <m:sSupPr>
                              <m:ctrlPr>
                                <a:rPr sz="1400">
                                  <a:solidFill>
                                    <a:srgbClr val="FFD82D"/>
                                  </a:solidFill>
                                  <a:latin typeface="Cambria Math"/>
                                </a:rPr>
                              </m:ctrlPr>
                            </m:sSupPr>
                            <m:e>
                              <m:r>
                                <a:rPr sz="1400">
                                  <a:solidFill>
                                    <a:srgbClr val="FFD82D"/>
                                  </a:solidFill>
                                  <a:latin typeface="Cambria Math"/>
                                </a:rPr>
                                <m:t>𝑥</m:t>
                              </m:r>
                            </m:e>
                            <m:sup>
                              <m:r>
                                <a:rPr sz="1400">
                                  <a:solidFill>
                                    <a:srgbClr val="FFD82D"/>
                                  </a:solidFill>
                                  <a:latin typeface="Cambria Math"/>
                                </a:rPr>
                                <m:t>3</m:t>
                              </m:r>
                            </m:sup>
                          </m:sSup>
                          <m:r>
                            <a:rPr sz="1400">
                              <a:solidFill>
                                <a:srgbClr val="FFD82D"/>
                              </a:solidFill>
                              <a:latin typeface="Cambria Math"/>
                            </a:rPr>
                            <m:t>𝜕</m:t>
                          </m:r>
                          <m:r>
                            <a:rPr sz="1400">
                              <a:solidFill>
                                <a:srgbClr val="FFD82D"/>
                              </a:solidFill>
                              <a:latin typeface="Cambria Math"/>
                            </a:rPr>
                            <m:t>𝑦</m:t>
                          </m:r>
                        </m:den>
                      </m:f>
                      <m:r>
                        <a:rPr sz="1400">
                          <a:solidFill>
                            <a:srgbClr val="FFD82D"/>
                          </a:solidFill>
                          <a:latin typeface="Cambria Math"/>
                        </a:rPr>
                        <m:t> + 2(</m:t>
                      </m:r>
                      <m:sSub>
                        <m:sSubPr>
                          <m:ctrlPr>
                            <a:rPr sz="1400">
                              <a:solidFill>
                                <a:srgbClr val="FFD82D"/>
                              </a:solidFill>
                              <a:latin typeface="Cambria Math"/>
                            </a:rPr>
                          </m:ctrlPr>
                        </m:sSubPr>
                        <m:e>
                          <m:r>
                            <a:rPr sz="1400">
                              <a:solidFill>
                                <a:srgbClr val="FFD82D"/>
                              </a:solidFill>
                              <a:latin typeface="Cambria Math"/>
                            </a:rPr>
                            <m:t>𝐷</m:t>
                          </m:r>
                        </m:e>
                        <m:sub>
                          <m:r>
                            <a:rPr sz="1400">
                              <a:solidFill>
                                <a:srgbClr val="FFD82D"/>
                              </a:solidFill>
                              <a:latin typeface="Cambria Math"/>
                            </a:rPr>
                            <m:t>12</m:t>
                          </m:r>
                        </m:sub>
                      </m:sSub>
                      <m:r>
                        <a:rPr sz="1400">
                          <a:solidFill>
                            <a:srgbClr val="FFD82D"/>
                          </a:solidFill>
                          <a:latin typeface="Cambria Math"/>
                        </a:rPr>
                        <m:t> + 2</m:t>
                      </m:r>
                      <m:sSub>
                        <m:sSubPr>
                          <m:ctrlPr>
                            <a:rPr sz="1400">
                              <a:solidFill>
                                <a:srgbClr val="FFD82D"/>
                              </a:solidFill>
                              <a:latin typeface="Cambria Math"/>
                            </a:rPr>
                          </m:ctrlPr>
                        </m:sSubPr>
                        <m:e>
                          <m:r>
                            <a:rPr sz="1400">
                              <a:solidFill>
                                <a:srgbClr val="FFD82D"/>
                              </a:solidFill>
                              <a:latin typeface="Cambria Math"/>
                            </a:rPr>
                            <m:t>𝐷</m:t>
                          </m:r>
                        </m:e>
                        <m:sub>
                          <m:r>
                            <a:rPr sz="1400">
                              <a:solidFill>
                                <a:srgbClr val="FFD82D"/>
                              </a:solidFill>
                              <a:latin typeface="Cambria Math"/>
                            </a:rPr>
                            <m:t>66</m:t>
                          </m:r>
                        </m:sub>
                      </m:sSub>
                      <m:r>
                        <a:rPr sz="1400">
                          <a:solidFill>
                            <a:srgbClr val="FFD82D"/>
                          </a:solidFill>
                          <a:latin typeface="Cambria Math"/>
                        </a:rPr>
                        <m:t>)</m:t>
                      </m:r>
                      <m:f>
                        <m:fPr>
                          <m:ctrlPr>
                            <a:rPr sz="1400" i="1">
                              <a:solidFill>
                                <a:srgbClr val="FFD82D"/>
                              </a:solidFill>
                              <a:latin typeface="Cambria Math"/>
                            </a:rPr>
                          </m:ctrlPr>
                        </m:fPr>
                        <m:num>
                          <m:sSup>
                            <m:sSupPr>
                              <m:ctrlPr>
                                <a:rPr sz="1400">
                                  <a:solidFill>
                                    <a:srgbClr val="FFD82D"/>
                                  </a:solidFill>
                                  <a:latin typeface="Cambria Math"/>
                                </a:rPr>
                              </m:ctrlPr>
                            </m:sSupPr>
                            <m:e>
                              <m:r>
                                <a:rPr sz="1400">
                                  <a:solidFill>
                                    <a:srgbClr val="FFD82D"/>
                                  </a:solidFill>
                                  <a:latin typeface="Cambria Math"/>
                                </a:rPr>
                                <m:t>𝜕</m:t>
                              </m:r>
                            </m:e>
                            <m:sup>
                              <m:r>
                                <a:rPr sz="1400">
                                  <a:solidFill>
                                    <a:srgbClr val="FFD82D"/>
                                  </a:solidFill>
                                  <a:latin typeface="Cambria Math"/>
                                </a:rPr>
                                <m:t>4</m:t>
                              </m:r>
                            </m:sup>
                          </m:sSup>
                          <m:sSub>
                            <m:sSubPr>
                              <m:ctrlPr>
                                <a:rPr sz="1400">
                                  <a:solidFill>
                                    <a:srgbClr val="FFD82D"/>
                                  </a:solidFill>
                                  <a:latin typeface="Cambria Math"/>
                                </a:rPr>
                              </m:ctrlPr>
                            </m:sSubPr>
                            <m:e>
                              <m:r>
                                <a:rPr sz="1400">
                                  <a:solidFill>
                                    <a:srgbClr val="FFD82D"/>
                                  </a:solidFill>
                                  <a:latin typeface="Cambria Math"/>
                                </a:rPr>
                                <m:t>𝑤</m:t>
                              </m:r>
                            </m:e>
                            <m:sub>
                              <m:r>
                                <a:rPr sz="1400">
                                  <a:solidFill>
                                    <a:srgbClr val="FFD82D"/>
                                  </a:solidFill>
                                  <a:latin typeface="Cambria Math"/>
                                </a:rPr>
                                <m:t>0</m:t>
                              </m:r>
                            </m:sub>
                          </m:sSub>
                        </m:num>
                        <m:den>
                          <m:r>
                            <a:rPr sz="1400">
                              <a:solidFill>
                                <a:srgbClr val="FFD82D"/>
                              </a:solidFill>
                              <a:latin typeface="Cambria Math"/>
                            </a:rPr>
                            <m:t>𝜕</m:t>
                          </m:r>
                          <m:sSup>
                            <m:sSupPr>
                              <m:ctrlPr>
                                <a:rPr sz="1400">
                                  <a:solidFill>
                                    <a:srgbClr val="FFD82D"/>
                                  </a:solidFill>
                                  <a:latin typeface="Cambria Math"/>
                                </a:rPr>
                              </m:ctrlPr>
                            </m:sSupPr>
                            <m:e>
                              <m:r>
                                <a:rPr sz="1400">
                                  <a:solidFill>
                                    <a:srgbClr val="FFD82D"/>
                                  </a:solidFill>
                                  <a:latin typeface="Cambria Math"/>
                                </a:rPr>
                                <m:t>𝑥</m:t>
                              </m:r>
                            </m:e>
                            <m:sup>
                              <m:r>
                                <a:rPr sz="1400">
                                  <a:solidFill>
                                    <a:srgbClr val="FFD82D"/>
                                  </a:solidFill>
                                  <a:latin typeface="Cambria Math"/>
                                </a:rPr>
                                <m:t>2</m:t>
                              </m:r>
                            </m:sup>
                          </m:sSup>
                          <m:r>
                            <a:rPr sz="1400">
                              <a:solidFill>
                                <a:srgbClr val="FFD82D"/>
                              </a:solidFill>
                              <a:latin typeface="Cambria Math"/>
                            </a:rPr>
                            <m:t>𝜕</m:t>
                          </m:r>
                          <m:sSup>
                            <m:sSupPr>
                              <m:ctrlPr>
                                <a:rPr sz="1400">
                                  <a:solidFill>
                                    <a:srgbClr val="FFD82D"/>
                                  </a:solidFill>
                                  <a:latin typeface="Cambria Math"/>
                                </a:rPr>
                              </m:ctrlPr>
                            </m:sSupPr>
                            <m:e>
                              <m:r>
                                <a:rPr sz="1400">
                                  <a:solidFill>
                                    <a:srgbClr val="FFD82D"/>
                                  </a:solidFill>
                                  <a:latin typeface="Cambria Math"/>
                                </a:rPr>
                                <m:t>𝑦</m:t>
                              </m:r>
                            </m:e>
                            <m:sup>
                              <m:r>
                                <a:rPr sz="1400">
                                  <a:solidFill>
                                    <a:srgbClr val="FFD82D"/>
                                  </a:solidFill>
                                  <a:latin typeface="Cambria Math"/>
                                </a:rPr>
                                <m:t>2</m:t>
                              </m:r>
                            </m:sup>
                          </m:sSup>
                        </m:den>
                      </m:f>
                      <m:r>
                        <a:rPr sz="1400">
                          <a:solidFill>
                            <a:srgbClr val="FFD82D"/>
                          </a:solidFill>
                          <a:latin typeface="Cambria Math"/>
                        </a:rPr>
                        <m:t> + 4</m:t>
                      </m:r>
                      <m:sSub>
                        <m:sSubPr>
                          <m:ctrlPr>
                            <a:rPr sz="1400">
                              <a:solidFill>
                                <a:srgbClr val="FFD82D"/>
                              </a:solidFill>
                              <a:latin typeface="Cambria Math"/>
                            </a:rPr>
                          </m:ctrlPr>
                        </m:sSubPr>
                        <m:e>
                          <m:r>
                            <a:rPr sz="1400">
                              <a:solidFill>
                                <a:srgbClr val="FFD82D"/>
                              </a:solidFill>
                              <a:latin typeface="Cambria Math"/>
                            </a:rPr>
                            <m:t>𝐷</m:t>
                          </m:r>
                        </m:e>
                        <m:sub>
                          <m:r>
                            <a:rPr sz="1400">
                              <a:solidFill>
                                <a:srgbClr val="FFD82D"/>
                              </a:solidFill>
                              <a:latin typeface="Cambria Math"/>
                            </a:rPr>
                            <m:t>26</m:t>
                          </m:r>
                        </m:sub>
                      </m:sSub>
                      <m:f>
                        <m:fPr>
                          <m:ctrlPr>
                            <a:rPr sz="1400" i="1">
                              <a:solidFill>
                                <a:srgbClr val="FFD82D"/>
                              </a:solidFill>
                              <a:latin typeface="Cambria Math"/>
                            </a:rPr>
                          </m:ctrlPr>
                        </m:fPr>
                        <m:num>
                          <m:sSup>
                            <m:sSupPr>
                              <m:ctrlPr>
                                <a:rPr sz="1400">
                                  <a:solidFill>
                                    <a:srgbClr val="FFD82D"/>
                                  </a:solidFill>
                                  <a:latin typeface="Cambria Math"/>
                                </a:rPr>
                              </m:ctrlPr>
                            </m:sSupPr>
                            <m:e>
                              <m:r>
                                <a:rPr sz="1400">
                                  <a:solidFill>
                                    <a:srgbClr val="FFD82D"/>
                                  </a:solidFill>
                                  <a:latin typeface="Cambria Math"/>
                                </a:rPr>
                                <m:t>𝜕</m:t>
                              </m:r>
                            </m:e>
                            <m:sup>
                              <m:r>
                                <a:rPr sz="1400">
                                  <a:solidFill>
                                    <a:srgbClr val="FFD82D"/>
                                  </a:solidFill>
                                  <a:latin typeface="Cambria Math"/>
                                </a:rPr>
                                <m:t>4</m:t>
                              </m:r>
                            </m:sup>
                          </m:sSup>
                          <m:sSub>
                            <m:sSubPr>
                              <m:ctrlPr>
                                <a:rPr sz="1400">
                                  <a:solidFill>
                                    <a:srgbClr val="FFD82D"/>
                                  </a:solidFill>
                                  <a:latin typeface="Cambria Math"/>
                                </a:rPr>
                              </m:ctrlPr>
                            </m:sSubPr>
                            <m:e>
                              <m:r>
                                <a:rPr sz="1400">
                                  <a:solidFill>
                                    <a:srgbClr val="FFD82D"/>
                                  </a:solidFill>
                                  <a:latin typeface="Cambria Math"/>
                                </a:rPr>
                                <m:t>𝑤</m:t>
                              </m:r>
                            </m:e>
                            <m:sub>
                              <m:r>
                                <a:rPr sz="1400">
                                  <a:solidFill>
                                    <a:srgbClr val="FFD82D"/>
                                  </a:solidFill>
                                  <a:latin typeface="Cambria Math"/>
                                </a:rPr>
                                <m:t>0</m:t>
                              </m:r>
                            </m:sub>
                          </m:sSub>
                        </m:num>
                        <m:den>
                          <m:r>
                            <a:rPr sz="1400">
                              <a:solidFill>
                                <a:srgbClr val="FFD82D"/>
                              </a:solidFill>
                              <a:latin typeface="Cambria Math"/>
                            </a:rPr>
                            <m:t>𝜕</m:t>
                          </m:r>
                          <m:r>
                            <a:rPr sz="1400">
                              <a:solidFill>
                                <a:srgbClr val="FFD82D"/>
                              </a:solidFill>
                              <a:latin typeface="Cambria Math"/>
                            </a:rPr>
                            <m:t>𝑥</m:t>
                          </m:r>
                          <m:r>
                            <a:rPr sz="1400">
                              <a:solidFill>
                                <a:srgbClr val="FFD82D"/>
                              </a:solidFill>
                              <a:latin typeface="Cambria Math"/>
                            </a:rPr>
                            <m:t>𝜕</m:t>
                          </m:r>
                          <m:sSup>
                            <m:sSupPr>
                              <m:ctrlPr>
                                <a:rPr sz="1400">
                                  <a:solidFill>
                                    <a:srgbClr val="FFD82D"/>
                                  </a:solidFill>
                                  <a:latin typeface="Cambria Math"/>
                                </a:rPr>
                              </m:ctrlPr>
                            </m:sSupPr>
                            <m:e>
                              <m:r>
                                <a:rPr sz="1400">
                                  <a:solidFill>
                                    <a:srgbClr val="FFD82D"/>
                                  </a:solidFill>
                                  <a:latin typeface="Cambria Math"/>
                                </a:rPr>
                                <m:t>𝑦</m:t>
                              </m:r>
                            </m:e>
                            <m:sup>
                              <m:r>
                                <a:rPr sz="1400">
                                  <a:solidFill>
                                    <a:srgbClr val="FFD82D"/>
                                  </a:solidFill>
                                  <a:latin typeface="Cambria Math"/>
                                </a:rPr>
                                <m:t>3</m:t>
                              </m:r>
                            </m:sup>
                          </m:sSup>
                        </m:den>
                      </m:f>
                      <m:r>
                        <a:rPr sz="1400">
                          <a:solidFill>
                            <a:srgbClr val="FFD82D"/>
                          </a:solidFill>
                          <a:latin typeface="Cambria Math"/>
                        </a:rPr>
                        <m:t> + </m:t>
                      </m:r>
                      <m:sSub>
                        <m:sSubPr>
                          <m:ctrlPr>
                            <a:rPr sz="1400">
                              <a:solidFill>
                                <a:srgbClr val="FFD82D"/>
                              </a:solidFill>
                              <a:latin typeface="Cambria Math"/>
                            </a:rPr>
                          </m:ctrlPr>
                        </m:sSubPr>
                        <m:e>
                          <m:r>
                            <a:rPr sz="1400">
                              <a:solidFill>
                                <a:srgbClr val="FFD82D"/>
                              </a:solidFill>
                              <a:latin typeface="Cambria Math"/>
                            </a:rPr>
                            <m:t>𝐷</m:t>
                          </m:r>
                        </m:e>
                        <m:sub>
                          <m:r>
                            <a:rPr sz="1400">
                              <a:solidFill>
                                <a:srgbClr val="FFD82D"/>
                              </a:solidFill>
                              <a:latin typeface="Cambria Math"/>
                            </a:rPr>
                            <m:t>22</m:t>
                          </m:r>
                        </m:sub>
                      </m:sSub>
                      <m:f>
                        <m:fPr>
                          <m:ctrlPr>
                            <a:rPr sz="1400" i="1">
                              <a:solidFill>
                                <a:srgbClr val="FFD82D"/>
                              </a:solidFill>
                              <a:latin typeface="Cambria Math"/>
                            </a:rPr>
                          </m:ctrlPr>
                        </m:fPr>
                        <m:num>
                          <m:sSup>
                            <m:sSupPr>
                              <m:ctrlPr>
                                <a:rPr sz="1400">
                                  <a:solidFill>
                                    <a:srgbClr val="FFD82D"/>
                                  </a:solidFill>
                                  <a:latin typeface="Cambria Math"/>
                                </a:rPr>
                              </m:ctrlPr>
                            </m:sSupPr>
                            <m:e>
                              <m:r>
                                <a:rPr sz="1400">
                                  <a:solidFill>
                                    <a:srgbClr val="FFD82D"/>
                                  </a:solidFill>
                                  <a:latin typeface="Cambria Math"/>
                                </a:rPr>
                                <m:t>𝜕</m:t>
                              </m:r>
                            </m:e>
                            <m:sup>
                              <m:r>
                                <a:rPr sz="1400">
                                  <a:solidFill>
                                    <a:srgbClr val="FFD82D"/>
                                  </a:solidFill>
                                  <a:latin typeface="Cambria Math"/>
                                </a:rPr>
                                <m:t>4</m:t>
                              </m:r>
                            </m:sup>
                          </m:sSup>
                          <m:sSub>
                            <m:sSubPr>
                              <m:ctrlPr>
                                <a:rPr sz="1400">
                                  <a:solidFill>
                                    <a:srgbClr val="FFD82D"/>
                                  </a:solidFill>
                                  <a:latin typeface="Cambria Math"/>
                                </a:rPr>
                              </m:ctrlPr>
                            </m:sSubPr>
                            <m:e>
                              <m:r>
                                <a:rPr sz="1400">
                                  <a:solidFill>
                                    <a:srgbClr val="FFD82D"/>
                                  </a:solidFill>
                                  <a:latin typeface="Cambria Math"/>
                                </a:rPr>
                                <m:t>𝑤</m:t>
                              </m:r>
                            </m:e>
                            <m:sub>
                              <m:r>
                                <a:rPr sz="1400">
                                  <a:solidFill>
                                    <a:srgbClr val="FFD82D"/>
                                  </a:solidFill>
                                  <a:latin typeface="Cambria Math"/>
                                </a:rPr>
                                <m:t>0</m:t>
                              </m:r>
                            </m:sub>
                          </m:sSub>
                        </m:num>
                        <m:den>
                          <m:r>
                            <a:rPr sz="1400">
                              <a:solidFill>
                                <a:srgbClr val="FFD82D"/>
                              </a:solidFill>
                              <a:latin typeface="Cambria Math"/>
                            </a:rPr>
                            <m:t>𝜕</m:t>
                          </m:r>
                          <m:sSup>
                            <m:sSupPr>
                              <m:ctrlPr>
                                <a:rPr sz="1400">
                                  <a:solidFill>
                                    <a:srgbClr val="FFD82D"/>
                                  </a:solidFill>
                                  <a:latin typeface="Cambria Math"/>
                                </a:rPr>
                              </m:ctrlPr>
                            </m:sSupPr>
                            <m:e>
                              <m:r>
                                <a:rPr sz="1400">
                                  <a:solidFill>
                                    <a:srgbClr val="FFD82D"/>
                                  </a:solidFill>
                                  <a:latin typeface="Cambria Math"/>
                                </a:rPr>
                                <m:t>𝑦</m:t>
                              </m:r>
                            </m:e>
                            <m:sup>
                              <m:r>
                                <a:rPr sz="1400">
                                  <a:solidFill>
                                    <a:srgbClr val="FFD82D"/>
                                  </a:solidFill>
                                  <a:latin typeface="Cambria Math"/>
                                </a:rPr>
                                <m:t>4</m:t>
                              </m:r>
                            </m:sup>
                          </m:sSup>
                        </m:den>
                      </m:f>
                    </m:oMath>
                  </m:oMathPara>
                </a14:m>
                <a:endParaRPr/>
              </a:p>
            </p:txBody>
          </p:sp>
        </mc:Choice>
        <mc:Fallback xmlns="">
          <p:sp>
            <p:nvSpPr>
              <p:cNvPr id="19" name="TextBox 18"/>
              <p:cNvSpPr txBox="1">
                <a:spLocks noRot="1" noChangeAspect="1" noMove="1" noResize="1" noEditPoints="1" noAdjustHandles="1" noChangeArrowheads="1" noChangeShapeType="1" noTextEdit="1"/>
              </p:cNvSpPr>
              <p:nvPr/>
            </p:nvSpPr>
            <p:spPr>
              <a:xfrm>
                <a:off x="904875" y="4071937"/>
                <a:ext cx="10929937" cy="547687"/>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904875" y="4548187"/>
                <a:ext cx="10929937" cy="547687"/>
              </a:xfrm>
              <a:prstGeom prst="rect">
                <a:avLst/>
              </a:prstGeom>
              <a:noFill/>
            </p:spPr>
            <p:txBody>
              <a:bodyPr wrap="square" lIns="0" tIns="0" rIns="0" bIns="0">
                <a:noAutofit/>
              </a:bodyPr>
              <a:lstStyle/>
              <a:p>
                <a:pPr/>
                <a14:m>
                  <m:oMathPara xmlns:m="http://schemas.openxmlformats.org/officeDocument/2006/math">
                    <m:oMathParaPr>
                      <m:jc m:val="left"/>
                    </m:oMathParaPr>
                    <m:oMath>
                      <m:r>
                        <a:rPr sz="1400">
                          <a:solidFill>
                            <a:srgbClr val="EA8CBC"/>
                          </a:solidFill>
                          <a:latin typeface="Cambria Math"/>
                        </a:rPr>
                        <m:t>−</m:t>
                      </m:r>
                      <m:sSub>
                        <m:sSubPr>
                          <m:ctrlPr>
                            <a:rPr sz="1400">
                              <a:solidFill>
                                <a:srgbClr val="EA8CBC"/>
                              </a:solidFill>
                              <a:latin typeface="Cambria Math"/>
                            </a:rPr>
                          </m:ctrlPr>
                        </m:sSubPr>
                        <m:e>
                          <m:r>
                            <a:rPr sz="1400">
                              <a:solidFill>
                                <a:srgbClr val="EA8CBC"/>
                              </a:solidFill>
                              <a:latin typeface="Cambria Math"/>
                            </a:rPr>
                            <m:t>𝐵</m:t>
                          </m:r>
                        </m:e>
                        <m:sub>
                          <m:r>
                            <a:rPr sz="1400">
                              <a:solidFill>
                                <a:srgbClr val="EA8CBC"/>
                              </a:solidFill>
                              <a:latin typeface="Cambria Math"/>
                            </a:rPr>
                            <m:t>11</m:t>
                          </m:r>
                        </m:sub>
                      </m:sSub>
                      <m:f>
                        <m:fPr>
                          <m:ctrlPr>
                            <a:rPr sz="1400" i="1">
                              <a:solidFill>
                                <a:srgbClr val="EA8CBC"/>
                              </a:solidFill>
                              <a:latin typeface="Cambria Math"/>
                            </a:rPr>
                          </m:ctrlPr>
                        </m:fPr>
                        <m:num>
                          <m:sSup>
                            <m:sSupPr>
                              <m:ctrlPr>
                                <a:rPr sz="1400">
                                  <a:solidFill>
                                    <a:srgbClr val="EA8CBC"/>
                                  </a:solidFill>
                                  <a:latin typeface="Cambria Math"/>
                                </a:rPr>
                              </m:ctrlPr>
                            </m:sSupPr>
                            <m:e>
                              <m:r>
                                <a:rPr sz="1400">
                                  <a:solidFill>
                                    <a:srgbClr val="EA8CBC"/>
                                  </a:solidFill>
                                  <a:latin typeface="Cambria Math"/>
                                </a:rPr>
                                <m:t>𝜕</m:t>
                              </m:r>
                            </m:e>
                            <m:sup>
                              <m:r>
                                <a:rPr sz="1400">
                                  <a:solidFill>
                                    <a:srgbClr val="EA8CBC"/>
                                  </a:solidFill>
                                  <a:latin typeface="Cambria Math"/>
                                </a:rPr>
                                <m:t>3</m:t>
                              </m:r>
                            </m:sup>
                          </m:sSup>
                          <m:sSub>
                            <m:sSubPr>
                              <m:ctrlPr>
                                <a:rPr sz="1400">
                                  <a:solidFill>
                                    <a:srgbClr val="EA8CBC"/>
                                  </a:solidFill>
                                  <a:latin typeface="Cambria Math"/>
                                </a:rPr>
                              </m:ctrlPr>
                            </m:sSubPr>
                            <m:e>
                              <m:r>
                                <a:rPr sz="1400">
                                  <a:solidFill>
                                    <a:srgbClr val="EA8CBC"/>
                                  </a:solidFill>
                                  <a:latin typeface="Cambria Math"/>
                                </a:rPr>
                                <m:t>𝑢</m:t>
                              </m:r>
                            </m:e>
                            <m:sub>
                              <m:r>
                                <a:rPr sz="1400">
                                  <a:solidFill>
                                    <a:srgbClr val="EA8CBC"/>
                                  </a:solidFill>
                                  <a:latin typeface="Cambria Math"/>
                                </a:rPr>
                                <m:t>0</m:t>
                              </m:r>
                            </m:sub>
                          </m:sSub>
                        </m:num>
                        <m:den>
                          <m:r>
                            <a:rPr sz="1400">
                              <a:solidFill>
                                <a:srgbClr val="EA8CBC"/>
                              </a:solidFill>
                              <a:latin typeface="Cambria Math"/>
                            </a:rPr>
                            <m:t>𝜕</m:t>
                          </m:r>
                          <m:sSup>
                            <m:sSupPr>
                              <m:ctrlPr>
                                <a:rPr sz="1400">
                                  <a:solidFill>
                                    <a:srgbClr val="EA8CBC"/>
                                  </a:solidFill>
                                  <a:latin typeface="Cambria Math"/>
                                </a:rPr>
                              </m:ctrlPr>
                            </m:sSupPr>
                            <m:e>
                              <m:r>
                                <a:rPr sz="1400">
                                  <a:solidFill>
                                    <a:srgbClr val="EA8CBC"/>
                                  </a:solidFill>
                                  <a:latin typeface="Cambria Math"/>
                                </a:rPr>
                                <m:t>𝑥</m:t>
                              </m:r>
                            </m:e>
                            <m:sup>
                              <m:r>
                                <a:rPr sz="1400">
                                  <a:solidFill>
                                    <a:srgbClr val="EA8CBC"/>
                                  </a:solidFill>
                                  <a:latin typeface="Cambria Math"/>
                                </a:rPr>
                                <m:t>3</m:t>
                              </m:r>
                            </m:sup>
                          </m:sSup>
                        </m:den>
                      </m:f>
                      <m:r>
                        <a:rPr sz="1400">
                          <a:solidFill>
                            <a:srgbClr val="EA8CBC"/>
                          </a:solidFill>
                          <a:latin typeface="Cambria Math"/>
                        </a:rPr>
                        <m:t> − 3</m:t>
                      </m:r>
                      <m:sSub>
                        <m:sSubPr>
                          <m:ctrlPr>
                            <a:rPr sz="1400">
                              <a:solidFill>
                                <a:srgbClr val="EA8CBC"/>
                              </a:solidFill>
                              <a:latin typeface="Cambria Math"/>
                            </a:rPr>
                          </m:ctrlPr>
                        </m:sSubPr>
                        <m:e>
                          <m:r>
                            <a:rPr sz="1400">
                              <a:solidFill>
                                <a:srgbClr val="EA8CBC"/>
                              </a:solidFill>
                              <a:latin typeface="Cambria Math"/>
                            </a:rPr>
                            <m:t>𝐵</m:t>
                          </m:r>
                        </m:e>
                        <m:sub>
                          <m:r>
                            <a:rPr sz="1400">
                              <a:solidFill>
                                <a:srgbClr val="EA8CBC"/>
                              </a:solidFill>
                              <a:latin typeface="Cambria Math"/>
                            </a:rPr>
                            <m:t>16</m:t>
                          </m:r>
                        </m:sub>
                      </m:sSub>
                      <m:f>
                        <m:fPr>
                          <m:ctrlPr>
                            <a:rPr sz="1400" i="1">
                              <a:solidFill>
                                <a:srgbClr val="EA8CBC"/>
                              </a:solidFill>
                              <a:latin typeface="Cambria Math"/>
                            </a:rPr>
                          </m:ctrlPr>
                        </m:fPr>
                        <m:num>
                          <m:sSup>
                            <m:sSupPr>
                              <m:ctrlPr>
                                <a:rPr sz="1400">
                                  <a:solidFill>
                                    <a:srgbClr val="EA8CBC"/>
                                  </a:solidFill>
                                  <a:latin typeface="Cambria Math"/>
                                </a:rPr>
                              </m:ctrlPr>
                            </m:sSupPr>
                            <m:e>
                              <m:r>
                                <a:rPr sz="1400">
                                  <a:solidFill>
                                    <a:srgbClr val="EA8CBC"/>
                                  </a:solidFill>
                                  <a:latin typeface="Cambria Math"/>
                                </a:rPr>
                                <m:t>𝜕</m:t>
                              </m:r>
                            </m:e>
                            <m:sup>
                              <m:r>
                                <a:rPr sz="1400">
                                  <a:solidFill>
                                    <a:srgbClr val="EA8CBC"/>
                                  </a:solidFill>
                                  <a:latin typeface="Cambria Math"/>
                                </a:rPr>
                                <m:t>3</m:t>
                              </m:r>
                            </m:sup>
                          </m:sSup>
                          <m:sSub>
                            <m:sSubPr>
                              <m:ctrlPr>
                                <a:rPr sz="1400">
                                  <a:solidFill>
                                    <a:srgbClr val="EA8CBC"/>
                                  </a:solidFill>
                                  <a:latin typeface="Cambria Math"/>
                                </a:rPr>
                              </m:ctrlPr>
                            </m:sSubPr>
                            <m:e>
                              <m:r>
                                <a:rPr sz="1400">
                                  <a:solidFill>
                                    <a:srgbClr val="EA8CBC"/>
                                  </a:solidFill>
                                  <a:latin typeface="Cambria Math"/>
                                </a:rPr>
                                <m:t>𝑢</m:t>
                              </m:r>
                            </m:e>
                            <m:sub>
                              <m:r>
                                <a:rPr sz="1400">
                                  <a:solidFill>
                                    <a:srgbClr val="EA8CBC"/>
                                  </a:solidFill>
                                  <a:latin typeface="Cambria Math"/>
                                </a:rPr>
                                <m:t>0</m:t>
                              </m:r>
                            </m:sub>
                          </m:sSub>
                        </m:num>
                        <m:den>
                          <m:r>
                            <a:rPr sz="1400">
                              <a:solidFill>
                                <a:srgbClr val="EA8CBC"/>
                              </a:solidFill>
                              <a:latin typeface="Cambria Math"/>
                            </a:rPr>
                            <m:t>𝜕</m:t>
                          </m:r>
                          <m:sSup>
                            <m:sSupPr>
                              <m:ctrlPr>
                                <a:rPr sz="1400">
                                  <a:solidFill>
                                    <a:srgbClr val="EA8CBC"/>
                                  </a:solidFill>
                                  <a:latin typeface="Cambria Math"/>
                                </a:rPr>
                              </m:ctrlPr>
                            </m:sSupPr>
                            <m:e>
                              <m:r>
                                <a:rPr sz="1400">
                                  <a:solidFill>
                                    <a:srgbClr val="EA8CBC"/>
                                  </a:solidFill>
                                  <a:latin typeface="Cambria Math"/>
                                </a:rPr>
                                <m:t>𝑥</m:t>
                              </m:r>
                            </m:e>
                            <m:sup>
                              <m:r>
                                <a:rPr sz="1400">
                                  <a:solidFill>
                                    <a:srgbClr val="EA8CBC"/>
                                  </a:solidFill>
                                  <a:latin typeface="Cambria Math"/>
                                </a:rPr>
                                <m:t>2</m:t>
                              </m:r>
                            </m:sup>
                          </m:sSup>
                          <m:r>
                            <a:rPr sz="1400">
                              <a:solidFill>
                                <a:srgbClr val="EA8CBC"/>
                              </a:solidFill>
                              <a:latin typeface="Cambria Math"/>
                            </a:rPr>
                            <m:t>𝜕</m:t>
                          </m:r>
                          <m:r>
                            <a:rPr sz="1400">
                              <a:solidFill>
                                <a:srgbClr val="EA8CBC"/>
                              </a:solidFill>
                              <a:latin typeface="Cambria Math"/>
                            </a:rPr>
                            <m:t>𝑦</m:t>
                          </m:r>
                        </m:den>
                      </m:f>
                      <m:r>
                        <a:rPr sz="1400">
                          <a:solidFill>
                            <a:srgbClr val="EA8CBC"/>
                          </a:solidFill>
                          <a:latin typeface="Cambria Math"/>
                        </a:rPr>
                        <m:t> − (</m:t>
                      </m:r>
                      <m:sSub>
                        <m:sSubPr>
                          <m:ctrlPr>
                            <a:rPr sz="1400">
                              <a:solidFill>
                                <a:srgbClr val="EA8CBC"/>
                              </a:solidFill>
                              <a:latin typeface="Cambria Math"/>
                            </a:rPr>
                          </m:ctrlPr>
                        </m:sSubPr>
                        <m:e>
                          <m:r>
                            <a:rPr sz="1400">
                              <a:solidFill>
                                <a:srgbClr val="EA8CBC"/>
                              </a:solidFill>
                              <a:latin typeface="Cambria Math"/>
                            </a:rPr>
                            <m:t>𝐵</m:t>
                          </m:r>
                        </m:e>
                        <m:sub>
                          <m:r>
                            <a:rPr sz="1400">
                              <a:solidFill>
                                <a:srgbClr val="EA8CBC"/>
                              </a:solidFill>
                              <a:latin typeface="Cambria Math"/>
                            </a:rPr>
                            <m:t>12</m:t>
                          </m:r>
                        </m:sub>
                      </m:sSub>
                      <m:r>
                        <a:rPr sz="1400">
                          <a:solidFill>
                            <a:srgbClr val="EA8CBC"/>
                          </a:solidFill>
                          <a:latin typeface="Cambria Math"/>
                        </a:rPr>
                        <m:t> + 2</m:t>
                      </m:r>
                      <m:sSub>
                        <m:sSubPr>
                          <m:ctrlPr>
                            <a:rPr sz="1400">
                              <a:solidFill>
                                <a:srgbClr val="EA8CBC"/>
                              </a:solidFill>
                              <a:latin typeface="Cambria Math"/>
                            </a:rPr>
                          </m:ctrlPr>
                        </m:sSubPr>
                        <m:e>
                          <m:r>
                            <a:rPr sz="1400">
                              <a:solidFill>
                                <a:srgbClr val="EA8CBC"/>
                              </a:solidFill>
                              <a:latin typeface="Cambria Math"/>
                            </a:rPr>
                            <m:t>𝐵</m:t>
                          </m:r>
                        </m:e>
                        <m:sub>
                          <m:r>
                            <a:rPr sz="1400">
                              <a:solidFill>
                                <a:srgbClr val="EA8CBC"/>
                              </a:solidFill>
                              <a:latin typeface="Cambria Math"/>
                            </a:rPr>
                            <m:t>66</m:t>
                          </m:r>
                        </m:sub>
                      </m:sSub>
                      <m:r>
                        <a:rPr sz="1400">
                          <a:solidFill>
                            <a:srgbClr val="EA8CBC"/>
                          </a:solidFill>
                          <a:latin typeface="Cambria Math"/>
                        </a:rPr>
                        <m:t>)</m:t>
                      </m:r>
                      <m:f>
                        <m:fPr>
                          <m:ctrlPr>
                            <a:rPr sz="1400" i="1">
                              <a:solidFill>
                                <a:srgbClr val="EA8CBC"/>
                              </a:solidFill>
                              <a:latin typeface="Cambria Math"/>
                            </a:rPr>
                          </m:ctrlPr>
                        </m:fPr>
                        <m:num>
                          <m:sSup>
                            <m:sSupPr>
                              <m:ctrlPr>
                                <a:rPr sz="1400">
                                  <a:solidFill>
                                    <a:srgbClr val="EA8CBC"/>
                                  </a:solidFill>
                                  <a:latin typeface="Cambria Math"/>
                                </a:rPr>
                              </m:ctrlPr>
                            </m:sSupPr>
                            <m:e>
                              <m:r>
                                <a:rPr sz="1400">
                                  <a:solidFill>
                                    <a:srgbClr val="EA8CBC"/>
                                  </a:solidFill>
                                  <a:latin typeface="Cambria Math"/>
                                </a:rPr>
                                <m:t>𝜕</m:t>
                              </m:r>
                            </m:e>
                            <m:sup>
                              <m:r>
                                <a:rPr sz="1400">
                                  <a:solidFill>
                                    <a:srgbClr val="EA8CBC"/>
                                  </a:solidFill>
                                  <a:latin typeface="Cambria Math"/>
                                </a:rPr>
                                <m:t>3</m:t>
                              </m:r>
                            </m:sup>
                          </m:sSup>
                          <m:sSub>
                            <m:sSubPr>
                              <m:ctrlPr>
                                <a:rPr sz="1400">
                                  <a:solidFill>
                                    <a:srgbClr val="EA8CBC"/>
                                  </a:solidFill>
                                  <a:latin typeface="Cambria Math"/>
                                </a:rPr>
                              </m:ctrlPr>
                            </m:sSubPr>
                            <m:e>
                              <m:r>
                                <a:rPr sz="1400">
                                  <a:solidFill>
                                    <a:srgbClr val="EA8CBC"/>
                                  </a:solidFill>
                                  <a:latin typeface="Cambria Math"/>
                                </a:rPr>
                                <m:t>𝑢</m:t>
                              </m:r>
                            </m:e>
                            <m:sub>
                              <m:r>
                                <a:rPr sz="1400">
                                  <a:solidFill>
                                    <a:srgbClr val="EA8CBC"/>
                                  </a:solidFill>
                                  <a:latin typeface="Cambria Math"/>
                                </a:rPr>
                                <m:t>0</m:t>
                              </m:r>
                            </m:sub>
                          </m:sSub>
                        </m:num>
                        <m:den>
                          <m:r>
                            <a:rPr sz="1400">
                              <a:solidFill>
                                <a:srgbClr val="EA8CBC"/>
                              </a:solidFill>
                              <a:latin typeface="Cambria Math"/>
                            </a:rPr>
                            <m:t>𝜕</m:t>
                          </m:r>
                          <m:r>
                            <a:rPr sz="1400">
                              <a:solidFill>
                                <a:srgbClr val="EA8CBC"/>
                              </a:solidFill>
                              <a:latin typeface="Cambria Math"/>
                            </a:rPr>
                            <m:t>𝑥</m:t>
                          </m:r>
                          <m:r>
                            <a:rPr sz="1400">
                              <a:solidFill>
                                <a:srgbClr val="EA8CBC"/>
                              </a:solidFill>
                              <a:latin typeface="Cambria Math"/>
                            </a:rPr>
                            <m:t>𝜕</m:t>
                          </m:r>
                          <m:sSup>
                            <m:sSupPr>
                              <m:ctrlPr>
                                <a:rPr sz="1400">
                                  <a:solidFill>
                                    <a:srgbClr val="EA8CBC"/>
                                  </a:solidFill>
                                  <a:latin typeface="Cambria Math"/>
                                </a:rPr>
                              </m:ctrlPr>
                            </m:sSupPr>
                            <m:e>
                              <m:r>
                                <a:rPr sz="1400">
                                  <a:solidFill>
                                    <a:srgbClr val="EA8CBC"/>
                                  </a:solidFill>
                                  <a:latin typeface="Cambria Math"/>
                                </a:rPr>
                                <m:t>𝑦</m:t>
                              </m:r>
                            </m:e>
                            <m:sup>
                              <m:r>
                                <a:rPr sz="1400">
                                  <a:solidFill>
                                    <a:srgbClr val="EA8CBC"/>
                                  </a:solidFill>
                                  <a:latin typeface="Cambria Math"/>
                                </a:rPr>
                                <m:t>2</m:t>
                              </m:r>
                            </m:sup>
                          </m:sSup>
                        </m:den>
                      </m:f>
                      <m:r>
                        <a:rPr sz="1400">
                          <a:solidFill>
                            <a:srgbClr val="EA8CBC"/>
                          </a:solidFill>
                          <a:latin typeface="Cambria Math"/>
                        </a:rPr>
                        <m:t> − </m:t>
                      </m:r>
                      <m:sSub>
                        <m:sSubPr>
                          <m:ctrlPr>
                            <a:rPr sz="1400">
                              <a:solidFill>
                                <a:srgbClr val="EA8CBC"/>
                              </a:solidFill>
                              <a:latin typeface="Cambria Math"/>
                            </a:rPr>
                          </m:ctrlPr>
                        </m:sSubPr>
                        <m:e>
                          <m:r>
                            <a:rPr sz="1400">
                              <a:solidFill>
                                <a:srgbClr val="EA8CBC"/>
                              </a:solidFill>
                              <a:latin typeface="Cambria Math"/>
                            </a:rPr>
                            <m:t>𝐵</m:t>
                          </m:r>
                        </m:e>
                        <m:sub>
                          <m:r>
                            <a:rPr sz="1400">
                              <a:solidFill>
                                <a:srgbClr val="EA8CBC"/>
                              </a:solidFill>
                              <a:latin typeface="Cambria Math"/>
                            </a:rPr>
                            <m:t>26</m:t>
                          </m:r>
                        </m:sub>
                      </m:sSub>
                      <m:f>
                        <m:fPr>
                          <m:ctrlPr>
                            <a:rPr sz="1400" i="1">
                              <a:solidFill>
                                <a:srgbClr val="EA8CBC"/>
                              </a:solidFill>
                              <a:latin typeface="Cambria Math"/>
                            </a:rPr>
                          </m:ctrlPr>
                        </m:fPr>
                        <m:num>
                          <m:sSup>
                            <m:sSupPr>
                              <m:ctrlPr>
                                <a:rPr sz="1400">
                                  <a:solidFill>
                                    <a:srgbClr val="EA8CBC"/>
                                  </a:solidFill>
                                  <a:latin typeface="Cambria Math"/>
                                </a:rPr>
                              </m:ctrlPr>
                            </m:sSupPr>
                            <m:e>
                              <m:r>
                                <a:rPr sz="1400">
                                  <a:solidFill>
                                    <a:srgbClr val="EA8CBC"/>
                                  </a:solidFill>
                                  <a:latin typeface="Cambria Math"/>
                                </a:rPr>
                                <m:t>𝜕</m:t>
                              </m:r>
                            </m:e>
                            <m:sup>
                              <m:r>
                                <a:rPr sz="1400">
                                  <a:solidFill>
                                    <a:srgbClr val="EA8CBC"/>
                                  </a:solidFill>
                                  <a:latin typeface="Cambria Math"/>
                                </a:rPr>
                                <m:t>3</m:t>
                              </m:r>
                            </m:sup>
                          </m:sSup>
                          <m:sSub>
                            <m:sSubPr>
                              <m:ctrlPr>
                                <a:rPr sz="1400">
                                  <a:solidFill>
                                    <a:srgbClr val="EA8CBC"/>
                                  </a:solidFill>
                                  <a:latin typeface="Cambria Math"/>
                                </a:rPr>
                              </m:ctrlPr>
                            </m:sSubPr>
                            <m:e>
                              <m:r>
                                <a:rPr sz="1400">
                                  <a:solidFill>
                                    <a:srgbClr val="EA8CBC"/>
                                  </a:solidFill>
                                  <a:latin typeface="Cambria Math"/>
                                </a:rPr>
                                <m:t>𝑢</m:t>
                              </m:r>
                            </m:e>
                            <m:sub>
                              <m:r>
                                <a:rPr sz="1400">
                                  <a:solidFill>
                                    <a:srgbClr val="EA8CBC"/>
                                  </a:solidFill>
                                  <a:latin typeface="Cambria Math"/>
                                </a:rPr>
                                <m:t>0</m:t>
                              </m:r>
                            </m:sub>
                          </m:sSub>
                        </m:num>
                        <m:den>
                          <m:r>
                            <a:rPr sz="1400">
                              <a:solidFill>
                                <a:srgbClr val="EA8CBC"/>
                              </a:solidFill>
                              <a:latin typeface="Cambria Math"/>
                            </a:rPr>
                            <m:t>𝜕</m:t>
                          </m:r>
                          <m:sSup>
                            <m:sSupPr>
                              <m:ctrlPr>
                                <a:rPr sz="1400">
                                  <a:solidFill>
                                    <a:srgbClr val="EA8CBC"/>
                                  </a:solidFill>
                                  <a:latin typeface="Cambria Math"/>
                                </a:rPr>
                              </m:ctrlPr>
                            </m:sSupPr>
                            <m:e>
                              <m:r>
                                <a:rPr sz="1400">
                                  <a:solidFill>
                                    <a:srgbClr val="EA8CBC"/>
                                  </a:solidFill>
                                  <a:latin typeface="Cambria Math"/>
                                </a:rPr>
                                <m:t>𝑦</m:t>
                              </m:r>
                            </m:e>
                            <m:sup>
                              <m:r>
                                <a:rPr sz="1400">
                                  <a:solidFill>
                                    <a:srgbClr val="EA8CBC"/>
                                  </a:solidFill>
                                  <a:latin typeface="Cambria Math"/>
                                </a:rPr>
                                <m:t>3</m:t>
                              </m:r>
                            </m:sup>
                          </m:sSup>
                        </m:den>
                      </m:f>
                    </m:oMath>
                  </m:oMathPara>
                </a14:m>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904875" y="4548187"/>
                <a:ext cx="10929937" cy="547687"/>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904875" y="5024437"/>
                <a:ext cx="10929937" cy="547687"/>
              </a:xfrm>
              <a:prstGeom prst="rect">
                <a:avLst/>
              </a:prstGeom>
              <a:noFill/>
            </p:spPr>
            <p:txBody>
              <a:bodyPr wrap="square" lIns="0" tIns="0" rIns="0" bIns="0">
                <a:noAutofit/>
              </a:bodyPr>
              <a:lstStyle/>
              <a:p>
                <a:pPr/>
                <a14:m>
                  <m:oMathPara xmlns:m="http://schemas.openxmlformats.org/officeDocument/2006/math">
                    <m:oMathParaPr>
                      <m:jc m:val="left"/>
                    </m:oMathParaPr>
                    <m:oMath>
                      <m:r>
                        <a:rPr sz="1400">
                          <a:solidFill>
                            <a:srgbClr val="EA8CBC"/>
                          </a:solidFill>
                          <a:latin typeface="Cambria Math"/>
                        </a:rPr>
                        <m:t>−</m:t>
                      </m:r>
                      <m:sSub>
                        <m:sSubPr>
                          <m:ctrlPr>
                            <a:rPr sz="1400">
                              <a:solidFill>
                                <a:srgbClr val="EA8CBC"/>
                              </a:solidFill>
                              <a:latin typeface="Cambria Math"/>
                            </a:rPr>
                          </m:ctrlPr>
                        </m:sSubPr>
                        <m:e>
                          <m:r>
                            <a:rPr sz="1400">
                              <a:solidFill>
                                <a:srgbClr val="EA8CBC"/>
                              </a:solidFill>
                              <a:latin typeface="Cambria Math"/>
                            </a:rPr>
                            <m:t>𝐵</m:t>
                          </m:r>
                        </m:e>
                        <m:sub>
                          <m:r>
                            <a:rPr sz="1400">
                              <a:solidFill>
                                <a:srgbClr val="EA8CBC"/>
                              </a:solidFill>
                              <a:latin typeface="Cambria Math"/>
                            </a:rPr>
                            <m:t>16</m:t>
                          </m:r>
                        </m:sub>
                      </m:sSub>
                      <m:f>
                        <m:fPr>
                          <m:ctrlPr>
                            <a:rPr sz="1400" i="1">
                              <a:solidFill>
                                <a:srgbClr val="EA8CBC"/>
                              </a:solidFill>
                              <a:latin typeface="Cambria Math"/>
                            </a:rPr>
                          </m:ctrlPr>
                        </m:fPr>
                        <m:num>
                          <m:sSup>
                            <m:sSupPr>
                              <m:ctrlPr>
                                <a:rPr sz="1400">
                                  <a:solidFill>
                                    <a:srgbClr val="EA8CBC"/>
                                  </a:solidFill>
                                  <a:latin typeface="Cambria Math"/>
                                </a:rPr>
                              </m:ctrlPr>
                            </m:sSupPr>
                            <m:e>
                              <m:r>
                                <a:rPr sz="1400">
                                  <a:solidFill>
                                    <a:srgbClr val="EA8CBC"/>
                                  </a:solidFill>
                                  <a:latin typeface="Cambria Math"/>
                                </a:rPr>
                                <m:t>𝜕</m:t>
                              </m:r>
                            </m:e>
                            <m:sup>
                              <m:r>
                                <a:rPr sz="1400">
                                  <a:solidFill>
                                    <a:srgbClr val="EA8CBC"/>
                                  </a:solidFill>
                                  <a:latin typeface="Cambria Math"/>
                                </a:rPr>
                                <m:t>3</m:t>
                              </m:r>
                            </m:sup>
                          </m:sSup>
                          <m:sSub>
                            <m:sSubPr>
                              <m:ctrlPr>
                                <a:rPr sz="1400">
                                  <a:solidFill>
                                    <a:srgbClr val="EA8CBC"/>
                                  </a:solidFill>
                                  <a:latin typeface="Cambria Math"/>
                                </a:rPr>
                              </m:ctrlPr>
                            </m:sSubPr>
                            <m:e>
                              <m:r>
                                <a:rPr sz="1400">
                                  <a:solidFill>
                                    <a:srgbClr val="EA8CBC"/>
                                  </a:solidFill>
                                  <a:latin typeface="Cambria Math"/>
                                </a:rPr>
                                <m:t>𝑣</m:t>
                              </m:r>
                            </m:e>
                            <m:sub>
                              <m:r>
                                <a:rPr sz="1400">
                                  <a:solidFill>
                                    <a:srgbClr val="EA8CBC"/>
                                  </a:solidFill>
                                  <a:latin typeface="Cambria Math"/>
                                </a:rPr>
                                <m:t>0</m:t>
                              </m:r>
                            </m:sub>
                          </m:sSub>
                        </m:num>
                        <m:den>
                          <m:r>
                            <a:rPr sz="1400">
                              <a:solidFill>
                                <a:srgbClr val="EA8CBC"/>
                              </a:solidFill>
                              <a:latin typeface="Cambria Math"/>
                            </a:rPr>
                            <m:t>𝜕</m:t>
                          </m:r>
                          <m:sSup>
                            <m:sSupPr>
                              <m:ctrlPr>
                                <a:rPr sz="1400">
                                  <a:solidFill>
                                    <a:srgbClr val="EA8CBC"/>
                                  </a:solidFill>
                                  <a:latin typeface="Cambria Math"/>
                                </a:rPr>
                              </m:ctrlPr>
                            </m:sSupPr>
                            <m:e>
                              <m:r>
                                <a:rPr sz="1400">
                                  <a:solidFill>
                                    <a:srgbClr val="EA8CBC"/>
                                  </a:solidFill>
                                  <a:latin typeface="Cambria Math"/>
                                </a:rPr>
                                <m:t>𝑥</m:t>
                              </m:r>
                            </m:e>
                            <m:sup>
                              <m:r>
                                <a:rPr sz="1400">
                                  <a:solidFill>
                                    <a:srgbClr val="EA8CBC"/>
                                  </a:solidFill>
                                  <a:latin typeface="Cambria Math"/>
                                </a:rPr>
                                <m:t>3</m:t>
                              </m:r>
                            </m:sup>
                          </m:sSup>
                        </m:den>
                      </m:f>
                      <m:r>
                        <a:rPr sz="1400">
                          <a:solidFill>
                            <a:srgbClr val="EA8CBC"/>
                          </a:solidFill>
                          <a:latin typeface="Cambria Math"/>
                        </a:rPr>
                        <m:t> − (</m:t>
                      </m:r>
                      <m:sSub>
                        <m:sSubPr>
                          <m:ctrlPr>
                            <a:rPr sz="1400">
                              <a:solidFill>
                                <a:srgbClr val="EA8CBC"/>
                              </a:solidFill>
                              <a:latin typeface="Cambria Math"/>
                            </a:rPr>
                          </m:ctrlPr>
                        </m:sSubPr>
                        <m:e>
                          <m:r>
                            <a:rPr sz="1400">
                              <a:solidFill>
                                <a:srgbClr val="EA8CBC"/>
                              </a:solidFill>
                              <a:latin typeface="Cambria Math"/>
                            </a:rPr>
                            <m:t>𝐵</m:t>
                          </m:r>
                        </m:e>
                        <m:sub>
                          <m:r>
                            <a:rPr sz="1400">
                              <a:solidFill>
                                <a:srgbClr val="EA8CBC"/>
                              </a:solidFill>
                              <a:latin typeface="Cambria Math"/>
                            </a:rPr>
                            <m:t>12</m:t>
                          </m:r>
                        </m:sub>
                      </m:sSub>
                      <m:r>
                        <a:rPr sz="1400">
                          <a:solidFill>
                            <a:srgbClr val="EA8CBC"/>
                          </a:solidFill>
                          <a:latin typeface="Cambria Math"/>
                        </a:rPr>
                        <m:t> + 2</m:t>
                      </m:r>
                      <m:sSub>
                        <m:sSubPr>
                          <m:ctrlPr>
                            <a:rPr sz="1400">
                              <a:solidFill>
                                <a:srgbClr val="EA8CBC"/>
                              </a:solidFill>
                              <a:latin typeface="Cambria Math"/>
                            </a:rPr>
                          </m:ctrlPr>
                        </m:sSubPr>
                        <m:e>
                          <m:r>
                            <a:rPr sz="1400">
                              <a:solidFill>
                                <a:srgbClr val="EA8CBC"/>
                              </a:solidFill>
                              <a:latin typeface="Cambria Math"/>
                            </a:rPr>
                            <m:t>𝐵</m:t>
                          </m:r>
                        </m:e>
                        <m:sub>
                          <m:r>
                            <a:rPr sz="1400">
                              <a:solidFill>
                                <a:srgbClr val="EA8CBC"/>
                              </a:solidFill>
                              <a:latin typeface="Cambria Math"/>
                            </a:rPr>
                            <m:t>66</m:t>
                          </m:r>
                        </m:sub>
                      </m:sSub>
                      <m:r>
                        <a:rPr sz="1400">
                          <a:solidFill>
                            <a:srgbClr val="EA8CBC"/>
                          </a:solidFill>
                          <a:latin typeface="Cambria Math"/>
                        </a:rPr>
                        <m:t>)</m:t>
                      </m:r>
                      <m:f>
                        <m:fPr>
                          <m:ctrlPr>
                            <a:rPr sz="1400" i="1">
                              <a:solidFill>
                                <a:srgbClr val="EA8CBC"/>
                              </a:solidFill>
                              <a:latin typeface="Cambria Math"/>
                            </a:rPr>
                          </m:ctrlPr>
                        </m:fPr>
                        <m:num>
                          <m:sSup>
                            <m:sSupPr>
                              <m:ctrlPr>
                                <a:rPr sz="1400">
                                  <a:solidFill>
                                    <a:srgbClr val="EA8CBC"/>
                                  </a:solidFill>
                                  <a:latin typeface="Cambria Math"/>
                                </a:rPr>
                              </m:ctrlPr>
                            </m:sSupPr>
                            <m:e>
                              <m:r>
                                <a:rPr sz="1400">
                                  <a:solidFill>
                                    <a:srgbClr val="EA8CBC"/>
                                  </a:solidFill>
                                  <a:latin typeface="Cambria Math"/>
                                </a:rPr>
                                <m:t>𝜕</m:t>
                              </m:r>
                            </m:e>
                            <m:sup>
                              <m:r>
                                <a:rPr sz="1400">
                                  <a:solidFill>
                                    <a:srgbClr val="EA8CBC"/>
                                  </a:solidFill>
                                  <a:latin typeface="Cambria Math"/>
                                </a:rPr>
                                <m:t>3</m:t>
                              </m:r>
                            </m:sup>
                          </m:sSup>
                          <m:sSub>
                            <m:sSubPr>
                              <m:ctrlPr>
                                <a:rPr sz="1400">
                                  <a:solidFill>
                                    <a:srgbClr val="EA8CBC"/>
                                  </a:solidFill>
                                  <a:latin typeface="Cambria Math"/>
                                </a:rPr>
                              </m:ctrlPr>
                            </m:sSubPr>
                            <m:e>
                              <m:r>
                                <a:rPr sz="1400">
                                  <a:solidFill>
                                    <a:srgbClr val="EA8CBC"/>
                                  </a:solidFill>
                                  <a:latin typeface="Cambria Math"/>
                                </a:rPr>
                                <m:t>𝑣</m:t>
                              </m:r>
                            </m:e>
                            <m:sub>
                              <m:r>
                                <a:rPr sz="1400">
                                  <a:solidFill>
                                    <a:srgbClr val="EA8CBC"/>
                                  </a:solidFill>
                                  <a:latin typeface="Cambria Math"/>
                                </a:rPr>
                                <m:t>0</m:t>
                              </m:r>
                            </m:sub>
                          </m:sSub>
                        </m:num>
                        <m:den>
                          <m:r>
                            <a:rPr sz="1400">
                              <a:solidFill>
                                <a:srgbClr val="EA8CBC"/>
                              </a:solidFill>
                              <a:latin typeface="Cambria Math"/>
                            </a:rPr>
                            <m:t>𝜕</m:t>
                          </m:r>
                          <m:sSup>
                            <m:sSupPr>
                              <m:ctrlPr>
                                <a:rPr sz="1400">
                                  <a:solidFill>
                                    <a:srgbClr val="EA8CBC"/>
                                  </a:solidFill>
                                  <a:latin typeface="Cambria Math"/>
                                </a:rPr>
                              </m:ctrlPr>
                            </m:sSupPr>
                            <m:e>
                              <m:r>
                                <a:rPr sz="1400">
                                  <a:solidFill>
                                    <a:srgbClr val="EA8CBC"/>
                                  </a:solidFill>
                                  <a:latin typeface="Cambria Math"/>
                                </a:rPr>
                                <m:t>𝑥</m:t>
                              </m:r>
                            </m:e>
                            <m:sup>
                              <m:r>
                                <a:rPr sz="1400">
                                  <a:solidFill>
                                    <a:srgbClr val="EA8CBC"/>
                                  </a:solidFill>
                                  <a:latin typeface="Cambria Math"/>
                                </a:rPr>
                                <m:t>2</m:t>
                              </m:r>
                            </m:sup>
                          </m:sSup>
                          <m:r>
                            <a:rPr sz="1400">
                              <a:solidFill>
                                <a:srgbClr val="EA8CBC"/>
                              </a:solidFill>
                              <a:latin typeface="Cambria Math"/>
                            </a:rPr>
                            <m:t>𝜕</m:t>
                          </m:r>
                          <m:r>
                            <a:rPr sz="1400">
                              <a:solidFill>
                                <a:srgbClr val="EA8CBC"/>
                              </a:solidFill>
                              <a:latin typeface="Cambria Math"/>
                            </a:rPr>
                            <m:t>𝑦</m:t>
                          </m:r>
                        </m:den>
                      </m:f>
                      <m:r>
                        <a:rPr sz="1400">
                          <a:solidFill>
                            <a:srgbClr val="EA8CBC"/>
                          </a:solidFill>
                          <a:latin typeface="Cambria Math"/>
                        </a:rPr>
                        <m:t> − 3</m:t>
                      </m:r>
                      <m:sSub>
                        <m:sSubPr>
                          <m:ctrlPr>
                            <a:rPr sz="1400">
                              <a:solidFill>
                                <a:srgbClr val="EA8CBC"/>
                              </a:solidFill>
                              <a:latin typeface="Cambria Math"/>
                            </a:rPr>
                          </m:ctrlPr>
                        </m:sSubPr>
                        <m:e>
                          <m:r>
                            <a:rPr sz="1400">
                              <a:solidFill>
                                <a:srgbClr val="EA8CBC"/>
                              </a:solidFill>
                              <a:latin typeface="Cambria Math"/>
                            </a:rPr>
                            <m:t>𝐵</m:t>
                          </m:r>
                        </m:e>
                        <m:sub>
                          <m:r>
                            <a:rPr sz="1400">
                              <a:solidFill>
                                <a:srgbClr val="EA8CBC"/>
                              </a:solidFill>
                              <a:latin typeface="Cambria Math"/>
                            </a:rPr>
                            <m:t>26</m:t>
                          </m:r>
                        </m:sub>
                      </m:sSub>
                      <m:f>
                        <m:fPr>
                          <m:ctrlPr>
                            <a:rPr sz="1400" i="1">
                              <a:solidFill>
                                <a:srgbClr val="EA8CBC"/>
                              </a:solidFill>
                              <a:latin typeface="Cambria Math"/>
                            </a:rPr>
                          </m:ctrlPr>
                        </m:fPr>
                        <m:num>
                          <m:sSup>
                            <m:sSupPr>
                              <m:ctrlPr>
                                <a:rPr sz="1400">
                                  <a:solidFill>
                                    <a:srgbClr val="EA8CBC"/>
                                  </a:solidFill>
                                  <a:latin typeface="Cambria Math"/>
                                </a:rPr>
                              </m:ctrlPr>
                            </m:sSupPr>
                            <m:e>
                              <m:r>
                                <a:rPr sz="1400">
                                  <a:solidFill>
                                    <a:srgbClr val="EA8CBC"/>
                                  </a:solidFill>
                                  <a:latin typeface="Cambria Math"/>
                                </a:rPr>
                                <m:t>𝜕</m:t>
                              </m:r>
                            </m:e>
                            <m:sup>
                              <m:r>
                                <a:rPr sz="1400">
                                  <a:solidFill>
                                    <a:srgbClr val="EA8CBC"/>
                                  </a:solidFill>
                                  <a:latin typeface="Cambria Math"/>
                                </a:rPr>
                                <m:t>3</m:t>
                              </m:r>
                            </m:sup>
                          </m:sSup>
                          <m:sSub>
                            <m:sSubPr>
                              <m:ctrlPr>
                                <a:rPr sz="1400">
                                  <a:solidFill>
                                    <a:srgbClr val="EA8CBC"/>
                                  </a:solidFill>
                                  <a:latin typeface="Cambria Math"/>
                                </a:rPr>
                              </m:ctrlPr>
                            </m:sSubPr>
                            <m:e>
                              <m:r>
                                <a:rPr sz="1400">
                                  <a:solidFill>
                                    <a:srgbClr val="EA8CBC"/>
                                  </a:solidFill>
                                  <a:latin typeface="Cambria Math"/>
                                </a:rPr>
                                <m:t>𝑣</m:t>
                              </m:r>
                            </m:e>
                            <m:sub>
                              <m:r>
                                <a:rPr sz="1400">
                                  <a:solidFill>
                                    <a:srgbClr val="EA8CBC"/>
                                  </a:solidFill>
                                  <a:latin typeface="Cambria Math"/>
                                </a:rPr>
                                <m:t>0</m:t>
                              </m:r>
                            </m:sub>
                          </m:sSub>
                        </m:num>
                        <m:den>
                          <m:r>
                            <a:rPr sz="1400">
                              <a:solidFill>
                                <a:srgbClr val="EA8CBC"/>
                              </a:solidFill>
                              <a:latin typeface="Cambria Math"/>
                            </a:rPr>
                            <m:t>𝜕</m:t>
                          </m:r>
                          <m:r>
                            <a:rPr sz="1400">
                              <a:solidFill>
                                <a:srgbClr val="EA8CBC"/>
                              </a:solidFill>
                              <a:latin typeface="Cambria Math"/>
                            </a:rPr>
                            <m:t>𝑥</m:t>
                          </m:r>
                          <m:r>
                            <a:rPr sz="1400">
                              <a:solidFill>
                                <a:srgbClr val="EA8CBC"/>
                              </a:solidFill>
                              <a:latin typeface="Cambria Math"/>
                            </a:rPr>
                            <m:t>𝜕</m:t>
                          </m:r>
                          <m:sSup>
                            <m:sSupPr>
                              <m:ctrlPr>
                                <a:rPr sz="1400">
                                  <a:solidFill>
                                    <a:srgbClr val="EA8CBC"/>
                                  </a:solidFill>
                                  <a:latin typeface="Cambria Math"/>
                                </a:rPr>
                              </m:ctrlPr>
                            </m:sSupPr>
                            <m:e>
                              <m:r>
                                <a:rPr sz="1400">
                                  <a:solidFill>
                                    <a:srgbClr val="EA8CBC"/>
                                  </a:solidFill>
                                  <a:latin typeface="Cambria Math"/>
                                </a:rPr>
                                <m:t>𝑦</m:t>
                              </m:r>
                            </m:e>
                            <m:sup>
                              <m:r>
                                <a:rPr sz="1400">
                                  <a:solidFill>
                                    <a:srgbClr val="EA8CBC"/>
                                  </a:solidFill>
                                  <a:latin typeface="Cambria Math"/>
                                </a:rPr>
                                <m:t>2</m:t>
                              </m:r>
                            </m:sup>
                          </m:sSup>
                        </m:den>
                      </m:f>
                      <m:r>
                        <a:rPr sz="1400">
                          <a:solidFill>
                            <a:srgbClr val="EA8CBC"/>
                          </a:solidFill>
                          <a:latin typeface="Cambria Math"/>
                        </a:rPr>
                        <m:t> − </m:t>
                      </m:r>
                      <m:sSub>
                        <m:sSubPr>
                          <m:ctrlPr>
                            <a:rPr sz="1400">
                              <a:solidFill>
                                <a:srgbClr val="EA8CBC"/>
                              </a:solidFill>
                              <a:latin typeface="Cambria Math"/>
                            </a:rPr>
                          </m:ctrlPr>
                        </m:sSubPr>
                        <m:e>
                          <m:r>
                            <a:rPr sz="1400">
                              <a:solidFill>
                                <a:srgbClr val="EA8CBC"/>
                              </a:solidFill>
                              <a:latin typeface="Cambria Math"/>
                            </a:rPr>
                            <m:t>𝐵</m:t>
                          </m:r>
                        </m:e>
                        <m:sub>
                          <m:r>
                            <a:rPr sz="1400">
                              <a:solidFill>
                                <a:srgbClr val="EA8CBC"/>
                              </a:solidFill>
                              <a:latin typeface="Cambria Math"/>
                            </a:rPr>
                            <m:t>22</m:t>
                          </m:r>
                        </m:sub>
                      </m:sSub>
                      <m:f>
                        <m:fPr>
                          <m:ctrlPr>
                            <a:rPr sz="1400" i="1">
                              <a:solidFill>
                                <a:srgbClr val="EA8CBC"/>
                              </a:solidFill>
                              <a:latin typeface="Cambria Math"/>
                            </a:rPr>
                          </m:ctrlPr>
                        </m:fPr>
                        <m:num>
                          <m:sSup>
                            <m:sSupPr>
                              <m:ctrlPr>
                                <a:rPr sz="1400">
                                  <a:solidFill>
                                    <a:srgbClr val="EA8CBC"/>
                                  </a:solidFill>
                                  <a:latin typeface="Cambria Math"/>
                                </a:rPr>
                              </m:ctrlPr>
                            </m:sSupPr>
                            <m:e>
                              <m:r>
                                <a:rPr sz="1400">
                                  <a:solidFill>
                                    <a:srgbClr val="EA8CBC"/>
                                  </a:solidFill>
                                  <a:latin typeface="Cambria Math"/>
                                </a:rPr>
                                <m:t>𝜕</m:t>
                              </m:r>
                            </m:e>
                            <m:sup>
                              <m:r>
                                <a:rPr sz="1400">
                                  <a:solidFill>
                                    <a:srgbClr val="EA8CBC"/>
                                  </a:solidFill>
                                  <a:latin typeface="Cambria Math"/>
                                </a:rPr>
                                <m:t>3</m:t>
                              </m:r>
                            </m:sup>
                          </m:sSup>
                          <m:sSub>
                            <m:sSubPr>
                              <m:ctrlPr>
                                <a:rPr sz="1400">
                                  <a:solidFill>
                                    <a:srgbClr val="EA8CBC"/>
                                  </a:solidFill>
                                  <a:latin typeface="Cambria Math"/>
                                </a:rPr>
                              </m:ctrlPr>
                            </m:sSubPr>
                            <m:e>
                              <m:r>
                                <a:rPr sz="1400">
                                  <a:solidFill>
                                    <a:srgbClr val="EA8CBC"/>
                                  </a:solidFill>
                                  <a:latin typeface="Cambria Math"/>
                                </a:rPr>
                                <m:t>𝑣</m:t>
                              </m:r>
                            </m:e>
                            <m:sub>
                              <m:r>
                                <a:rPr sz="1400">
                                  <a:solidFill>
                                    <a:srgbClr val="EA8CBC"/>
                                  </a:solidFill>
                                  <a:latin typeface="Cambria Math"/>
                                </a:rPr>
                                <m:t>0</m:t>
                              </m:r>
                            </m:sub>
                          </m:sSub>
                        </m:num>
                        <m:den>
                          <m:r>
                            <a:rPr sz="1400">
                              <a:solidFill>
                                <a:srgbClr val="EA8CBC"/>
                              </a:solidFill>
                              <a:latin typeface="Cambria Math"/>
                            </a:rPr>
                            <m:t>𝜕</m:t>
                          </m:r>
                          <m:sSup>
                            <m:sSupPr>
                              <m:ctrlPr>
                                <a:rPr sz="1400">
                                  <a:solidFill>
                                    <a:srgbClr val="EA8CBC"/>
                                  </a:solidFill>
                                  <a:latin typeface="Cambria Math"/>
                                </a:rPr>
                              </m:ctrlPr>
                            </m:sSupPr>
                            <m:e>
                              <m:r>
                                <a:rPr sz="1400">
                                  <a:solidFill>
                                    <a:srgbClr val="EA8CBC"/>
                                  </a:solidFill>
                                  <a:latin typeface="Cambria Math"/>
                                </a:rPr>
                                <m:t>𝑦</m:t>
                              </m:r>
                            </m:e>
                            <m:sup>
                              <m:r>
                                <a:rPr sz="1400">
                                  <a:solidFill>
                                    <a:srgbClr val="EA8CBC"/>
                                  </a:solidFill>
                                  <a:latin typeface="Cambria Math"/>
                                </a:rPr>
                                <m:t>3</m:t>
                              </m:r>
                            </m:sup>
                          </m:sSup>
                        </m:den>
                      </m:f>
                      <m:r>
                        <a:rPr sz="1400">
                          <a:solidFill>
                            <a:srgbClr val="B59BE6"/>
                          </a:solidFill>
                          <a:latin typeface="Cambria Math"/>
                        </a:rPr>
                        <m:t> + </m:t>
                      </m:r>
                      <m:sSub>
                        <m:sSubPr>
                          <m:ctrlPr>
                            <a:rPr sz="1400">
                              <a:solidFill>
                                <a:srgbClr val="B59BE6"/>
                              </a:solidFill>
                              <a:latin typeface="Cambria Math"/>
                            </a:rPr>
                          </m:ctrlPr>
                        </m:sSubPr>
                        <m:e>
                          <m:r>
                            <a:rPr sz="1400">
                              <a:solidFill>
                                <a:srgbClr val="B59BE6"/>
                              </a:solidFill>
                              <a:latin typeface="Cambria Math"/>
                            </a:rPr>
                            <m:t>𝜌</m:t>
                          </m:r>
                        </m:e>
                        <m:sub>
                          <m:r>
                            <a:rPr sz="1400">
                              <a:solidFill>
                                <a:srgbClr val="B59BE6"/>
                              </a:solidFill>
                              <a:latin typeface="Cambria Math"/>
                            </a:rPr>
                            <m:t>𝑠</m:t>
                          </m:r>
                        </m:sub>
                      </m:sSub>
                      <m:f>
                        <m:fPr>
                          <m:ctrlPr>
                            <a:rPr sz="1400" i="1">
                              <a:solidFill>
                                <a:srgbClr val="B59BE6"/>
                              </a:solidFill>
                              <a:latin typeface="Cambria Math"/>
                            </a:rPr>
                          </m:ctrlPr>
                        </m:fPr>
                        <m:num>
                          <m:sSup>
                            <m:sSupPr>
                              <m:ctrlPr>
                                <a:rPr sz="1400">
                                  <a:solidFill>
                                    <a:srgbClr val="B59BE6"/>
                                  </a:solidFill>
                                  <a:latin typeface="Cambria Math"/>
                                </a:rPr>
                              </m:ctrlPr>
                            </m:sSupPr>
                            <m:e>
                              <m:r>
                                <a:rPr sz="1400">
                                  <a:solidFill>
                                    <a:srgbClr val="B59BE6"/>
                                  </a:solidFill>
                                  <a:latin typeface="Cambria Math"/>
                                </a:rPr>
                                <m:t>𝜕</m:t>
                              </m:r>
                            </m:e>
                            <m:sup>
                              <m:r>
                                <a:rPr sz="1400">
                                  <a:solidFill>
                                    <a:srgbClr val="B59BE6"/>
                                  </a:solidFill>
                                  <a:latin typeface="Cambria Math"/>
                                </a:rPr>
                                <m:t>2</m:t>
                              </m:r>
                            </m:sup>
                          </m:sSup>
                          <m:sSub>
                            <m:sSubPr>
                              <m:ctrlPr>
                                <a:rPr sz="1400">
                                  <a:solidFill>
                                    <a:srgbClr val="B59BE6"/>
                                  </a:solidFill>
                                  <a:latin typeface="Cambria Math"/>
                                </a:rPr>
                              </m:ctrlPr>
                            </m:sSubPr>
                            <m:e>
                              <m:r>
                                <a:rPr sz="1400">
                                  <a:solidFill>
                                    <a:srgbClr val="B59BE6"/>
                                  </a:solidFill>
                                  <a:latin typeface="Cambria Math"/>
                                </a:rPr>
                                <m:t>𝑤</m:t>
                              </m:r>
                            </m:e>
                            <m:sub>
                              <m:r>
                                <a:rPr sz="1400">
                                  <a:solidFill>
                                    <a:srgbClr val="B59BE6"/>
                                  </a:solidFill>
                                  <a:latin typeface="Cambria Math"/>
                                </a:rPr>
                                <m:t>0</m:t>
                              </m:r>
                            </m:sub>
                          </m:sSub>
                        </m:num>
                        <m:den>
                          <m:r>
                            <a:rPr sz="1400">
                              <a:solidFill>
                                <a:srgbClr val="B59BE6"/>
                              </a:solidFill>
                              <a:latin typeface="Cambria Math"/>
                            </a:rPr>
                            <m:t>𝜕</m:t>
                          </m:r>
                          <m:sSup>
                            <m:sSupPr>
                              <m:ctrlPr>
                                <a:rPr sz="1400">
                                  <a:solidFill>
                                    <a:srgbClr val="B59BE6"/>
                                  </a:solidFill>
                                  <a:latin typeface="Cambria Math"/>
                                </a:rPr>
                              </m:ctrlPr>
                            </m:sSupPr>
                            <m:e>
                              <m:r>
                                <a:rPr sz="1400">
                                  <a:solidFill>
                                    <a:srgbClr val="B59BE6"/>
                                  </a:solidFill>
                                  <a:latin typeface="Cambria Math"/>
                                </a:rPr>
                                <m:t>𝑡</m:t>
                              </m:r>
                            </m:e>
                            <m:sup>
                              <m:r>
                                <a:rPr sz="1400">
                                  <a:solidFill>
                                    <a:srgbClr val="B59BE6"/>
                                  </a:solidFill>
                                  <a:latin typeface="Cambria Math"/>
                                </a:rPr>
                                <m:t>2</m:t>
                              </m:r>
                            </m:sup>
                          </m:sSup>
                        </m:den>
                      </m:f>
                    </m:oMath>
                  </m:oMathPara>
                </a14:m>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904875" y="5024437"/>
                <a:ext cx="10929937" cy="547687"/>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p:cNvSpPr txBox="1">
                <a:spLocks/>
              </p:cNvSpPr>
              <p:nvPr/>
            </p:nvSpPr>
            <p:spPr>
              <a:xfrm>
                <a:off x="904875" y="5500687"/>
                <a:ext cx="10929937" cy="547687"/>
              </a:xfrm>
              <a:prstGeom prst="rect">
                <a:avLst/>
              </a:prstGeom>
              <a:noFill/>
            </p:spPr>
            <p:txBody>
              <a:bodyPr wrap="square" lIns="0" tIns="0" rIns="0" bIns="0">
                <a:noAutofit/>
              </a:bodyPr>
              <a:lstStyle/>
              <a:p>
                <a:pPr/>
                <a14:m>
                  <m:oMathPara xmlns:m="http://schemas.openxmlformats.org/officeDocument/2006/math">
                    <m:oMathParaPr>
                      <m:jc m:val="left"/>
                    </m:oMathParaPr>
                    <m:oMath>
                      <m:r>
                        <a:rPr sz="1400">
                          <a:solidFill>
                            <a:srgbClr val="85A8FF"/>
                          </a:solidFill>
                          <a:latin typeface="Cambria Math"/>
                        </a:rPr>
                        <m:t>= </m:t>
                      </m:r>
                      <m:sSubSup>
                        <m:sSubSupPr>
                          <m:ctrlPr>
                            <a:rPr sz="1400">
                              <a:solidFill>
                                <a:srgbClr val="85A8FF"/>
                              </a:solidFill>
                              <a:latin typeface="Cambria Math"/>
                            </a:rPr>
                          </m:ctrlPr>
                        </m:sSubSupPr>
                        <m:e>
                          <m:r>
                            <a:rPr sz="1400">
                              <a:solidFill>
                                <a:srgbClr val="85A8FF"/>
                              </a:solidFill>
                              <a:latin typeface="Cambria Math"/>
                            </a:rPr>
                            <m:t>𝑁</m:t>
                          </m:r>
                        </m:e>
                        <m:sub>
                          <m:r>
                            <a:rPr sz="1400">
                              <a:solidFill>
                                <a:srgbClr val="85A8FF"/>
                              </a:solidFill>
                              <a:latin typeface="Cambria Math"/>
                            </a:rPr>
                            <m:t>𝑥</m:t>
                          </m:r>
                        </m:sub>
                        <m:sup>
                          <m:r>
                            <a:rPr sz="1400">
                              <a:solidFill>
                                <a:srgbClr val="85A8FF"/>
                              </a:solidFill>
                              <a:latin typeface="Cambria Math"/>
                            </a:rPr>
                            <m:t>0</m:t>
                          </m:r>
                        </m:sup>
                      </m:sSubSup>
                      <m:f>
                        <m:fPr>
                          <m:ctrlPr>
                            <a:rPr sz="1400" i="1">
                              <a:solidFill>
                                <a:srgbClr val="85A8FF"/>
                              </a:solidFill>
                              <a:latin typeface="Cambria Math"/>
                            </a:rPr>
                          </m:ctrlPr>
                        </m:fPr>
                        <m:num>
                          <m:sSup>
                            <m:sSupPr>
                              <m:ctrlPr>
                                <a:rPr sz="1400">
                                  <a:solidFill>
                                    <a:srgbClr val="85A8FF"/>
                                  </a:solidFill>
                                  <a:latin typeface="Cambria Math"/>
                                </a:rPr>
                              </m:ctrlPr>
                            </m:sSupPr>
                            <m:e>
                              <m:r>
                                <a:rPr sz="1400">
                                  <a:solidFill>
                                    <a:srgbClr val="85A8FF"/>
                                  </a:solidFill>
                                  <a:latin typeface="Cambria Math"/>
                                </a:rPr>
                                <m:t>𝜕</m:t>
                              </m:r>
                            </m:e>
                            <m:sup>
                              <m:r>
                                <a:rPr sz="1400">
                                  <a:solidFill>
                                    <a:srgbClr val="85A8FF"/>
                                  </a:solidFill>
                                  <a:latin typeface="Cambria Math"/>
                                </a:rPr>
                                <m:t>2</m:t>
                              </m:r>
                            </m:sup>
                          </m:sSup>
                          <m:sSub>
                            <m:sSubPr>
                              <m:ctrlPr>
                                <a:rPr sz="1400">
                                  <a:solidFill>
                                    <a:srgbClr val="85A8FF"/>
                                  </a:solidFill>
                                  <a:latin typeface="Cambria Math"/>
                                </a:rPr>
                              </m:ctrlPr>
                            </m:sSubPr>
                            <m:e>
                              <m:r>
                                <a:rPr sz="1400">
                                  <a:solidFill>
                                    <a:srgbClr val="85A8FF"/>
                                  </a:solidFill>
                                  <a:latin typeface="Cambria Math"/>
                                </a:rPr>
                                <m:t>𝑤</m:t>
                              </m:r>
                            </m:e>
                            <m:sub>
                              <m:r>
                                <a:rPr sz="1400">
                                  <a:solidFill>
                                    <a:srgbClr val="85A8FF"/>
                                  </a:solidFill>
                                  <a:latin typeface="Cambria Math"/>
                                </a:rPr>
                                <m:t>0</m:t>
                              </m:r>
                            </m:sub>
                          </m:sSub>
                        </m:num>
                        <m:den>
                          <m:r>
                            <a:rPr sz="1400">
                              <a:solidFill>
                                <a:srgbClr val="85A8FF"/>
                              </a:solidFill>
                              <a:latin typeface="Cambria Math"/>
                            </a:rPr>
                            <m:t>𝜕</m:t>
                          </m:r>
                          <m:sSup>
                            <m:sSupPr>
                              <m:ctrlPr>
                                <a:rPr sz="1400">
                                  <a:solidFill>
                                    <a:srgbClr val="85A8FF"/>
                                  </a:solidFill>
                                  <a:latin typeface="Cambria Math"/>
                                </a:rPr>
                              </m:ctrlPr>
                            </m:sSupPr>
                            <m:e>
                              <m:r>
                                <a:rPr sz="1400">
                                  <a:solidFill>
                                    <a:srgbClr val="85A8FF"/>
                                  </a:solidFill>
                                  <a:latin typeface="Cambria Math"/>
                                </a:rPr>
                                <m:t>𝑥</m:t>
                              </m:r>
                            </m:e>
                            <m:sup>
                              <m:r>
                                <a:rPr sz="1400">
                                  <a:solidFill>
                                    <a:srgbClr val="85A8FF"/>
                                  </a:solidFill>
                                  <a:latin typeface="Cambria Math"/>
                                </a:rPr>
                                <m:t>2</m:t>
                              </m:r>
                            </m:sup>
                          </m:sSup>
                        </m:den>
                      </m:f>
                      <m:r>
                        <a:rPr sz="1400">
                          <a:solidFill>
                            <a:srgbClr val="85A8FF"/>
                          </a:solidFill>
                          <a:latin typeface="Cambria Math"/>
                        </a:rPr>
                        <m:t> + 2</m:t>
                      </m:r>
                      <m:sSubSup>
                        <m:sSubSupPr>
                          <m:ctrlPr>
                            <a:rPr sz="1400">
                              <a:solidFill>
                                <a:srgbClr val="85A8FF"/>
                              </a:solidFill>
                              <a:latin typeface="Cambria Math"/>
                            </a:rPr>
                          </m:ctrlPr>
                        </m:sSubSupPr>
                        <m:e>
                          <m:r>
                            <a:rPr sz="1400">
                              <a:solidFill>
                                <a:srgbClr val="85A8FF"/>
                              </a:solidFill>
                              <a:latin typeface="Cambria Math"/>
                            </a:rPr>
                            <m:t>𝑁</m:t>
                          </m:r>
                        </m:e>
                        <m:sub>
                          <m:r>
                            <a:rPr sz="1400">
                              <a:solidFill>
                                <a:srgbClr val="85A8FF"/>
                              </a:solidFill>
                              <a:latin typeface="Cambria Math"/>
                            </a:rPr>
                            <m:t>𝑥𝑦</m:t>
                          </m:r>
                        </m:sub>
                        <m:sup>
                          <m:r>
                            <a:rPr sz="1400">
                              <a:solidFill>
                                <a:srgbClr val="85A8FF"/>
                              </a:solidFill>
                              <a:latin typeface="Cambria Math"/>
                            </a:rPr>
                            <m:t>0</m:t>
                          </m:r>
                        </m:sup>
                      </m:sSubSup>
                      <m:f>
                        <m:fPr>
                          <m:ctrlPr>
                            <a:rPr sz="1400" i="1">
                              <a:solidFill>
                                <a:srgbClr val="85A8FF"/>
                              </a:solidFill>
                              <a:latin typeface="Cambria Math"/>
                            </a:rPr>
                          </m:ctrlPr>
                        </m:fPr>
                        <m:num>
                          <m:sSup>
                            <m:sSupPr>
                              <m:ctrlPr>
                                <a:rPr sz="1400">
                                  <a:solidFill>
                                    <a:srgbClr val="85A8FF"/>
                                  </a:solidFill>
                                  <a:latin typeface="Cambria Math"/>
                                </a:rPr>
                              </m:ctrlPr>
                            </m:sSupPr>
                            <m:e>
                              <m:r>
                                <a:rPr sz="1400">
                                  <a:solidFill>
                                    <a:srgbClr val="85A8FF"/>
                                  </a:solidFill>
                                  <a:latin typeface="Cambria Math"/>
                                </a:rPr>
                                <m:t>𝜕</m:t>
                              </m:r>
                            </m:e>
                            <m:sup>
                              <m:r>
                                <a:rPr sz="1400">
                                  <a:solidFill>
                                    <a:srgbClr val="85A8FF"/>
                                  </a:solidFill>
                                  <a:latin typeface="Cambria Math"/>
                                </a:rPr>
                                <m:t>2</m:t>
                              </m:r>
                            </m:sup>
                          </m:sSup>
                          <m:sSub>
                            <m:sSubPr>
                              <m:ctrlPr>
                                <a:rPr sz="1400">
                                  <a:solidFill>
                                    <a:srgbClr val="85A8FF"/>
                                  </a:solidFill>
                                  <a:latin typeface="Cambria Math"/>
                                </a:rPr>
                              </m:ctrlPr>
                            </m:sSubPr>
                            <m:e>
                              <m:r>
                                <a:rPr sz="1400">
                                  <a:solidFill>
                                    <a:srgbClr val="85A8FF"/>
                                  </a:solidFill>
                                  <a:latin typeface="Cambria Math"/>
                                </a:rPr>
                                <m:t>𝑤</m:t>
                              </m:r>
                            </m:e>
                            <m:sub>
                              <m:r>
                                <a:rPr sz="1400">
                                  <a:solidFill>
                                    <a:srgbClr val="85A8FF"/>
                                  </a:solidFill>
                                  <a:latin typeface="Cambria Math"/>
                                </a:rPr>
                                <m:t>0</m:t>
                              </m:r>
                            </m:sub>
                          </m:sSub>
                        </m:num>
                        <m:den>
                          <m:r>
                            <a:rPr sz="1400">
                              <a:solidFill>
                                <a:srgbClr val="85A8FF"/>
                              </a:solidFill>
                              <a:latin typeface="Cambria Math"/>
                            </a:rPr>
                            <m:t>𝜕</m:t>
                          </m:r>
                          <m:r>
                            <a:rPr sz="1400">
                              <a:solidFill>
                                <a:srgbClr val="85A8FF"/>
                              </a:solidFill>
                              <a:latin typeface="Cambria Math"/>
                            </a:rPr>
                            <m:t>𝑥</m:t>
                          </m:r>
                          <m:r>
                            <a:rPr sz="1400">
                              <a:solidFill>
                                <a:srgbClr val="85A8FF"/>
                              </a:solidFill>
                              <a:latin typeface="Cambria Math"/>
                            </a:rPr>
                            <m:t>𝜕</m:t>
                          </m:r>
                          <m:r>
                            <a:rPr sz="1400">
                              <a:solidFill>
                                <a:srgbClr val="85A8FF"/>
                              </a:solidFill>
                              <a:latin typeface="Cambria Math"/>
                            </a:rPr>
                            <m:t>𝑦</m:t>
                          </m:r>
                        </m:den>
                      </m:f>
                      <m:r>
                        <a:rPr sz="1400">
                          <a:solidFill>
                            <a:srgbClr val="85A8FF"/>
                          </a:solidFill>
                          <a:latin typeface="Cambria Math"/>
                        </a:rPr>
                        <m:t> + </m:t>
                      </m:r>
                      <m:sSubSup>
                        <m:sSubSupPr>
                          <m:ctrlPr>
                            <a:rPr sz="1400">
                              <a:solidFill>
                                <a:srgbClr val="85A8FF"/>
                              </a:solidFill>
                              <a:latin typeface="Cambria Math"/>
                            </a:rPr>
                          </m:ctrlPr>
                        </m:sSubSupPr>
                        <m:e>
                          <m:r>
                            <a:rPr sz="1400">
                              <a:solidFill>
                                <a:srgbClr val="85A8FF"/>
                              </a:solidFill>
                              <a:latin typeface="Cambria Math"/>
                            </a:rPr>
                            <m:t>𝑁</m:t>
                          </m:r>
                        </m:e>
                        <m:sub>
                          <m:r>
                            <a:rPr sz="1400">
                              <a:solidFill>
                                <a:srgbClr val="85A8FF"/>
                              </a:solidFill>
                              <a:latin typeface="Cambria Math"/>
                            </a:rPr>
                            <m:t>𝑦</m:t>
                          </m:r>
                        </m:sub>
                        <m:sup>
                          <m:r>
                            <a:rPr sz="1400">
                              <a:solidFill>
                                <a:srgbClr val="85A8FF"/>
                              </a:solidFill>
                              <a:latin typeface="Cambria Math"/>
                            </a:rPr>
                            <m:t>0</m:t>
                          </m:r>
                        </m:sup>
                      </m:sSubSup>
                      <m:f>
                        <m:fPr>
                          <m:ctrlPr>
                            <a:rPr sz="1400" i="1">
                              <a:solidFill>
                                <a:srgbClr val="85A8FF"/>
                              </a:solidFill>
                              <a:latin typeface="Cambria Math"/>
                            </a:rPr>
                          </m:ctrlPr>
                        </m:fPr>
                        <m:num>
                          <m:sSup>
                            <m:sSupPr>
                              <m:ctrlPr>
                                <a:rPr sz="1400">
                                  <a:solidFill>
                                    <a:srgbClr val="85A8FF"/>
                                  </a:solidFill>
                                  <a:latin typeface="Cambria Math"/>
                                </a:rPr>
                              </m:ctrlPr>
                            </m:sSupPr>
                            <m:e>
                              <m:r>
                                <a:rPr sz="1400">
                                  <a:solidFill>
                                    <a:srgbClr val="85A8FF"/>
                                  </a:solidFill>
                                  <a:latin typeface="Cambria Math"/>
                                </a:rPr>
                                <m:t>𝜕</m:t>
                              </m:r>
                            </m:e>
                            <m:sup>
                              <m:r>
                                <a:rPr sz="1400">
                                  <a:solidFill>
                                    <a:srgbClr val="85A8FF"/>
                                  </a:solidFill>
                                  <a:latin typeface="Cambria Math"/>
                                </a:rPr>
                                <m:t>2</m:t>
                              </m:r>
                            </m:sup>
                          </m:sSup>
                          <m:sSub>
                            <m:sSubPr>
                              <m:ctrlPr>
                                <a:rPr sz="1400">
                                  <a:solidFill>
                                    <a:srgbClr val="85A8FF"/>
                                  </a:solidFill>
                                  <a:latin typeface="Cambria Math"/>
                                </a:rPr>
                              </m:ctrlPr>
                            </m:sSubPr>
                            <m:e>
                              <m:r>
                                <a:rPr sz="1400">
                                  <a:solidFill>
                                    <a:srgbClr val="85A8FF"/>
                                  </a:solidFill>
                                  <a:latin typeface="Cambria Math"/>
                                </a:rPr>
                                <m:t>𝑤</m:t>
                              </m:r>
                            </m:e>
                            <m:sub>
                              <m:r>
                                <a:rPr sz="1400">
                                  <a:solidFill>
                                    <a:srgbClr val="85A8FF"/>
                                  </a:solidFill>
                                  <a:latin typeface="Cambria Math"/>
                                </a:rPr>
                                <m:t>0</m:t>
                              </m:r>
                            </m:sub>
                          </m:sSub>
                        </m:num>
                        <m:den>
                          <m:r>
                            <a:rPr sz="1400">
                              <a:solidFill>
                                <a:srgbClr val="85A8FF"/>
                              </a:solidFill>
                              <a:latin typeface="Cambria Math"/>
                            </a:rPr>
                            <m:t>𝜕</m:t>
                          </m:r>
                          <m:sSup>
                            <m:sSupPr>
                              <m:ctrlPr>
                                <a:rPr sz="1400">
                                  <a:solidFill>
                                    <a:srgbClr val="85A8FF"/>
                                  </a:solidFill>
                                  <a:latin typeface="Cambria Math"/>
                                </a:rPr>
                              </m:ctrlPr>
                            </m:sSupPr>
                            <m:e>
                              <m:r>
                                <a:rPr sz="1400">
                                  <a:solidFill>
                                    <a:srgbClr val="85A8FF"/>
                                  </a:solidFill>
                                  <a:latin typeface="Cambria Math"/>
                                </a:rPr>
                                <m:t>𝑦</m:t>
                              </m:r>
                            </m:e>
                            <m:sup>
                              <m:r>
                                <a:rPr sz="1400">
                                  <a:solidFill>
                                    <a:srgbClr val="85A8FF"/>
                                  </a:solidFill>
                                  <a:latin typeface="Cambria Math"/>
                                </a:rPr>
                                <m:t>2</m:t>
                              </m:r>
                            </m:sup>
                          </m:sSup>
                        </m:den>
                      </m:f>
                      <m:r>
                        <a:rPr sz="1400">
                          <a:solidFill>
                            <a:srgbClr val="FF3A6C"/>
                          </a:solidFill>
                          <a:latin typeface="Cambria Math"/>
                        </a:rPr>
                        <m:t> + </m:t>
                      </m:r>
                      <m:r>
                        <a:rPr sz="1400">
                          <a:solidFill>
                            <a:srgbClr val="FF3A6C"/>
                          </a:solidFill>
                          <a:latin typeface="Cambria Math"/>
                        </a:rPr>
                        <m:t>𝑞</m:t>
                      </m:r>
                    </m:oMath>
                  </m:oMathPara>
                </a14:m>
                <a:endParaRPr lang="en-GB"/>
              </a:p>
            </p:txBody>
          </p:sp>
        </mc:Choice>
        <mc:Fallback xmlns="">
          <p:sp>
            <p:nvSpPr>
              <p:cNvPr id="22" name="TextBox 21"/>
              <p:cNvSpPr txBox="1">
                <a:spLocks noRot="1" noChangeAspect="1" noMove="1" noResize="1" noEditPoints="1" noAdjustHandles="1" noChangeArrowheads="1" noChangeShapeType="1" noTextEdit="1"/>
              </p:cNvSpPr>
              <p:nvPr/>
            </p:nvSpPr>
            <p:spPr>
              <a:xfrm>
                <a:off x="904875" y="5500687"/>
                <a:ext cx="10929937" cy="547687"/>
              </a:xfrm>
              <a:prstGeom prst="rect">
                <a:avLst/>
              </a:prstGeom>
              <a:blipFill>
                <a:blip r:embed="rId10"/>
                <a:stretch>
                  <a:fillRect/>
                </a:stretch>
              </a:blipFill>
            </p:spPr>
            <p:txBody>
              <a:bodyPr/>
              <a:lstStyle/>
              <a:p>
                <a:r>
                  <a:rPr lang="en-GB">
                    <a:noFill/>
                  </a:rPr>
                  <a:t> </a:t>
                </a:r>
              </a:p>
            </p:txBody>
          </p:sp>
        </mc:Fallback>
      </mc:AlternateContent>
      <p:sp>
        <p:nvSpPr>
          <p:cNvPr id="23" name="Rounded Rectangle 22"/>
          <p:cNvSpPr>
            <a:spLocks/>
          </p:cNvSpPr>
          <p:nvPr/>
        </p:nvSpPr>
        <p:spPr>
          <a:xfrm>
            <a:off x="214312" y="6072187"/>
            <a:ext cx="11763375" cy="452437"/>
          </a:xfrm>
          <a:prstGeom prst="roundRect">
            <a:avLst>
              <a:gd name="adj" fmla="val 2500"/>
            </a:avLst>
          </a:prstGeom>
          <a:solidFill>
            <a:srgbClr val="202020"/>
          </a:solidFill>
          <a:ln w="15240">
            <a:solidFill>
              <a:srgbClr val="FF3A6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4" name="TextBox 23"/>
          <p:cNvSpPr txBox="1"/>
          <p:nvPr/>
        </p:nvSpPr>
        <p:spPr>
          <a:xfrm>
            <a:off x="476250" y="6143625"/>
            <a:ext cx="1190625" cy="309562"/>
          </a:xfrm>
          <a:prstGeom prst="rect">
            <a:avLst/>
          </a:prstGeom>
          <a:noFill/>
        </p:spPr>
        <p:txBody>
          <a:bodyPr wrap="square" lIns="0" tIns="0" rIns="0" bIns="0">
            <a:noAutofit/>
          </a:bodyPr>
          <a:lstStyle/>
          <a:p>
            <a:r>
              <a:rPr lang="en-GB" sz="1500" b="1">
                <a:solidFill>
                  <a:srgbClr val="FFFF00"/>
                </a:solidFill>
                <a:latin typeface="Arial"/>
              </a:rPr>
              <a:t>Keynote</a:t>
            </a:r>
          </a:p>
        </p:txBody>
      </p:sp>
      <p:sp>
        <p:nvSpPr>
          <p:cNvPr id="25" name="TextBox 24"/>
          <p:cNvSpPr txBox="1"/>
          <p:nvPr/>
        </p:nvSpPr>
        <p:spPr>
          <a:xfrm>
            <a:off x="1857375" y="6143625"/>
            <a:ext cx="9953625" cy="309562"/>
          </a:xfrm>
          <a:prstGeom prst="rect">
            <a:avLst/>
          </a:prstGeom>
          <a:noFill/>
        </p:spPr>
        <p:txBody>
          <a:bodyPr wrap="square" lIns="0" tIns="0" rIns="0" bIns="0">
            <a:noAutofit/>
          </a:bodyPr>
          <a:lstStyle/>
          <a:p>
            <a:r>
              <a:rPr sz="1300" b="0">
                <a:solidFill>
                  <a:srgbClr val="FFFFFF"/>
                </a:solidFill>
                <a:latin typeface="Arial"/>
              </a:rPr>
              <a:t>N⁰ adds pre-stress effects. For B = 0, the transverse equation decouples.</a:t>
            </a:r>
          </a:p>
        </p:txBody>
      </p:sp>
      <p:sp>
        <p:nvSpPr>
          <p:cNvPr id="26" name="TextBox 25"/>
          <p:cNvSpPr txBox="1"/>
          <p:nvPr/>
        </p:nvSpPr>
        <p:spPr>
          <a:xfrm>
            <a:off x="8239125" y="2095500"/>
            <a:ext cx="3571875" cy="642937"/>
          </a:xfrm>
          <a:prstGeom prst="rect">
            <a:avLst/>
          </a:prstGeom>
          <a:noFill/>
        </p:spPr>
        <p:txBody>
          <a:bodyPr wrap="square" lIns="0" tIns="0" rIns="0" bIns="0">
            <a:noAutofit/>
          </a:bodyPr>
          <a:lstStyle/>
          <a:p>
            <a:pPr>
              <a:spcBef>
                <a:spcPts val="0"/>
              </a:spcBef>
              <a:spcAft>
                <a:spcPts val="0"/>
              </a:spcAft>
            </a:pPr>
            <a:r>
              <a:rPr sz="1300">
                <a:solidFill>
                  <a:srgbClr val="FFFFFF"/>
                </a:solidFill>
                <a:latin typeface="Arial"/>
              </a:rPr>
              <a:t>Membrane forces are already</a:t>
            </a:r>
          </a:p>
          <a:p>
            <a:pPr>
              <a:spcBef>
                <a:spcPts val="0"/>
              </a:spcBef>
              <a:spcAft>
                <a:spcPts val="0"/>
              </a:spcAft>
            </a:pPr>
            <a:r>
              <a:rPr sz="1300">
                <a:solidFill>
                  <a:srgbClr val="FFFFFF"/>
                </a:solidFill>
                <a:latin typeface="Arial"/>
              </a:rPr>
              <a:t>included in the A and B terms.</a:t>
            </a:r>
          </a:p>
        </p:txBody>
      </p:sp>
      <p:sp>
        <p:nvSpPr>
          <p:cNvPr id="27" name="TextBox 26"/>
          <p:cNvSpPr txBox="1"/>
          <p:nvPr/>
        </p:nvSpPr>
        <p:spPr>
          <a:xfrm>
            <a:off x="8239125" y="3048000"/>
            <a:ext cx="3571875" cy="857250"/>
          </a:xfrm>
          <a:prstGeom prst="rect">
            <a:avLst/>
          </a:prstGeom>
          <a:noFill/>
        </p:spPr>
        <p:txBody>
          <a:bodyPr wrap="square" lIns="0" tIns="0" rIns="0" bIns="0">
            <a:noAutofit/>
          </a:bodyPr>
          <a:lstStyle/>
          <a:p>
            <a:pPr>
              <a:spcBef>
                <a:spcPts val="0"/>
              </a:spcBef>
              <a:spcAft>
                <a:spcPts val="0"/>
              </a:spcAft>
            </a:pPr>
            <a:r>
              <a:rPr sz="1300">
                <a:solidFill>
                  <a:srgbClr val="FFFFFF"/>
                </a:solidFill>
                <a:latin typeface="Arial"/>
              </a:rPr>
              <a:t>Edge loads enter through boundary</a:t>
            </a:r>
          </a:p>
          <a:p>
            <a:pPr>
              <a:spcBef>
                <a:spcPts val="0"/>
              </a:spcBef>
              <a:spcAft>
                <a:spcPts val="0"/>
              </a:spcAft>
            </a:pPr>
            <a:r>
              <a:rPr sz="1300">
                <a:solidFill>
                  <a:srgbClr val="FFFFFF"/>
                </a:solidFill>
                <a:latin typeface="Arial"/>
              </a:rPr>
              <a:t>conditions. Distributed in-plane</a:t>
            </a:r>
          </a:p>
          <a:p>
            <a:pPr>
              <a:spcBef>
                <a:spcPts val="0"/>
              </a:spcBef>
              <a:spcAft>
                <a:spcPts val="0"/>
              </a:spcAft>
            </a:pPr>
            <a:r>
              <a:rPr sz="1300">
                <a:solidFill>
                  <a:srgbClr val="FFFFFF"/>
                </a:solidFill>
                <a:latin typeface="Arial"/>
              </a:rPr>
              <a:t>loads are zero here: pₓ = pᵧ = 0.</a:t>
            </a:r>
          </a:p>
        </p:txBody>
      </p:sp>
      <p:sp>
        <p:nvSpPr>
          <p:cNvPr id="28" name="TextBox 27"/>
          <p:cNvSpPr txBox="1"/>
          <p:nvPr/>
        </p:nvSpPr>
        <p:spPr>
          <a:xfrm>
            <a:off x="8239125" y="4524375"/>
            <a:ext cx="3571875" cy="1238250"/>
          </a:xfrm>
          <a:prstGeom prst="rect">
            <a:avLst/>
          </a:prstGeom>
          <a:noFill/>
        </p:spPr>
        <p:txBody>
          <a:bodyPr wrap="square" lIns="0" tIns="0" rIns="0" bIns="0">
            <a:noAutofit/>
          </a:bodyPr>
          <a:lstStyle/>
          <a:p>
            <a:pPr>
              <a:spcBef>
                <a:spcPts val="0"/>
              </a:spcBef>
              <a:spcAft>
                <a:spcPts val="0"/>
              </a:spcAft>
            </a:pPr>
            <a:r>
              <a:rPr sz="1300">
                <a:solidFill>
                  <a:srgbClr val="FFFFFF"/>
                </a:solidFill>
                <a:latin typeface="Arial"/>
              </a:rPr>
              <a:t>The N⁰ terms retain the effect of</a:t>
            </a:r>
          </a:p>
          <a:p>
            <a:pPr>
              <a:spcBef>
                <a:spcPts val="0"/>
              </a:spcBef>
              <a:spcAft>
                <a:spcPts val="0"/>
              </a:spcAft>
            </a:pPr>
            <a:r>
              <a:rPr sz="1300">
                <a:solidFill>
                  <a:srgbClr val="FFFFFF"/>
                </a:solidFill>
                <a:latin typeface="Arial"/>
              </a:rPr>
              <a:t>pre-buckling forces acting through</a:t>
            </a:r>
          </a:p>
          <a:p>
            <a:pPr>
              <a:spcBef>
                <a:spcPts val="0"/>
              </a:spcBef>
              <a:spcAft>
                <a:spcPts val="0"/>
              </a:spcAft>
            </a:pPr>
            <a:r>
              <a:rPr sz="1300">
                <a:solidFill>
                  <a:srgbClr val="FFFFFF"/>
                </a:solidFill>
                <a:latin typeface="Arial"/>
              </a:rPr>
              <a:t>curvature: geometric stiffness.</a:t>
            </a:r>
          </a:p>
        </p:txBody>
      </p:sp>
    </p:spTree>
    <p:extLst>
      <p:ext uri="{BB962C8B-B14F-4D97-AF65-F5344CB8AC3E}">
        <p14:creationId xmlns:p14="http://schemas.microsoft.com/office/powerpoint/2010/main" val="40406787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0" y="1428750"/>
            <a:ext cx="12192000" cy="5191125"/>
          </a:xfrm>
          <a:prstGeom prst="roundRect">
            <a:avLst>
              <a:gd name="adj" fmla="val 0"/>
            </a:avLst>
          </a:prstGeom>
          <a:solidFill>
            <a:srgbClr val="2020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62000" y="238125"/>
            <a:ext cx="11191875" cy="571500"/>
          </a:xfrm>
          <a:prstGeom prst="rect">
            <a:avLst/>
          </a:prstGeom>
          <a:noFill/>
        </p:spPr>
        <p:txBody>
          <a:bodyPr wrap="square" lIns="0" tIns="0" rIns="0" bIns="0">
            <a:noAutofit/>
          </a:bodyPr>
          <a:lstStyle/>
          <a:p>
            <a:r>
              <a:rPr sz="3000" b="1">
                <a:solidFill>
                  <a:srgbClr val="FFFFFF"/>
                </a:solidFill>
                <a:latin typeface="Arial"/>
              </a:rPr>
              <a:t>Classical laminate theory (CLT)</a:t>
            </a:r>
          </a:p>
        </p:txBody>
      </p:sp>
      <p:sp>
        <p:nvSpPr>
          <p:cNvPr id="4" name="TextBox 3"/>
          <p:cNvSpPr txBox="1"/>
          <p:nvPr/>
        </p:nvSpPr>
        <p:spPr>
          <a:xfrm>
            <a:off x="762000" y="809625"/>
            <a:ext cx="11191875" cy="523875"/>
          </a:xfrm>
          <a:prstGeom prst="rect">
            <a:avLst/>
          </a:prstGeom>
          <a:noFill/>
        </p:spPr>
        <p:txBody>
          <a:bodyPr wrap="square" lIns="0" tIns="0" rIns="0" bIns="0">
            <a:noAutofit/>
          </a:bodyPr>
          <a:lstStyle/>
          <a:p>
            <a:r>
              <a:rPr sz="2300" b="1">
                <a:solidFill>
                  <a:srgbClr val="FFFF00"/>
                </a:solidFill>
                <a:latin typeface="Arial"/>
              </a:rPr>
              <a:t>Special case: antisymmetric cross-ply laminate</a:t>
            </a:r>
          </a:p>
        </p:txBody>
      </p:sp>
      <p:sp>
        <p:nvSpPr>
          <p:cNvPr id="5" name="Rounded Rectangle 4"/>
          <p:cNvSpPr/>
          <p:nvPr/>
        </p:nvSpPr>
        <p:spPr>
          <a:xfrm>
            <a:off x="214312" y="1619250"/>
            <a:ext cx="11763375" cy="1095375"/>
          </a:xfrm>
          <a:prstGeom prst="roundRect">
            <a:avLst>
              <a:gd name="adj" fmla="val 2000"/>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214312" y="1666875"/>
            <a:ext cx="23812" cy="1000125"/>
          </a:xfrm>
          <a:prstGeom prst="roundRect">
            <a:avLst>
              <a:gd name="adj" fmla="val 2000"/>
            </a:avLst>
          </a:prstGeom>
          <a:solidFill>
            <a:srgbClr val="85A8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428625" y="1714500"/>
            <a:ext cx="357187" cy="357187"/>
          </a:xfrm>
          <a:prstGeom prst="ellipse">
            <a:avLst/>
          </a:prstGeom>
          <a:solidFill>
            <a:srgbClr val="85A8F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lang="en-GB" sz="1500">
                <a:solidFill>
                  <a:srgbClr val="202020"/>
                </a:solidFill>
                <a:latin typeface="Cambria Math"/>
              </a:rPr>
              <a:t>1</a:t>
            </a:r>
          </a:p>
        </p:txBody>
      </p:sp>
      <p:sp>
        <p:nvSpPr>
          <p:cNvPr id="8" name="TextBox 7"/>
          <p:cNvSpPr txBox="1"/>
          <p:nvPr/>
        </p:nvSpPr>
        <p:spPr>
          <a:xfrm>
            <a:off x="857250" y="1738312"/>
            <a:ext cx="10715625" cy="404812"/>
          </a:xfrm>
          <a:prstGeom prst="rect">
            <a:avLst/>
          </a:prstGeom>
          <a:noFill/>
        </p:spPr>
        <p:txBody>
          <a:bodyPr wrap="square" lIns="0" tIns="0" rIns="0" bIns="0">
            <a:noAutofit/>
          </a:bodyPr>
          <a:lstStyle/>
          <a:p>
            <a:r>
              <a:rPr lang="en-GB" sz="1800" b="1">
                <a:solidFill>
                  <a:srgbClr val="85A8FF"/>
                </a:solidFill>
                <a:latin typeface="Arial"/>
              </a:rPr>
              <a:t>Stiffness conditions</a:t>
            </a:r>
          </a:p>
        </p:txBody>
      </p:sp>
      <p:sp>
        <p:nvSpPr>
          <p:cNvPr id="9" name="Rounded Rectangle 8"/>
          <p:cNvSpPr/>
          <p:nvPr/>
        </p:nvSpPr>
        <p:spPr>
          <a:xfrm>
            <a:off x="428625" y="2214562"/>
            <a:ext cx="3190875" cy="452437"/>
          </a:xfrm>
          <a:prstGeom prst="roundRect">
            <a:avLst>
              <a:gd name="adj" fmla="val 2000"/>
            </a:avLst>
          </a:prstGeom>
          <a:solidFill>
            <a:srgbClr val="262626"/>
          </a:solidFill>
          <a:ln w="15240">
            <a:solidFill>
              <a:srgbClr val="85A8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3738562" y="2214562"/>
            <a:ext cx="3190875" cy="452437"/>
          </a:xfrm>
          <a:prstGeom prst="roundRect">
            <a:avLst>
              <a:gd name="adj" fmla="val 2000"/>
            </a:avLst>
          </a:prstGeom>
          <a:solidFill>
            <a:srgbClr val="262626"/>
          </a:solidFill>
          <a:ln w="15240">
            <a:solidFill>
              <a:srgbClr val="FFD8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p:cNvSpPr/>
          <p:nvPr/>
        </p:nvSpPr>
        <p:spPr>
          <a:xfrm>
            <a:off x="7048500" y="2214562"/>
            <a:ext cx="4833937" cy="452437"/>
          </a:xfrm>
          <a:prstGeom prst="roundRect">
            <a:avLst>
              <a:gd name="adj" fmla="val 2000"/>
            </a:avLst>
          </a:prstGeom>
          <a:solidFill>
            <a:srgbClr val="262626"/>
          </a:solidFill>
          <a:ln w="15240">
            <a:solidFill>
              <a:srgbClr val="EA8CB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mc:AlternateContent xmlns:mc="http://schemas.openxmlformats.org/markup-compatibility/2006" xmlns:a14="http://schemas.microsoft.com/office/drawing/2010/main">
        <mc:Choice Requires="a14">
          <p:sp>
            <p:nvSpPr>
              <p:cNvPr id="12" name="TextBox 11"/>
              <p:cNvSpPr txBox="1"/>
              <p:nvPr/>
            </p:nvSpPr>
            <p:spPr>
              <a:xfrm>
                <a:off x="500062" y="2214562"/>
                <a:ext cx="3119437" cy="547687"/>
              </a:xfrm>
              <a:prstGeom prst="rect">
                <a:avLst/>
              </a:prstGeom>
              <a:noFill/>
            </p:spPr>
            <p:txBody>
              <a:bodyPr wrap="square" lIns="0" tIns="0" rIns="0" bIns="0">
                <a:noAutofit/>
              </a:bodyPr>
              <a:lstStyle/>
              <a:p>
                <a:pPr/>
                <a14:m>
                  <m:oMathPara xmlns:m="http://schemas.openxmlformats.org/officeDocument/2006/math">
                    <m:oMathParaPr>
                      <m:jc m:val="left"/>
                    </m:oMathParaPr>
                    <m:oMath>
                      <m:sSub>
                        <m:sSubPr>
                          <m:ctrlPr>
                            <a:rPr sz="1700">
                              <a:solidFill>
                                <a:srgbClr val="85A8FF"/>
                              </a:solidFill>
                              <a:latin typeface="Cambria Math"/>
                            </a:rPr>
                          </m:ctrlPr>
                        </m:sSubPr>
                        <m:e>
                          <m:r>
                            <a:rPr sz="1700">
                              <a:solidFill>
                                <a:srgbClr val="85A8FF"/>
                              </a:solidFill>
                              <a:latin typeface="Cambria Math"/>
                            </a:rPr>
                            <m:t>𝐴</m:t>
                          </m:r>
                        </m:e>
                        <m:sub>
                          <m:r>
                            <a:rPr sz="1700">
                              <a:solidFill>
                                <a:srgbClr val="85A8FF"/>
                              </a:solidFill>
                              <a:latin typeface="Cambria Math"/>
                            </a:rPr>
                            <m:t>11</m:t>
                          </m:r>
                        </m:sub>
                      </m:sSub>
                      <m:r>
                        <a:rPr sz="1700">
                          <a:solidFill>
                            <a:srgbClr val="85A8FF"/>
                          </a:solidFill>
                          <a:latin typeface="Cambria Math"/>
                        </a:rPr>
                        <m:t> = </m:t>
                      </m:r>
                      <m:sSub>
                        <m:sSubPr>
                          <m:ctrlPr>
                            <a:rPr sz="1700">
                              <a:solidFill>
                                <a:srgbClr val="85A8FF"/>
                              </a:solidFill>
                              <a:latin typeface="Cambria Math"/>
                            </a:rPr>
                          </m:ctrlPr>
                        </m:sSubPr>
                        <m:e>
                          <m:r>
                            <a:rPr sz="1700">
                              <a:solidFill>
                                <a:srgbClr val="85A8FF"/>
                              </a:solidFill>
                              <a:latin typeface="Cambria Math"/>
                            </a:rPr>
                            <m:t>𝐴</m:t>
                          </m:r>
                        </m:e>
                        <m:sub>
                          <m:r>
                            <a:rPr sz="1700">
                              <a:solidFill>
                                <a:srgbClr val="85A8FF"/>
                              </a:solidFill>
                              <a:latin typeface="Cambria Math"/>
                            </a:rPr>
                            <m:t>22</m:t>
                          </m:r>
                        </m:sub>
                      </m:sSub>
                      <m:r>
                        <a:rPr sz="1700">
                          <a:solidFill>
                            <a:srgbClr val="85A8FF"/>
                          </a:solidFill>
                          <a:latin typeface="Cambria Math"/>
                        </a:rPr>
                        <m:t>,  </m:t>
                      </m:r>
                      <m:sSub>
                        <m:sSubPr>
                          <m:ctrlPr>
                            <a:rPr sz="1700">
                              <a:solidFill>
                                <a:srgbClr val="85A8FF"/>
                              </a:solidFill>
                              <a:latin typeface="Cambria Math"/>
                            </a:rPr>
                          </m:ctrlPr>
                        </m:sSubPr>
                        <m:e>
                          <m:r>
                            <a:rPr sz="1700">
                              <a:solidFill>
                                <a:srgbClr val="85A8FF"/>
                              </a:solidFill>
                              <a:latin typeface="Cambria Math"/>
                            </a:rPr>
                            <m:t>𝐴</m:t>
                          </m:r>
                        </m:e>
                        <m:sub>
                          <m:r>
                            <a:rPr sz="1700">
                              <a:solidFill>
                                <a:srgbClr val="85A8FF"/>
                              </a:solidFill>
                              <a:latin typeface="Cambria Math"/>
                            </a:rPr>
                            <m:t>16</m:t>
                          </m:r>
                        </m:sub>
                      </m:sSub>
                      <m:r>
                        <a:rPr sz="1700">
                          <a:solidFill>
                            <a:srgbClr val="85A8FF"/>
                          </a:solidFill>
                          <a:latin typeface="Cambria Math"/>
                        </a:rPr>
                        <m:t> = </m:t>
                      </m:r>
                      <m:sSub>
                        <m:sSubPr>
                          <m:ctrlPr>
                            <a:rPr sz="1700">
                              <a:solidFill>
                                <a:srgbClr val="85A8FF"/>
                              </a:solidFill>
                              <a:latin typeface="Cambria Math"/>
                            </a:rPr>
                          </m:ctrlPr>
                        </m:sSubPr>
                        <m:e>
                          <m:r>
                            <a:rPr sz="1700">
                              <a:solidFill>
                                <a:srgbClr val="85A8FF"/>
                              </a:solidFill>
                              <a:latin typeface="Cambria Math"/>
                            </a:rPr>
                            <m:t>𝐴</m:t>
                          </m:r>
                        </m:e>
                        <m:sub>
                          <m:r>
                            <a:rPr sz="1700">
                              <a:solidFill>
                                <a:srgbClr val="85A8FF"/>
                              </a:solidFill>
                              <a:latin typeface="Cambria Math"/>
                            </a:rPr>
                            <m:t>26</m:t>
                          </m:r>
                        </m:sub>
                      </m:sSub>
                      <m:r>
                        <a:rPr sz="1700">
                          <a:solidFill>
                            <a:srgbClr val="85A8FF"/>
                          </a:solidFill>
                          <a:latin typeface="Cambria Math"/>
                        </a:rPr>
                        <m:t> = 0</m:t>
                      </m:r>
                    </m:oMath>
                  </m:oMathPara>
                </a14:m>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500062" y="2214562"/>
                <a:ext cx="3119437" cy="547687"/>
              </a:xfrm>
              <a:prstGeom prst="rect">
                <a:avLst/>
              </a:prstGeom>
              <a:blipFill>
                <a:blip r:embed="rId3"/>
                <a:stretch>
                  <a:fillRect l="-234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3810000" y="2214562"/>
                <a:ext cx="3119437" cy="547687"/>
              </a:xfrm>
              <a:prstGeom prst="rect">
                <a:avLst/>
              </a:prstGeom>
              <a:noFill/>
            </p:spPr>
            <p:txBody>
              <a:bodyPr wrap="square" lIns="0" tIns="0" rIns="0" bIns="0">
                <a:noAutofit/>
              </a:bodyPr>
              <a:lstStyle/>
              <a:p>
                <a:pPr/>
                <a14:m>
                  <m:oMathPara xmlns:m="http://schemas.openxmlformats.org/officeDocument/2006/math">
                    <m:oMathParaPr>
                      <m:jc m:val="left"/>
                    </m:oMathParaPr>
                    <m:oMath>
                      <m:sSub>
                        <m:sSubPr>
                          <m:ctrlPr>
                            <a:rPr sz="1700">
                              <a:solidFill>
                                <a:srgbClr val="FFD82D"/>
                              </a:solidFill>
                              <a:latin typeface="Cambria Math"/>
                            </a:rPr>
                          </m:ctrlPr>
                        </m:sSubPr>
                        <m:e>
                          <m:r>
                            <a:rPr sz="1700">
                              <a:solidFill>
                                <a:srgbClr val="FFD82D"/>
                              </a:solidFill>
                              <a:latin typeface="Cambria Math"/>
                            </a:rPr>
                            <m:t>𝐷</m:t>
                          </m:r>
                        </m:e>
                        <m:sub>
                          <m:r>
                            <a:rPr sz="1700">
                              <a:solidFill>
                                <a:srgbClr val="FFD82D"/>
                              </a:solidFill>
                              <a:latin typeface="Cambria Math"/>
                            </a:rPr>
                            <m:t>11</m:t>
                          </m:r>
                        </m:sub>
                      </m:sSub>
                      <m:r>
                        <a:rPr sz="1700">
                          <a:solidFill>
                            <a:srgbClr val="FFD82D"/>
                          </a:solidFill>
                          <a:latin typeface="Cambria Math"/>
                        </a:rPr>
                        <m:t> = </m:t>
                      </m:r>
                      <m:sSub>
                        <m:sSubPr>
                          <m:ctrlPr>
                            <a:rPr sz="1700">
                              <a:solidFill>
                                <a:srgbClr val="FFD82D"/>
                              </a:solidFill>
                              <a:latin typeface="Cambria Math"/>
                            </a:rPr>
                          </m:ctrlPr>
                        </m:sSubPr>
                        <m:e>
                          <m:r>
                            <a:rPr sz="1700">
                              <a:solidFill>
                                <a:srgbClr val="FFD82D"/>
                              </a:solidFill>
                              <a:latin typeface="Cambria Math"/>
                            </a:rPr>
                            <m:t>𝐷</m:t>
                          </m:r>
                        </m:e>
                        <m:sub>
                          <m:r>
                            <a:rPr sz="1700">
                              <a:solidFill>
                                <a:srgbClr val="FFD82D"/>
                              </a:solidFill>
                              <a:latin typeface="Cambria Math"/>
                            </a:rPr>
                            <m:t>22</m:t>
                          </m:r>
                        </m:sub>
                      </m:sSub>
                      <m:r>
                        <a:rPr sz="1700">
                          <a:solidFill>
                            <a:srgbClr val="FFD82D"/>
                          </a:solidFill>
                          <a:latin typeface="Cambria Math"/>
                        </a:rPr>
                        <m:t>,  </m:t>
                      </m:r>
                      <m:sSub>
                        <m:sSubPr>
                          <m:ctrlPr>
                            <a:rPr sz="1700">
                              <a:solidFill>
                                <a:srgbClr val="FFD82D"/>
                              </a:solidFill>
                              <a:latin typeface="Cambria Math"/>
                            </a:rPr>
                          </m:ctrlPr>
                        </m:sSubPr>
                        <m:e>
                          <m:r>
                            <a:rPr sz="1700">
                              <a:solidFill>
                                <a:srgbClr val="FFD82D"/>
                              </a:solidFill>
                              <a:latin typeface="Cambria Math"/>
                            </a:rPr>
                            <m:t>𝐷</m:t>
                          </m:r>
                        </m:e>
                        <m:sub>
                          <m:r>
                            <a:rPr sz="1700">
                              <a:solidFill>
                                <a:srgbClr val="FFD82D"/>
                              </a:solidFill>
                              <a:latin typeface="Cambria Math"/>
                            </a:rPr>
                            <m:t>16</m:t>
                          </m:r>
                        </m:sub>
                      </m:sSub>
                      <m:r>
                        <a:rPr sz="1700">
                          <a:solidFill>
                            <a:srgbClr val="FFD82D"/>
                          </a:solidFill>
                          <a:latin typeface="Cambria Math"/>
                        </a:rPr>
                        <m:t> = </m:t>
                      </m:r>
                      <m:sSub>
                        <m:sSubPr>
                          <m:ctrlPr>
                            <a:rPr sz="1700">
                              <a:solidFill>
                                <a:srgbClr val="FFD82D"/>
                              </a:solidFill>
                              <a:latin typeface="Cambria Math"/>
                            </a:rPr>
                          </m:ctrlPr>
                        </m:sSubPr>
                        <m:e>
                          <m:r>
                            <a:rPr sz="1700">
                              <a:solidFill>
                                <a:srgbClr val="FFD82D"/>
                              </a:solidFill>
                              <a:latin typeface="Cambria Math"/>
                            </a:rPr>
                            <m:t>𝐷</m:t>
                          </m:r>
                        </m:e>
                        <m:sub>
                          <m:r>
                            <a:rPr sz="1700">
                              <a:solidFill>
                                <a:srgbClr val="FFD82D"/>
                              </a:solidFill>
                              <a:latin typeface="Cambria Math"/>
                            </a:rPr>
                            <m:t>26</m:t>
                          </m:r>
                        </m:sub>
                      </m:sSub>
                      <m:r>
                        <a:rPr sz="1700">
                          <a:solidFill>
                            <a:srgbClr val="FFD82D"/>
                          </a:solidFill>
                          <a:latin typeface="Cambria Math"/>
                        </a:rPr>
                        <m:t> = 0</m:t>
                      </m:r>
                    </m:oMath>
                  </m:oMathPara>
                </a14:m>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3810000" y="2214562"/>
                <a:ext cx="3119437" cy="547687"/>
              </a:xfrm>
              <a:prstGeom prst="rect">
                <a:avLst/>
              </a:prstGeom>
              <a:blipFill>
                <a:blip r:embed="rId4"/>
                <a:stretch>
                  <a:fillRect l="-234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7119937" y="2214562"/>
                <a:ext cx="4762500" cy="547687"/>
              </a:xfrm>
              <a:prstGeom prst="rect">
                <a:avLst/>
              </a:prstGeom>
              <a:noFill/>
            </p:spPr>
            <p:txBody>
              <a:bodyPr wrap="square" lIns="0" tIns="0" rIns="0" bIns="0">
                <a:noAutofit/>
              </a:bodyPr>
              <a:lstStyle/>
              <a:p>
                <a:pPr/>
                <a14:m>
                  <m:oMathPara xmlns:m="http://schemas.openxmlformats.org/officeDocument/2006/math">
                    <m:oMathParaPr>
                      <m:jc m:val="left"/>
                    </m:oMathParaPr>
                    <m:oMath>
                      <m:sSub>
                        <m:sSubPr>
                          <m:ctrlPr>
                            <a:rPr sz="1600">
                              <a:solidFill>
                                <a:srgbClr val="EA8CBC"/>
                              </a:solidFill>
                              <a:latin typeface="Cambria Math"/>
                            </a:rPr>
                          </m:ctrlPr>
                        </m:sSubPr>
                        <m:e>
                          <m:r>
                            <a:rPr sz="1600">
                              <a:solidFill>
                                <a:srgbClr val="EA8CBC"/>
                              </a:solidFill>
                              <a:latin typeface="Cambria Math"/>
                            </a:rPr>
                            <m:t>𝐵</m:t>
                          </m:r>
                        </m:e>
                        <m:sub>
                          <m:r>
                            <a:rPr sz="1600">
                              <a:solidFill>
                                <a:srgbClr val="EA8CBC"/>
                              </a:solidFill>
                              <a:latin typeface="Cambria Math"/>
                            </a:rPr>
                            <m:t>22</m:t>
                          </m:r>
                        </m:sub>
                      </m:sSub>
                      <m:r>
                        <a:rPr sz="1600">
                          <a:solidFill>
                            <a:srgbClr val="EA8CBC"/>
                          </a:solidFill>
                          <a:latin typeface="Cambria Math"/>
                        </a:rPr>
                        <m:t> = −</m:t>
                      </m:r>
                      <m:sSub>
                        <m:sSubPr>
                          <m:ctrlPr>
                            <a:rPr sz="1600">
                              <a:solidFill>
                                <a:srgbClr val="EA8CBC"/>
                              </a:solidFill>
                              <a:latin typeface="Cambria Math"/>
                            </a:rPr>
                          </m:ctrlPr>
                        </m:sSubPr>
                        <m:e>
                          <m:r>
                            <a:rPr sz="1600">
                              <a:solidFill>
                                <a:srgbClr val="EA8CBC"/>
                              </a:solidFill>
                              <a:latin typeface="Cambria Math"/>
                            </a:rPr>
                            <m:t>𝐵</m:t>
                          </m:r>
                        </m:e>
                        <m:sub>
                          <m:r>
                            <a:rPr sz="1600">
                              <a:solidFill>
                                <a:srgbClr val="EA8CBC"/>
                              </a:solidFill>
                              <a:latin typeface="Cambria Math"/>
                            </a:rPr>
                            <m:t>11</m:t>
                          </m:r>
                        </m:sub>
                      </m:sSub>
                      <m:r>
                        <a:rPr sz="1600">
                          <a:solidFill>
                            <a:srgbClr val="EA8CBC"/>
                          </a:solidFill>
                          <a:latin typeface="Cambria Math"/>
                        </a:rPr>
                        <m:t>,  </m:t>
                      </m:r>
                      <m:sSub>
                        <m:sSubPr>
                          <m:ctrlPr>
                            <a:rPr sz="1600">
                              <a:solidFill>
                                <a:srgbClr val="EA8CBC"/>
                              </a:solidFill>
                              <a:latin typeface="Cambria Math"/>
                            </a:rPr>
                          </m:ctrlPr>
                        </m:sSubPr>
                        <m:e>
                          <m:r>
                            <a:rPr sz="1600">
                              <a:solidFill>
                                <a:srgbClr val="EA8CBC"/>
                              </a:solidFill>
                              <a:latin typeface="Cambria Math"/>
                            </a:rPr>
                            <m:t>𝐵</m:t>
                          </m:r>
                        </m:e>
                        <m:sub>
                          <m:r>
                            <a:rPr sz="1600">
                              <a:solidFill>
                                <a:srgbClr val="EA8CBC"/>
                              </a:solidFill>
                              <a:latin typeface="Cambria Math"/>
                            </a:rPr>
                            <m:t>12</m:t>
                          </m:r>
                        </m:sub>
                      </m:sSub>
                      <m:r>
                        <a:rPr sz="1600">
                          <a:solidFill>
                            <a:srgbClr val="EA8CBC"/>
                          </a:solidFill>
                          <a:latin typeface="Cambria Math"/>
                        </a:rPr>
                        <m:t> = </m:t>
                      </m:r>
                      <m:sSub>
                        <m:sSubPr>
                          <m:ctrlPr>
                            <a:rPr sz="1600">
                              <a:solidFill>
                                <a:srgbClr val="EA8CBC"/>
                              </a:solidFill>
                              <a:latin typeface="Cambria Math"/>
                            </a:rPr>
                          </m:ctrlPr>
                        </m:sSubPr>
                        <m:e>
                          <m:r>
                            <a:rPr sz="1600">
                              <a:solidFill>
                                <a:srgbClr val="EA8CBC"/>
                              </a:solidFill>
                              <a:latin typeface="Cambria Math"/>
                            </a:rPr>
                            <m:t>𝐵</m:t>
                          </m:r>
                        </m:e>
                        <m:sub>
                          <m:r>
                            <a:rPr sz="1600">
                              <a:solidFill>
                                <a:srgbClr val="EA8CBC"/>
                              </a:solidFill>
                              <a:latin typeface="Cambria Math"/>
                            </a:rPr>
                            <m:t>16</m:t>
                          </m:r>
                        </m:sub>
                      </m:sSub>
                      <m:r>
                        <a:rPr sz="1600">
                          <a:solidFill>
                            <a:srgbClr val="EA8CBC"/>
                          </a:solidFill>
                          <a:latin typeface="Cambria Math"/>
                        </a:rPr>
                        <m:t> = </m:t>
                      </m:r>
                      <m:sSub>
                        <m:sSubPr>
                          <m:ctrlPr>
                            <a:rPr sz="1600">
                              <a:solidFill>
                                <a:srgbClr val="EA8CBC"/>
                              </a:solidFill>
                              <a:latin typeface="Cambria Math"/>
                            </a:rPr>
                          </m:ctrlPr>
                        </m:sSubPr>
                        <m:e>
                          <m:r>
                            <a:rPr sz="1600">
                              <a:solidFill>
                                <a:srgbClr val="EA8CBC"/>
                              </a:solidFill>
                              <a:latin typeface="Cambria Math"/>
                            </a:rPr>
                            <m:t>𝐵</m:t>
                          </m:r>
                        </m:e>
                        <m:sub>
                          <m:r>
                            <a:rPr sz="1600">
                              <a:solidFill>
                                <a:srgbClr val="EA8CBC"/>
                              </a:solidFill>
                              <a:latin typeface="Cambria Math"/>
                            </a:rPr>
                            <m:t>26</m:t>
                          </m:r>
                        </m:sub>
                      </m:sSub>
                      <m:r>
                        <a:rPr sz="1600">
                          <a:solidFill>
                            <a:srgbClr val="EA8CBC"/>
                          </a:solidFill>
                          <a:latin typeface="Cambria Math"/>
                        </a:rPr>
                        <m:t> = </m:t>
                      </m:r>
                      <m:sSub>
                        <m:sSubPr>
                          <m:ctrlPr>
                            <a:rPr sz="1600">
                              <a:solidFill>
                                <a:srgbClr val="EA8CBC"/>
                              </a:solidFill>
                              <a:latin typeface="Cambria Math"/>
                            </a:rPr>
                          </m:ctrlPr>
                        </m:sSubPr>
                        <m:e>
                          <m:r>
                            <a:rPr sz="1600">
                              <a:solidFill>
                                <a:srgbClr val="EA8CBC"/>
                              </a:solidFill>
                              <a:latin typeface="Cambria Math"/>
                            </a:rPr>
                            <m:t>𝐵</m:t>
                          </m:r>
                        </m:e>
                        <m:sub>
                          <m:r>
                            <a:rPr sz="1600">
                              <a:solidFill>
                                <a:srgbClr val="EA8CBC"/>
                              </a:solidFill>
                              <a:latin typeface="Cambria Math"/>
                            </a:rPr>
                            <m:t>66</m:t>
                          </m:r>
                        </m:sub>
                      </m:sSub>
                      <m:r>
                        <a:rPr sz="1600">
                          <a:solidFill>
                            <a:srgbClr val="EA8CBC"/>
                          </a:solidFill>
                          <a:latin typeface="Cambria Math"/>
                        </a:rPr>
                        <m:t> = 0</m:t>
                      </m:r>
                    </m:oMath>
                  </m:oMathPara>
                </a14:m>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7119937" y="2214562"/>
                <a:ext cx="4762500" cy="547687"/>
              </a:xfrm>
              <a:prstGeom prst="rect">
                <a:avLst/>
              </a:prstGeom>
              <a:blipFill>
                <a:blip r:embed="rId5"/>
                <a:stretch>
                  <a:fillRect l="-1536"/>
                </a:stretch>
              </a:blipFill>
            </p:spPr>
            <p:txBody>
              <a:bodyPr/>
              <a:lstStyle/>
              <a:p>
                <a:r>
                  <a:rPr lang="en-GB">
                    <a:noFill/>
                  </a:rPr>
                  <a:t> </a:t>
                </a:r>
              </a:p>
            </p:txBody>
          </p:sp>
        </mc:Fallback>
      </mc:AlternateContent>
      <p:sp>
        <p:nvSpPr>
          <p:cNvPr id="15" name="Rounded Rectangle 14"/>
          <p:cNvSpPr/>
          <p:nvPr/>
        </p:nvSpPr>
        <p:spPr>
          <a:xfrm>
            <a:off x="214312" y="2809875"/>
            <a:ext cx="11763375" cy="3238500"/>
          </a:xfrm>
          <a:prstGeom prst="roundRect">
            <a:avLst>
              <a:gd name="adj" fmla="val 2000"/>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ounded Rectangle 15"/>
          <p:cNvSpPr/>
          <p:nvPr/>
        </p:nvSpPr>
        <p:spPr>
          <a:xfrm>
            <a:off x="214312" y="2857500"/>
            <a:ext cx="23812" cy="3143250"/>
          </a:xfrm>
          <a:prstGeom prst="roundRect">
            <a:avLst>
              <a:gd name="adj" fmla="val 2000"/>
            </a:avLst>
          </a:prstGeom>
          <a:solidFill>
            <a:srgbClr val="FFD8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428625" y="2881312"/>
            <a:ext cx="357187" cy="357187"/>
          </a:xfrm>
          <a:prstGeom prst="ellipse">
            <a:avLst/>
          </a:prstGeom>
          <a:solidFill>
            <a:srgbClr val="FFD82D"/>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lang="en-GB" sz="1500">
                <a:solidFill>
                  <a:srgbClr val="202020"/>
                </a:solidFill>
                <a:latin typeface="Cambria Math"/>
              </a:rPr>
              <a:t>2</a:t>
            </a:r>
          </a:p>
        </p:txBody>
      </p:sp>
      <p:sp>
        <p:nvSpPr>
          <p:cNvPr id="18" name="TextBox 17"/>
          <p:cNvSpPr txBox="1"/>
          <p:nvPr/>
        </p:nvSpPr>
        <p:spPr>
          <a:xfrm>
            <a:off x="857250" y="2905125"/>
            <a:ext cx="10953750" cy="404812"/>
          </a:xfrm>
          <a:prstGeom prst="rect">
            <a:avLst/>
          </a:prstGeom>
          <a:noFill/>
        </p:spPr>
        <p:txBody>
          <a:bodyPr wrap="square" lIns="0" tIns="0" rIns="0" bIns="0">
            <a:noAutofit/>
          </a:bodyPr>
          <a:lstStyle/>
          <a:p>
            <a:r>
              <a:rPr lang="en-GB" sz="1800" b="1">
                <a:solidFill>
                  <a:srgbClr val="FFD82D"/>
                </a:solidFill>
                <a:latin typeface="Arial"/>
              </a:rPr>
              <a:t>Static equations with pre-buckling loads</a:t>
            </a:r>
          </a:p>
        </p:txBody>
      </p:sp>
      <p:sp>
        <p:nvSpPr>
          <p:cNvPr id="19" name="Oval 18"/>
          <p:cNvSpPr/>
          <p:nvPr/>
        </p:nvSpPr>
        <p:spPr>
          <a:xfrm>
            <a:off x="404812" y="3524250"/>
            <a:ext cx="404812" cy="404812"/>
          </a:xfrm>
          <a:prstGeom prst="ellipse">
            <a:avLst/>
          </a:prstGeom>
          <a:solidFill>
            <a:srgbClr val="64D6CE"/>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lang="en-GB" sz="1500">
                <a:solidFill>
                  <a:srgbClr val="202020"/>
                </a:solidFill>
                <a:latin typeface="Cambria Math"/>
              </a:rPr>
              <a:t>u₀</a:t>
            </a:r>
          </a:p>
        </p:txBody>
      </p:sp>
      <p:sp>
        <p:nvSpPr>
          <p:cNvPr id="20" name="Oval 19"/>
          <p:cNvSpPr/>
          <p:nvPr/>
        </p:nvSpPr>
        <p:spPr>
          <a:xfrm>
            <a:off x="404812" y="4286250"/>
            <a:ext cx="404812" cy="404812"/>
          </a:xfrm>
          <a:prstGeom prst="ellipse">
            <a:avLst/>
          </a:prstGeom>
          <a:solidFill>
            <a:srgbClr val="FF4981"/>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lang="en-GB" sz="1500">
                <a:solidFill>
                  <a:srgbClr val="202020"/>
                </a:solidFill>
                <a:latin typeface="Cambria Math"/>
              </a:rPr>
              <a:t>v₀</a:t>
            </a:r>
          </a:p>
        </p:txBody>
      </p:sp>
      <p:sp>
        <p:nvSpPr>
          <p:cNvPr id="21" name="Oval 20"/>
          <p:cNvSpPr/>
          <p:nvPr/>
        </p:nvSpPr>
        <p:spPr>
          <a:xfrm>
            <a:off x="404812" y="5143500"/>
            <a:ext cx="404812" cy="404812"/>
          </a:xfrm>
          <a:prstGeom prst="ellipse">
            <a:avLst/>
          </a:prstGeom>
          <a:solidFill>
            <a:srgbClr val="C69AF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lang="en-GB" sz="1500">
                <a:solidFill>
                  <a:srgbClr val="202020"/>
                </a:solidFill>
                <a:latin typeface="Cambria Math"/>
              </a:rPr>
              <a:t>w₀</a:t>
            </a:r>
          </a:p>
        </p:txBody>
      </p:sp>
      <mc:AlternateContent xmlns:mc="http://schemas.openxmlformats.org/markup-compatibility/2006" xmlns:a14="http://schemas.microsoft.com/office/drawing/2010/main">
        <mc:Choice Requires="a14">
          <p:sp>
            <p:nvSpPr>
              <p:cNvPr id="22" name="TextBox 21"/>
              <p:cNvSpPr txBox="1"/>
              <p:nvPr/>
            </p:nvSpPr>
            <p:spPr>
              <a:xfrm>
                <a:off x="928687" y="3309937"/>
                <a:ext cx="7096125" cy="762000"/>
              </a:xfrm>
              <a:prstGeom prst="rect">
                <a:avLst/>
              </a:prstGeom>
              <a:noFill/>
            </p:spPr>
            <p:txBody>
              <a:bodyPr wrap="square" lIns="0" tIns="0" rIns="0" bIns="0">
                <a:noAutofit/>
              </a:bodyPr>
              <a:lstStyle/>
              <a:p>
                <a:pPr/>
                <a14:m>
                  <m:oMathPara xmlns:m="http://schemas.openxmlformats.org/officeDocument/2006/math">
                    <m:oMathParaPr>
                      <m:jc m:val="left"/>
                    </m:oMathParaPr>
                    <m:oMath>
                      <m:sSub>
                        <m:sSubPr>
                          <m:ctrlPr>
                            <a:rPr sz="2000">
                              <a:solidFill>
                                <a:srgbClr val="85A8FF"/>
                              </a:solidFill>
                              <a:latin typeface="Cambria Math"/>
                            </a:rPr>
                          </m:ctrlPr>
                        </m:sSubPr>
                        <m:e>
                          <m:r>
                            <a:rPr sz="2000">
                              <a:solidFill>
                                <a:srgbClr val="85A8FF"/>
                              </a:solidFill>
                              <a:latin typeface="Cambria Math"/>
                            </a:rPr>
                            <m:t>𝐴</m:t>
                          </m:r>
                        </m:e>
                        <m:sub>
                          <m:r>
                            <a:rPr sz="2000">
                              <a:solidFill>
                                <a:srgbClr val="85A8FF"/>
                              </a:solidFill>
                              <a:latin typeface="Cambria Math"/>
                            </a:rPr>
                            <m:t>11</m:t>
                          </m:r>
                        </m:sub>
                      </m:sSub>
                      <m:f>
                        <m:fPr>
                          <m:ctrlPr>
                            <a:rPr sz="2000" i="1">
                              <a:solidFill>
                                <a:srgbClr val="85A8FF"/>
                              </a:solidFill>
                              <a:latin typeface="Cambria Math"/>
                            </a:rPr>
                          </m:ctrlPr>
                        </m:fPr>
                        <m:num>
                          <m:sSup>
                            <m:sSupPr>
                              <m:ctrlPr>
                                <a:rPr sz="2000">
                                  <a:solidFill>
                                    <a:srgbClr val="85A8FF"/>
                                  </a:solidFill>
                                  <a:latin typeface="Cambria Math"/>
                                </a:rPr>
                              </m:ctrlPr>
                            </m:sSupPr>
                            <m:e>
                              <m:r>
                                <a:rPr sz="2000">
                                  <a:solidFill>
                                    <a:srgbClr val="85A8FF"/>
                                  </a:solidFill>
                                  <a:latin typeface="Cambria Math"/>
                                </a:rPr>
                                <m:t>𝜕</m:t>
                              </m:r>
                            </m:e>
                            <m:sup>
                              <m:r>
                                <a:rPr sz="2000">
                                  <a:solidFill>
                                    <a:srgbClr val="85A8FF"/>
                                  </a:solidFill>
                                  <a:latin typeface="Cambria Math"/>
                                </a:rPr>
                                <m:t>2</m:t>
                              </m:r>
                            </m:sup>
                          </m:sSup>
                          <m:sSub>
                            <m:sSubPr>
                              <m:ctrlPr>
                                <a:rPr sz="2000">
                                  <a:solidFill>
                                    <a:srgbClr val="85A8FF"/>
                                  </a:solidFill>
                                  <a:latin typeface="Cambria Math"/>
                                </a:rPr>
                              </m:ctrlPr>
                            </m:sSubPr>
                            <m:e>
                              <m:r>
                                <a:rPr sz="2000">
                                  <a:solidFill>
                                    <a:srgbClr val="85A8FF"/>
                                  </a:solidFill>
                                  <a:latin typeface="Cambria Math"/>
                                </a:rPr>
                                <m:t>𝑢</m:t>
                              </m:r>
                            </m:e>
                            <m:sub>
                              <m:r>
                                <a:rPr sz="2000">
                                  <a:solidFill>
                                    <a:srgbClr val="85A8FF"/>
                                  </a:solidFill>
                                  <a:latin typeface="Cambria Math"/>
                                </a:rPr>
                                <m:t>0</m:t>
                              </m:r>
                            </m:sub>
                          </m:sSub>
                        </m:num>
                        <m:den>
                          <m:r>
                            <a:rPr sz="2000">
                              <a:solidFill>
                                <a:srgbClr val="85A8FF"/>
                              </a:solidFill>
                              <a:latin typeface="Cambria Math"/>
                            </a:rPr>
                            <m:t>𝜕</m:t>
                          </m:r>
                          <m:sSup>
                            <m:sSupPr>
                              <m:ctrlPr>
                                <a:rPr sz="2000">
                                  <a:solidFill>
                                    <a:srgbClr val="85A8FF"/>
                                  </a:solidFill>
                                  <a:latin typeface="Cambria Math"/>
                                </a:rPr>
                              </m:ctrlPr>
                            </m:sSupPr>
                            <m:e>
                              <m:r>
                                <a:rPr sz="2000">
                                  <a:solidFill>
                                    <a:srgbClr val="85A8FF"/>
                                  </a:solidFill>
                                  <a:latin typeface="Cambria Math"/>
                                </a:rPr>
                                <m:t>𝑥</m:t>
                              </m:r>
                            </m:e>
                            <m:sup>
                              <m:r>
                                <a:rPr sz="2000">
                                  <a:solidFill>
                                    <a:srgbClr val="85A8FF"/>
                                  </a:solidFill>
                                  <a:latin typeface="Cambria Math"/>
                                </a:rPr>
                                <m:t>2</m:t>
                              </m:r>
                            </m:sup>
                          </m:sSup>
                        </m:den>
                      </m:f>
                      <m:r>
                        <a:rPr sz="2000">
                          <a:solidFill>
                            <a:srgbClr val="85A8FF"/>
                          </a:solidFill>
                          <a:latin typeface="Cambria Math"/>
                        </a:rPr>
                        <m:t> + </m:t>
                      </m:r>
                      <m:sSub>
                        <m:sSubPr>
                          <m:ctrlPr>
                            <a:rPr sz="2000">
                              <a:solidFill>
                                <a:srgbClr val="85A8FF"/>
                              </a:solidFill>
                              <a:latin typeface="Cambria Math"/>
                            </a:rPr>
                          </m:ctrlPr>
                        </m:sSubPr>
                        <m:e>
                          <m:r>
                            <a:rPr sz="2000">
                              <a:solidFill>
                                <a:srgbClr val="85A8FF"/>
                              </a:solidFill>
                              <a:latin typeface="Cambria Math"/>
                            </a:rPr>
                            <m:t>𝐴</m:t>
                          </m:r>
                        </m:e>
                        <m:sub>
                          <m:r>
                            <a:rPr sz="2000">
                              <a:solidFill>
                                <a:srgbClr val="85A8FF"/>
                              </a:solidFill>
                              <a:latin typeface="Cambria Math"/>
                            </a:rPr>
                            <m:t>66</m:t>
                          </m:r>
                        </m:sub>
                      </m:sSub>
                      <m:f>
                        <m:fPr>
                          <m:ctrlPr>
                            <a:rPr sz="2000" i="1">
                              <a:solidFill>
                                <a:srgbClr val="85A8FF"/>
                              </a:solidFill>
                              <a:latin typeface="Cambria Math"/>
                            </a:rPr>
                          </m:ctrlPr>
                        </m:fPr>
                        <m:num>
                          <m:sSup>
                            <m:sSupPr>
                              <m:ctrlPr>
                                <a:rPr sz="2000">
                                  <a:solidFill>
                                    <a:srgbClr val="85A8FF"/>
                                  </a:solidFill>
                                  <a:latin typeface="Cambria Math"/>
                                </a:rPr>
                              </m:ctrlPr>
                            </m:sSupPr>
                            <m:e>
                              <m:r>
                                <a:rPr sz="2000">
                                  <a:solidFill>
                                    <a:srgbClr val="85A8FF"/>
                                  </a:solidFill>
                                  <a:latin typeface="Cambria Math"/>
                                </a:rPr>
                                <m:t>𝜕</m:t>
                              </m:r>
                            </m:e>
                            <m:sup>
                              <m:r>
                                <a:rPr sz="2000">
                                  <a:solidFill>
                                    <a:srgbClr val="85A8FF"/>
                                  </a:solidFill>
                                  <a:latin typeface="Cambria Math"/>
                                </a:rPr>
                                <m:t>2</m:t>
                              </m:r>
                            </m:sup>
                          </m:sSup>
                          <m:sSub>
                            <m:sSubPr>
                              <m:ctrlPr>
                                <a:rPr sz="2000">
                                  <a:solidFill>
                                    <a:srgbClr val="85A8FF"/>
                                  </a:solidFill>
                                  <a:latin typeface="Cambria Math"/>
                                </a:rPr>
                              </m:ctrlPr>
                            </m:sSubPr>
                            <m:e>
                              <m:r>
                                <a:rPr sz="2000">
                                  <a:solidFill>
                                    <a:srgbClr val="85A8FF"/>
                                  </a:solidFill>
                                  <a:latin typeface="Cambria Math"/>
                                </a:rPr>
                                <m:t>𝑢</m:t>
                              </m:r>
                            </m:e>
                            <m:sub>
                              <m:r>
                                <a:rPr sz="2000">
                                  <a:solidFill>
                                    <a:srgbClr val="85A8FF"/>
                                  </a:solidFill>
                                  <a:latin typeface="Cambria Math"/>
                                </a:rPr>
                                <m:t>0</m:t>
                              </m:r>
                            </m:sub>
                          </m:sSub>
                        </m:num>
                        <m:den>
                          <m:r>
                            <a:rPr sz="2000">
                              <a:solidFill>
                                <a:srgbClr val="85A8FF"/>
                              </a:solidFill>
                              <a:latin typeface="Cambria Math"/>
                            </a:rPr>
                            <m:t>𝜕</m:t>
                          </m:r>
                          <m:sSup>
                            <m:sSupPr>
                              <m:ctrlPr>
                                <a:rPr sz="2000">
                                  <a:solidFill>
                                    <a:srgbClr val="85A8FF"/>
                                  </a:solidFill>
                                  <a:latin typeface="Cambria Math"/>
                                </a:rPr>
                              </m:ctrlPr>
                            </m:sSupPr>
                            <m:e>
                              <m:r>
                                <a:rPr sz="2000">
                                  <a:solidFill>
                                    <a:srgbClr val="85A8FF"/>
                                  </a:solidFill>
                                  <a:latin typeface="Cambria Math"/>
                                </a:rPr>
                                <m:t>𝑦</m:t>
                              </m:r>
                            </m:e>
                            <m:sup>
                              <m:r>
                                <a:rPr sz="2000">
                                  <a:solidFill>
                                    <a:srgbClr val="85A8FF"/>
                                  </a:solidFill>
                                  <a:latin typeface="Cambria Math"/>
                                </a:rPr>
                                <m:t>2</m:t>
                              </m:r>
                            </m:sup>
                          </m:sSup>
                        </m:den>
                      </m:f>
                      <m:r>
                        <a:rPr sz="2000">
                          <a:solidFill>
                            <a:srgbClr val="85A8FF"/>
                          </a:solidFill>
                          <a:latin typeface="Cambria Math"/>
                        </a:rPr>
                        <m:t> + (</m:t>
                      </m:r>
                      <m:sSub>
                        <m:sSubPr>
                          <m:ctrlPr>
                            <a:rPr sz="2000">
                              <a:solidFill>
                                <a:srgbClr val="85A8FF"/>
                              </a:solidFill>
                              <a:latin typeface="Cambria Math"/>
                            </a:rPr>
                          </m:ctrlPr>
                        </m:sSubPr>
                        <m:e>
                          <m:r>
                            <a:rPr sz="2000">
                              <a:solidFill>
                                <a:srgbClr val="85A8FF"/>
                              </a:solidFill>
                              <a:latin typeface="Cambria Math"/>
                            </a:rPr>
                            <m:t>𝐴</m:t>
                          </m:r>
                        </m:e>
                        <m:sub>
                          <m:r>
                            <a:rPr sz="2000">
                              <a:solidFill>
                                <a:srgbClr val="85A8FF"/>
                              </a:solidFill>
                              <a:latin typeface="Cambria Math"/>
                            </a:rPr>
                            <m:t>12</m:t>
                          </m:r>
                        </m:sub>
                      </m:sSub>
                      <m:r>
                        <a:rPr sz="2000">
                          <a:solidFill>
                            <a:srgbClr val="85A8FF"/>
                          </a:solidFill>
                          <a:latin typeface="Cambria Math"/>
                        </a:rPr>
                        <m:t> + </m:t>
                      </m:r>
                      <m:sSub>
                        <m:sSubPr>
                          <m:ctrlPr>
                            <a:rPr sz="2000">
                              <a:solidFill>
                                <a:srgbClr val="85A8FF"/>
                              </a:solidFill>
                              <a:latin typeface="Cambria Math"/>
                            </a:rPr>
                          </m:ctrlPr>
                        </m:sSubPr>
                        <m:e>
                          <m:r>
                            <a:rPr sz="2000">
                              <a:solidFill>
                                <a:srgbClr val="85A8FF"/>
                              </a:solidFill>
                              <a:latin typeface="Cambria Math"/>
                            </a:rPr>
                            <m:t>𝐴</m:t>
                          </m:r>
                        </m:e>
                        <m:sub>
                          <m:r>
                            <a:rPr sz="2000">
                              <a:solidFill>
                                <a:srgbClr val="85A8FF"/>
                              </a:solidFill>
                              <a:latin typeface="Cambria Math"/>
                            </a:rPr>
                            <m:t>66</m:t>
                          </m:r>
                        </m:sub>
                      </m:sSub>
                      <m:r>
                        <a:rPr sz="2000">
                          <a:solidFill>
                            <a:srgbClr val="85A8FF"/>
                          </a:solidFill>
                          <a:latin typeface="Cambria Math"/>
                        </a:rPr>
                        <m:t>)</m:t>
                      </m:r>
                      <m:f>
                        <m:fPr>
                          <m:ctrlPr>
                            <a:rPr sz="2000" i="1">
                              <a:solidFill>
                                <a:srgbClr val="85A8FF"/>
                              </a:solidFill>
                              <a:latin typeface="Cambria Math"/>
                            </a:rPr>
                          </m:ctrlPr>
                        </m:fPr>
                        <m:num>
                          <m:sSup>
                            <m:sSupPr>
                              <m:ctrlPr>
                                <a:rPr sz="2000">
                                  <a:solidFill>
                                    <a:srgbClr val="85A8FF"/>
                                  </a:solidFill>
                                  <a:latin typeface="Cambria Math"/>
                                </a:rPr>
                              </m:ctrlPr>
                            </m:sSupPr>
                            <m:e>
                              <m:r>
                                <a:rPr sz="2000">
                                  <a:solidFill>
                                    <a:srgbClr val="85A8FF"/>
                                  </a:solidFill>
                                  <a:latin typeface="Cambria Math"/>
                                </a:rPr>
                                <m:t>𝜕</m:t>
                              </m:r>
                            </m:e>
                            <m:sup>
                              <m:r>
                                <a:rPr sz="2000">
                                  <a:solidFill>
                                    <a:srgbClr val="85A8FF"/>
                                  </a:solidFill>
                                  <a:latin typeface="Cambria Math"/>
                                </a:rPr>
                                <m:t>2</m:t>
                              </m:r>
                            </m:sup>
                          </m:sSup>
                          <m:sSub>
                            <m:sSubPr>
                              <m:ctrlPr>
                                <a:rPr sz="2000">
                                  <a:solidFill>
                                    <a:srgbClr val="85A8FF"/>
                                  </a:solidFill>
                                  <a:latin typeface="Cambria Math"/>
                                </a:rPr>
                              </m:ctrlPr>
                            </m:sSubPr>
                            <m:e>
                              <m:r>
                                <a:rPr sz="2000">
                                  <a:solidFill>
                                    <a:srgbClr val="85A8FF"/>
                                  </a:solidFill>
                                  <a:latin typeface="Cambria Math"/>
                                </a:rPr>
                                <m:t>𝑣</m:t>
                              </m:r>
                            </m:e>
                            <m:sub>
                              <m:r>
                                <a:rPr sz="2000">
                                  <a:solidFill>
                                    <a:srgbClr val="85A8FF"/>
                                  </a:solidFill>
                                  <a:latin typeface="Cambria Math"/>
                                </a:rPr>
                                <m:t>0</m:t>
                              </m:r>
                            </m:sub>
                          </m:sSub>
                        </m:num>
                        <m:den>
                          <m:r>
                            <a:rPr sz="2000">
                              <a:solidFill>
                                <a:srgbClr val="85A8FF"/>
                              </a:solidFill>
                              <a:latin typeface="Cambria Math"/>
                            </a:rPr>
                            <m:t>𝜕</m:t>
                          </m:r>
                          <m:r>
                            <a:rPr sz="2000">
                              <a:solidFill>
                                <a:srgbClr val="85A8FF"/>
                              </a:solidFill>
                              <a:latin typeface="Cambria Math"/>
                            </a:rPr>
                            <m:t>𝑥</m:t>
                          </m:r>
                          <m:r>
                            <a:rPr sz="2000">
                              <a:solidFill>
                                <a:srgbClr val="85A8FF"/>
                              </a:solidFill>
                              <a:latin typeface="Cambria Math"/>
                            </a:rPr>
                            <m:t>𝜕</m:t>
                          </m:r>
                          <m:r>
                            <a:rPr sz="2000">
                              <a:solidFill>
                                <a:srgbClr val="85A8FF"/>
                              </a:solidFill>
                              <a:latin typeface="Cambria Math"/>
                            </a:rPr>
                            <m:t>𝑦</m:t>
                          </m:r>
                        </m:den>
                      </m:f>
                      <m:r>
                        <a:rPr sz="2000">
                          <a:solidFill>
                            <a:srgbClr val="EA8CBC"/>
                          </a:solidFill>
                          <a:latin typeface="Cambria Math"/>
                        </a:rPr>
                        <m:t> − </m:t>
                      </m:r>
                      <m:sSub>
                        <m:sSubPr>
                          <m:ctrlPr>
                            <a:rPr sz="2000">
                              <a:solidFill>
                                <a:srgbClr val="EA8CBC"/>
                              </a:solidFill>
                              <a:latin typeface="Cambria Math"/>
                            </a:rPr>
                          </m:ctrlPr>
                        </m:sSubPr>
                        <m:e>
                          <m:r>
                            <a:rPr sz="2000">
                              <a:solidFill>
                                <a:srgbClr val="EA8CBC"/>
                              </a:solidFill>
                              <a:latin typeface="Cambria Math"/>
                            </a:rPr>
                            <m:t>𝐵</m:t>
                          </m:r>
                        </m:e>
                        <m:sub>
                          <m:r>
                            <a:rPr sz="2000">
                              <a:solidFill>
                                <a:srgbClr val="EA8CBC"/>
                              </a:solidFill>
                              <a:latin typeface="Cambria Math"/>
                            </a:rPr>
                            <m:t>11</m:t>
                          </m:r>
                        </m:sub>
                      </m:sSub>
                      <m:f>
                        <m:fPr>
                          <m:ctrlPr>
                            <a:rPr sz="2000" i="1">
                              <a:solidFill>
                                <a:srgbClr val="EA8CBC"/>
                              </a:solidFill>
                              <a:latin typeface="Cambria Math"/>
                            </a:rPr>
                          </m:ctrlPr>
                        </m:fPr>
                        <m:num>
                          <m:sSup>
                            <m:sSupPr>
                              <m:ctrlPr>
                                <a:rPr sz="2000">
                                  <a:solidFill>
                                    <a:srgbClr val="EA8CBC"/>
                                  </a:solidFill>
                                  <a:latin typeface="Cambria Math"/>
                                </a:rPr>
                              </m:ctrlPr>
                            </m:sSupPr>
                            <m:e>
                              <m:r>
                                <a:rPr sz="2000">
                                  <a:solidFill>
                                    <a:srgbClr val="EA8CBC"/>
                                  </a:solidFill>
                                  <a:latin typeface="Cambria Math"/>
                                </a:rPr>
                                <m:t>𝜕</m:t>
                              </m:r>
                            </m:e>
                            <m:sup>
                              <m:r>
                                <a:rPr sz="2000">
                                  <a:solidFill>
                                    <a:srgbClr val="EA8CBC"/>
                                  </a:solidFill>
                                  <a:latin typeface="Cambria Math"/>
                                </a:rPr>
                                <m:t>3</m:t>
                              </m:r>
                            </m:sup>
                          </m:sSup>
                          <m:sSub>
                            <m:sSubPr>
                              <m:ctrlPr>
                                <a:rPr sz="2000">
                                  <a:solidFill>
                                    <a:srgbClr val="EA8CBC"/>
                                  </a:solidFill>
                                  <a:latin typeface="Cambria Math"/>
                                </a:rPr>
                              </m:ctrlPr>
                            </m:sSubPr>
                            <m:e>
                              <m:r>
                                <a:rPr sz="2000">
                                  <a:solidFill>
                                    <a:srgbClr val="EA8CBC"/>
                                  </a:solidFill>
                                  <a:latin typeface="Cambria Math"/>
                                </a:rPr>
                                <m:t>𝑤</m:t>
                              </m:r>
                            </m:e>
                            <m:sub>
                              <m:r>
                                <a:rPr sz="2000">
                                  <a:solidFill>
                                    <a:srgbClr val="EA8CBC"/>
                                  </a:solidFill>
                                  <a:latin typeface="Cambria Math"/>
                                </a:rPr>
                                <m:t>0</m:t>
                              </m:r>
                            </m:sub>
                          </m:sSub>
                        </m:num>
                        <m:den>
                          <m:r>
                            <a:rPr sz="2000">
                              <a:solidFill>
                                <a:srgbClr val="EA8CBC"/>
                              </a:solidFill>
                              <a:latin typeface="Cambria Math"/>
                            </a:rPr>
                            <m:t>𝜕</m:t>
                          </m:r>
                          <m:sSup>
                            <m:sSupPr>
                              <m:ctrlPr>
                                <a:rPr sz="2000">
                                  <a:solidFill>
                                    <a:srgbClr val="EA8CBC"/>
                                  </a:solidFill>
                                  <a:latin typeface="Cambria Math"/>
                                </a:rPr>
                              </m:ctrlPr>
                            </m:sSupPr>
                            <m:e>
                              <m:r>
                                <a:rPr sz="2000">
                                  <a:solidFill>
                                    <a:srgbClr val="EA8CBC"/>
                                  </a:solidFill>
                                  <a:latin typeface="Cambria Math"/>
                                </a:rPr>
                                <m:t>𝑥</m:t>
                              </m:r>
                            </m:e>
                            <m:sup>
                              <m:r>
                                <a:rPr sz="2000">
                                  <a:solidFill>
                                    <a:srgbClr val="EA8CBC"/>
                                  </a:solidFill>
                                  <a:latin typeface="Cambria Math"/>
                                </a:rPr>
                                <m:t>3</m:t>
                              </m:r>
                            </m:sup>
                          </m:sSup>
                        </m:den>
                      </m:f>
                      <m:r>
                        <a:rPr sz="2000">
                          <a:solidFill>
                            <a:srgbClr val="FFFFFF"/>
                          </a:solidFill>
                          <a:latin typeface="Cambria Math"/>
                        </a:rPr>
                        <m:t> = 0</m:t>
                      </m:r>
                    </m:oMath>
                  </m:oMathPara>
                </a14:m>
                <a:endParaRPr/>
              </a:p>
            </p:txBody>
          </p:sp>
        </mc:Choice>
        <mc:Fallback xmlns="">
          <p:sp>
            <p:nvSpPr>
              <p:cNvPr id="22" name="TextBox 21"/>
              <p:cNvSpPr txBox="1">
                <a:spLocks noRot="1" noChangeAspect="1" noMove="1" noResize="1" noEditPoints="1" noAdjustHandles="1" noChangeArrowheads="1" noChangeShapeType="1" noTextEdit="1"/>
              </p:cNvSpPr>
              <p:nvPr/>
            </p:nvSpPr>
            <p:spPr>
              <a:xfrm>
                <a:off x="928687" y="3309937"/>
                <a:ext cx="7096125" cy="762000"/>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928687" y="4071937"/>
                <a:ext cx="7096125" cy="762000"/>
              </a:xfrm>
              <a:prstGeom prst="rect">
                <a:avLst/>
              </a:prstGeom>
              <a:noFill/>
            </p:spPr>
            <p:txBody>
              <a:bodyPr wrap="square" lIns="0" tIns="0" rIns="0" bIns="0">
                <a:noAutofit/>
              </a:bodyPr>
              <a:lstStyle/>
              <a:p>
                <a:pPr/>
                <a14:m>
                  <m:oMathPara xmlns:m="http://schemas.openxmlformats.org/officeDocument/2006/math">
                    <m:oMathParaPr>
                      <m:jc m:val="left"/>
                    </m:oMathParaPr>
                    <m:oMath>
                      <m:r>
                        <a:rPr sz="2000">
                          <a:solidFill>
                            <a:srgbClr val="85A8FF"/>
                          </a:solidFill>
                          <a:latin typeface="Cambria Math"/>
                        </a:rPr>
                        <m:t>(</m:t>
                      </m:r>
                      <m:sSub>
                        <m:sSubPr>
                          <m:ctrlPr>
                            <a:rPr sz="2000">
                              <a:solidFill>
                                <a:srgbClr val="85A8FF"/>
                              </a:solidFill>
                              <a:latin typeface="Cambria Math"/>
                            </a:rPr>
                          </m:ctrlPr>
                        </m:sSubPr>
                        <m:e>
                          <m:r>
                            <a:rPr sz="2000">
                              <a:solidFill>
                                <a:srgbClr val="85A8FF"/>
                              </a:solidFill>
                              <a:latin typeface="Cambria Math"/>
                            </a:rPr>
                            <m:t>𝐴</m:t>
                          </m:r>
                        </m:e>
                        <m:sub>
                          <m:r>
                            <a:rPr sz="2000">
                              <a:solidFill>
                                <a:srgbClr val="85A8FF"/>
                              </a:solidFill>
                              <a:latin typeface="Cambria Math"/>
                            </a:rPr>
                            <m:t>12</m:t>
                          </m:r>
                        </m:sub>
                      </m:sSub>
                      <m:r>
                        <a:rPr sz="2000">
                          <a:solidFill>
                            <a:srgbClr val="85A8FF"/>
                          </a:solidFill>
                          <a:latin typeface="Cambria Math"/>
                        </a:rPr>
                        <m:t> + </m:t>
                      </m:r>
                      <m:sSub>
                        <m:sSubPr>
                          <m:ctrlPr>
                            <a:rPr sz="2000">
                              <a:solidFill>
                                <a:srgbClr val="85A8FF"/>
                              </a:solidFill>
                              <a:latin typeface="Cambria Math"/>
                            </a:rPr>
                          </m:ctrlPr>
                        </m:sSubPr>
                        <m:e>
                          <m:r>
                            <a:rPr sz="2000">
                              <a:solidFill>
                                <a:srgbClr val="85A8FF"/>
                              </a:solidFill>
                              <a:latin typeface="Cambria Math"/>
                            </a:rPr>
                            <m:t>𝐴</m:t>
                          </m:r>
                        </m:e>
                        <m:sub>
                          <m:r>
                            <a:rPr sz="2000">
                              <a:solidFill>
                                <a:srgbClr val="85A8FF"/>
                              </a:solidFill>
                              <a:latin typeface="Cambria Math"/>
                            </a:rPr>
                            <m:t>66</m:t>
                          </m:r>
                        </m:sub>
                      </m:sSub>
                      <m:r>
                        <a:rPr sz="2000">
                          <a:solidFill>
                            <a:srgbClr val="85A8FF"/>
                          </a:solidFill>
                          <a:latin typeface="Cambria Math"/>
                        </a:rPr>
                        <m:t>)</m:t>
                      </m:r>
                      <m:f>
                        <m:fPr>
                          <m:ctrlPr>
                            <a:rPr sz="2000" i="1">
                              <a:solidFill>
                                <a:srgbClr val="85A8FF"/>
                              </a:solidFill>
                              <a:latin typeface="Cambria Math"/>
                            </a:rPr>
                          </m:ctrlPr>
                        </m:fPr>
                        <m:num>
                          <m:sSup>
                            <m:sSupPr>
                              <m:ctrlPr>
                                <a:rPr sz="2000">
                                  <a:solidFill>
                                    <a:srgbClr val="85A8FF"/>
                                  </a:solidFill>
                                  <a:latin typeface="Cambria Math"/>
                                </a:rPr>
                              </m:ctrlPr>
                            </m:sSupPr>
                            <m:e>
                              <m:r>
                                <a:rPr sz="2000">
                                  <a:solidFill>
                                    <a:srgbClr val="85A8FF"/>
                                  </a:solidFill>
                                  <a:latin typeface="Cambria Math"/>
                                </a:rPr>
                                <m:t>𝜕</m:t>
                              </m:r>
                            </m:e>
                            <m:sup>
                              <m:r>
                                <a:rPr sz="2000">
                                  <a:solidFill>
                                    <a:srgbClr val="85A8FF"/>
                                  </a:solidFill>
                                  <a:latin typeface="Cambria Math"/>
                                </a:rPr>
                                <m:t>2</m:t>
                              </m:r>
                            </m:sup>
                          </m:sSup>
                          <m:sSub>
                            <m:sSubPr>
                              <m:ctrlPr>
                                <a:rPr sz="2000">
                                  <a:solidFill>
                                    <a:srgbClr val="85A8FF"/>
                                  </a:solidFill>
                                  <a:latin typeface="Cambria Math"/>
                                </a:rPr>
                              </m:ctrlPr>
                            </m:sSubPr>
                            <m:e>
                              <m:r>
                                <a:rPr sz="2000">
                                  <a:solidFill>
                                    <a:srgbClr val="85A8FF"/>
                                  </a:solidFill>
                                  <a:latin typeface="Cambria Math"/>
                                </a:rPr>
                                <m:t>𝑢</m:t>
                              </m:r>
                            </m:e>
                            <m:sub>
                              <m:r>
                                <a:rPr sz="2000">
                                  <a:solidFill>
                                    <a:srgbClr val="85A8FF"/>
                                  </a:solidFill>
                                  <a:latin typeface="Cambria Math"/>
                                </a:rPr>
                                <m:t>0</m:t>
                              </m:r>
                            </m:sub>
                          </m:sSub>
                        </m:num>
                        <m:den>
                          <m:r>
                            <a:rPr sz="2000">
                              <a:solidFill>
                                <a:srgbClr val="85A8FF"/>
                              </a:solidFill>
                              <a:latin typeface="Cambria Math"/>
                            </a:rPr>
                            <m:t>𝜕</m:t>
                          </m:r>
                          <m:r>
                            <a:rPr sz="2000">
                              <a:solidFill>
                                <a:srgbClr val="85A8FF"/>
                              </a:solidFill>
                              <a:latin typeface="Cambria Math"/>
                            </a:rPr>
                            <m:t>𝑥</m:t>
                          </m:r>
                          <m:r>
                            <a:rPr sz="2000">
                              <a:solidFill>
                                <a:srgbClr val="85A8FF"/>
                              </a:solidFill>
                              <a:latin typeface="Cambria Math"/>
                            </a:rPr>
                            <m:t>𝜕</m:t>
                          </m:r>
                          <m:r>
                            <a:rPr sz="2000">
                              <a:solidFill>
                                <a:srgbClr val="85A8FF"/>
                              </a:solidFill>
                              <a:latin typeface="Cambria Math"/>
                            </a:rPr>
                            <m:t>𝑦</m:t>
                          </m:r>
                        </m:den>
                      </m:f>
                      <m:r>
                        <a:rPr sz="2000">
                          <a:solidFill>
                            <a:srgbClr val="85A8FF"/>
                          </a:solidFill>
                          <a:latin typeface="Cambria Math"/>
                        </a:rPr>
                        <m:t> + </m:t>
                      </m:r>
                      <m:sSub>
                        <m:sSubPr>
                          <m:ctrlPr>
                            <a:rPr sz="2000">
                              <a:solidFill>
                                <a:srgbClr val="85A8FF"/>
                              </a:solidFill>
                              <a:latin typeface="Cambria Math"/>
                            </a:rPr>
                          </m:ctrlPr>
                        </m:sSubPr>
                        <m:e>
                          <m:r>
                            <a:rPr sz="2000">
                              <a:solidFill>
                                <a:srgbClr val="85A8FF"/>
                              </a:solidFill>
                              <a:latin typeface="Cambria Math"/>
                            </a:rPr>
                            <m:t>𝐴</m:t>
                          </m:r>
                        </m:e>
                        <m:sub>
                          <m:r>
                            <a:rPr sz="2000">
                              <a:solidFill>
                                <a:srgbClr val="85A8FF"/>
                              </a:solidFill>
                              <a:latin typeface="Cambria Math"/>
                            </a:rPr>
                            <m:t>66</m:t>
                          </m:r>
                        </m:sub>
                      </m:sSub>
                      <m:f>
                        <m:fPr>
                          <m:ctrlPr>
                            <a:rPr sz="2000" i="1">
                              <a:solidFill>
                                <a:srgbClr val="85A8FF"/>
                              </a:solidFill>
                              <a:latin typeface="Cambria Math"/>
                            </a:rPr>
                          </m:ctrlPr>
                        </m:fPr>
                        <m:num>
                          <m:sSup>
                            <m:sSupPr>
                              <m:ctrlPr>
                                <a:rPr sz="2000">
                                  <a:solidFill>
                                    <a:srgbClr val="85A8FF"/>
                                  </a:solidFill>
                                  <a:latin typeface="Cambria Math"/>
                                </a:rPr>
                              </m:ctrlPr>
                            </m:sSupPr>
                            <m:e>
                              <m:r>
                                <a:rPr sz="2000">
                                  <a:solidFill>
                                    <a:srgbClr val="85A8FF"/>
                                  </a:solidFill>
                                  <a:latin typeface="Cambria Math"/>
                                </a:rPr>
                                <m:t>𝜕</m:t>
                              </m:r>
                            </m:e>
                            <m:sup>
                              <m:r>
                                <a:rPr sz="2000">
                                  <a:solidFill>
                                    <a:srgbClr val="85A8FF"/>
                                  </a:solidFill>
                                  <a:latin typeface="Cambria Math"/>
                                </a:rPr>
                                <m:t>2</m:t>
                              </m:r>
                            </m:sup>
                          </m:sSup>
                          <m:sSub>
                            <m:sSubPr>
                              <m:ctrlPr>
                                <a:rPr sz="2000">
                                  <a:solidFill>
                                    <a:srgbClr val="85A8FF"/>
                                  </a:solidFill>
                                  <a:latin typeface="Cambria Math"/>
                                </a:rPr>
                              </m:ctrlPr>
                            </m:sSubPr>
                            <m:e>
                              <m:r>
                                <a:rPr sz="2000">
                                  <a:solidFill>
                                    <a:srgbClr val="85A8FF"/>
                                  </a:solidFill>
                                  <a:latin typeface="Cambria Math"/>
                                </a:rPr>
                                <m:t>𝑣</m:t>
                              </m:r>
                            </m:e>
                            <m:sub>
                              <m:r>
                                <a:rPr sz="2000">
                                  <a:solidFill>
                                    <a:srgbClr val="85A8FF"/>
                                  </a:solidFill>
                                  <a:latin typeface="Cambria Math"/>
                                </a:rPr>
                                <m:t>0</m:t>
                              </m:r>
                            </m:sub>
                          </m:sSub>
                        </m:num>
                        <m:den>
                          <m:r>
                            <a:rPr sz="2000">
                              <a:solidFill>
                                <a:srgbClr val="85A8FF"/>
                              </a:solidFill>
                              <a:latin typeface="Cambria Math"/>
                            </a:rPr>
                            <m:t>𝜕</m:t>
                          </m:r>
                          <m:sSup>
                            <m:sSupPr>
                              <m:ctrlPr>
                                <a:rPr sz="2000">
                                  <a:solidFill>
                                    <a:srgbClr val="85A8FF"/>
                                  </a:solidFill>
                                  <a:latin typeface="Cambria Math"/>
                                </a:rPr>
                              </m:ctrlPr>
                            </m:sSupPr>
                            <m:e>
                              <m:r>
                                <a:rPr sz="2000">
                                  <a:solidFill>
                                    <a:srgbClr val="85A8FF"/>
                                  </a:solidFill>
                                  <a:latin typeface="Cambria Math"/>
                                </a:rPr>
                                <m:t>𝑥</m:t>
                              </m:r>
                            </m:e>
                            <m:sup>
                              <m:r>
                                <a:rPr sz="2000">
                                  <a:solidFill>
                                    <a:srgbClr val="85A8FF"/>
                                  </a:solidFill>
                                  <a:latin typeface="Cambria Math"/>
                                </a:rPr>
                                <m:t>2</m:t>
                              </m:r>
                            </m:sup>
                          </m:sSup>
                        </m:den>
                      </m:f>
                      <m:r>
                        <a:rPr sz="2000">
                          <a:solidFill>
                            <a:srgbClr val="85A8FF"/>
                          </a:solidFill>
                          <a:latin typeface="Cambria Math"/>
                        </a:rPr>
                        <m:t> + </m:t>
                      </m:r>
                      <m:sSub>
                        <m:sSubPr>
                          <m:ctrlPr>
                            <a:rPr sz="2000">
                              <a:solidFill>
                                <a:srgbClr val="85A8FF"/>
                              </a:solidFill>
                              <a:latin typeface="Cambria Math"/>
                            </a:rPr>
                          </m:ctrlPr>
                        </m:sSubPr>
                        <m:e>
                          <m:r>
                            <a:rPr sz="2000">
                              <a:solidFill>
                                <a:srgbClr val="85A8FF"/>
                              </a:solidFill>
                              <a:latin typeface="Cambria Math"/>
                            </a:rPr>
                            <m:t>𝐴</m:t>
                          </m:r>
                        </m:e>
                        <m:sub>
                          <m:r>
                            <a:rPr sz="2000">
                              <a:solidFill>
                                <a:srgbClr val="85A8FF"/>
                              </a:solidFill>
                              <a:latin typeface="Cambria Math"/>
                            </a:rPr>
                            <m:t>11</m:t>
                          </m:r>
                        </m:sub>
                      </m:sSub>
                      <m:f>
                        <m:fPr>
                          <m:ctrlPr>
                            <a:rPr sz="2000" i="1">
                              <a:solidFill>
                                <a:srgbClr val="85A8FF"/>
                              </a:solidFill>
                              <a:latin typeface="Cambria Math"/>
                            </a:rPr>
                          </m:ctrlPr>
                        </m:fPr>
                        <m:num>
                          <m:sSup>
                            <m:sSupPr>
                              <m:ctrlPr>
                                <a:rPr sz="2000">
                                  <a:solidFill>
                                    <a:srgbClr val="85A8FF"/>
                                  </a:solidFill>
                                  <a:latin typeface="Cambria Math"/>
                                </a:rPr>
                              </m:ctrlPr>
                            </m:sSupPr>
                            <m:e>
                              <m:r>
                                <a:rPr sz="2000">
                                  <a:solidFill>
                                    <a:srgbClr val="85A8FF"/>
                                  </a:solidFill>
                                  <a:latin typeface="Cambria Math"/>
                                </a:rPr>
                                <m:t>𝜕</m:t>
                              </m:r>
                            </m:e>
                            <m:sup>
                              <m:r>
                                <a:rPr sz="2000">
                                  <a:solidFill>
                                    <a:srgbClr val="85A8FF"/>
                                  </a:solidFill>
                                  <a:latin typeface="Cambria Math"/>
                                </a:rPr>
                                <m:t>2</m:t>
                              </m:r>
                            </m:sup>
                          </m:sSup>
                          <m:sSub>
                            <m:sSubPr>
                              <m:ctrlPr>
                                <a:rPr sz="2000">
                                  <a:solidFill>
                                    <a:srgbClr val="85A8FF"/>
                                  </a:solidFill>
                                  <a:latin typeface="Cambria Math"/>
                                </a:rPr>
                              </m:ctrlPr>
                            </m:sSubPr>
                            <m:e>
                              <m:r>
                                <a:rPr sz="2000">
                                  <a:solidFill>
                                    <a:srgbClr val="85A8FF"/>
                                  </a:solidFill>
                                  <a:latin typeface="Cambria Math"/>
                                </a:rPr>
                                <m:t>𝑣</m:t>
                              </m:r>
                            </m:e>
                            <m:sub>
                              <m:r>
                                <a:rPr sz="2000">
                                  <a:solidFill>
                                    <a:srgbClr val="85A8FF"/>
                                  </a:solidFill>
                                  <a:latin typeface="Cambria Math"/>
                                </a:rPr>
                                <m:t>0</m:t>
                              </m:r>
                            </m:sub>
                          </m:sSub>
                        </m:num>
                        <m:den>
                          <m:r>
                            <a:rPr sz="2000">
                              <a:solidFill>
                                <a:srgbClr val="85A8FF"/>
                              </a:solidFill>
                              <a:latin typeface="Cambria Math"/>
                            </a:rPr>
                            <m:t>𝜕</m:t>
                          </m:r>
                          <m:sSup>
                            <m:sSupPr>
                              <m:ctrlPr>
                                <a:rPr sz="2000">
                                  <a:solidFill>
                                    <a:srgbClr val="85A8FF"/>
                                  </a:solidFill>
                                  <a:latin typeface="Cambria Math"/>
                                </a:rPr>
                              </m:ctrlPr>
                            </m:sSupPr>
                            <m:e>
                              <m:r>
                                <a:rPr sz="2000">
                                  <a:solidFill>
                                    <a:srgbClr val="85A8FF"/>
                                  </a:solidFill>
                                  <a:latin typeface="Cambria Math"/>
                                </a:rPr>
                                <m:t>𝑦</m:t>
                              </m:r>
                            </m:e>
                            <m:sup>
                              <m:r>
                                <a:rPr sz="2000">
                                  <a:solidFill>
                                    <a:srgbClr val="85A8FF"/>
                                  </a:solidFill>
                                  <a:latin typeface="Cambria Math"/>
                                </a:rPr>
                                <m:t>2</m:t>
                              </m:r>
                            </m:sup>
                          </m:sSup>
                        </m:den>
                      </m:f>
                      <m:r>
                        <a:rPr sz="2000">
                          <a:solidFill>
                            <a:srgbClr val="EA8CBC"/>
                          </a:solidFill>
                          <a:latin typeface="Cambria Math"/>
                        </a:rPr>
                        <m:t> + </m:t>
                      </m:r>
                      <m:sSub>
                        <m:sSubPr>
                          <m:ctrlPr>
                            <a:rPr sz="2000">
                              <a:solidFill>
                                <a:srgbClr val="EA8CBC"/>
                              </a:solidFill>
                              <a:latin typeface="Cambria Math"/>
                            </a:rPr>
                          </m:ctrlPr>
                        </m:sSubPr>
                        <m:e>
                          <m:r>
                            <a:rPr sz="2000">
                              <a:solidFill>
                                <a:srgbClr val="EA8CBC"/>
                              </a:solidFill>
                              <a:latin typeface="Cambria Math"/>
                            </a:rPr>
                            <m:t>𝐵</m:t>
                          </m:r>
                        </m:e>
                        <m:sub>
                          <m:r>
                            <a:rPr sz="2000">
                              <a:solidFill>
                                <a:srgbClr val="EA8CBC"/>
                              </a:solidFill>
                              <a:latin typeface="Cambria Math"/>
                            </a:rPr>
                            <m:t>11</m:t>
                          </m:r>
                        </m:sub>
                      </m:sSub>
                      <m:f>
                        <m:fPr>
                          <m:ctrlPr>
                            <a:rPr sz="2000" i="1">
                              <a:solidFill>
                                <a:srgbClr val="EA8CBC"/>
                              </a:solidFill>
                              <a:latin typeface="Cambria Math"/>
                            </a:rPr>
                          </m:ctrlPr>
                        </m:fPr>
                        <m:num>
                          <m:sSup>
                            <m:sSupPr>
                              <m:ctrlPr>
                                <a:rPr sz="2000">
                                  <a:solidFill>
                                    <a:srgbClr val="EA8CBC"/>
                                  </a:solidFill>
                                  <a:latin typeface="Cambria Math"/>
                                </a:rPr>
                              </m:ctrlPr>
                            </m:sSupPr>
                            <m:e>
                              <m:r>
                                <a:rPr sz="2000">
                                  <a:solidFill>
                                    <a:srgbClr val="EA8CBC"/>
                                  </a:solidFill>
                                  <a:latin typeface="Cambria Math"/>
                                </a:rPr>
                                <m:t>𝜕</m:t>
                              </m:r>
                            </m:e>
                            <m:sup>
                              <m:r>
                                <a:rPr sz="2000">
                                  <a:solidFill>
                                    <a:srgbClr val="EA8CBC"/>
                                  </a:solidFill>
                                  <a:latin typeface="Cambria Math"/>
                                </a:rPr>
                                <m:t>3</m:t>
                              </m:r>
                            </m:sup>
                          </m:sSup>
                          <m:sSub>
                            <m:sSubPr>
                              <m:ctrlPr>
                                <a:rPr sz="2000">
                                  <a:solidFill>
                                    <a:srgbClr val="EA8CBC"/>
                                  </a:solidFill>
                                  <a:latin typeface="Cambria Math"/>
                                </a:rPr>
                              </m:ctrlPr>
                            </m:sSubPr>
                            <m:e>
                              <m:r>
                                <a:rPr sz="2000">
                                  <a:solidFill>
                                    <a:srgbClr val="EA8CBC"/>
                                  </a:solidFill>
                                  <a:latin typeface="Cambria Math"/>
                                </a:rPr>
                                <m:t>𝑤</m:t>
                              </m:r>
                            </m:e>
                            <m:sub>
                              <m:r>
                                <a:rPr sz="2000">
                                  <a:solidFill>
                                    <a:srgbClr val="EA8CBC"/>
                                  </a:solidFill>
                                  <a:latin typeface="Cambria Math"/>
                                </a:rPr>
                                <m:t>0</m:t>
                              </m:r>
                            </m:sub>
                          </m:sSub>
                        </m:num>
                        <m:den>
                          <m:r>
                            <a:rPr sz="2000">
                              <a:solidFill>
                                <a:srgbClr val="EA8CBC"/>
                              </a:solidFill>
                              <a:latin typeface="Cambria Math"/>
                            </a:rPr>
                            <m:t>𝜕</m:t>
                          </m:r>
                          <m:sSup>
                            <m:sSupPr>
                              <m:ctrlPr>
                                <a:rPr sz="2000">
                                  <a:solidFill>
                                    <a:srgbClr val="EA8CBC"/>
                                  </a:solidFill>
                                  <a:latin typeface="Cambria Math"/>
                                </a:rPr>
                              </m:ctrlPr>
                            </m:sSupPr>
                            <m:e>
                              <m:r>
                                <a:rPr sz="2000">
                                  <a:solidFill>
                                    <a:srgbClr val="EA8CBC"/>
                                  </a:solidFill>
                                  <a:latin typeface="Cambria Math"/>
                                </a:rPr>
                                <m:t>𝑦</m:t>
                              </m:r>
                            </m:e>
                            <m:sup>
                              <m:r>
                                <a:rPr sz="2000">
                                  <a:solidFill>
                                    <a:srgbClr val="EA8CBC"/>
                                  </a:solidFill>
                                  <a:latin typeface="Cambria Math"/>
                                </a:rPr>
                                <m:t>3</m:t>
                              </m:r>
                            </m:sup>
                          </m:sSup>
                        </m:den>
                      </m:f>
                      <m:r>
                        <a:rPr sz="2000">
                          <a:solidFill>
                            <a:srgbClr val="FFFFFF"/>
                          </a:solidFill>
                          <a:latin typeface="Cambria Math"/>
                        </a:rPr>
                        <m:t> = 0</m:t>
                      </m:r>
                    </m:oMath>
                  </m:oMathPara>
                </a14:m>
                <a:endParaRPr/>
              </a:p>
            </p:txBody>
          </p:sp>
        </mc:Choice>
        <mc:Fallback xmlns="">
          <p:sp>
            <p:nvSpPr>
              <p:cNvPr id="23" name="TextBox 22"/>
              <p:cNvSpPr txBox="1">
                <a:spLocks noRot="1" noChangeAspect="1" noMove="1" noResize="1" noEditPoints="1" noAdjustHandles="1" noChangeArrowheads="1" noChangeShapeType="1" noTextEdit="1"/>
              </p:cNvSpPr>
              <p:nvPr/>
            </p:nvSpPr>
            <p:spPr>
              <a:xfrm>
                <a:off x="928687" y="4071937"/>
                <a:ext cx="7096125" cy="762000"/>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928687" y="4833937"/>
                <a:ext cx="10882312" cy="762000"/>
              </a:xfrm>
              <a:prstGeom prst="rect">
                <a:avLst/>
              </a:prstGeom>
              <a:noFill/>
            </p:spPr>
            <p:txBody>
              <a:bodyPr wrap="square" lIns="0" tIns="0" rIns="0" bIns="0">
                <a:noAutofit/>
              </a:bodyPr>
              <a:lstStyle/>
              <a:p>
                <a:pPr/>
                <a14:m>
                  <m:oMathPara xmlns:m="http://schemas.openxmlformats.org/officeDocument/2006/math">
                    <m:oMathParaPr>
                      <m:jc m:val="left"/>
                    </m:oMathParaPr>
                    <m:oMath>
                      <m:sSub>
                        <m:sSubPr>
                          <m:ctrlPr>
                            <a:rPr sz="2000">
                              <a:solidFill>
                                <a:srgbClr val="FFD82D"/>
                              </a:solidFill>
                              <a:latin typeface="Cambria Math"/>
                            </a:rPr>
                          </m:ctrlPr>
                        </m:sSubPr>
                        <m:e>
                          <m:r>
                            <a:rPr sz="2000">
                              <a:solidFill>
                                <a:srgbClr val="FFD82D"/>
                              </a:solidFill>
                              <a:latin typeface="Cambria Math"/>
                            </a:rPr>
                            <m:t>𝐷</m:t>
                          </m:r>
                        </m:e>
                        <m:sub>
                          <m:r>
                            <a:rPr sz="2000">
                              <a:solidFill>
                                <a:srgbClr val="FFD82D"/>
                              </a:solidFill>
                              <a:latin typeface="Cambria Math"/>
                            </a:rPr>
                            <m:t>11</m:t>
                          </m:r>
                        </m:sub>
                      </m:sSub>
                      <m:r>
                        <a:rPr sz="2000">
                          <a:solidFill>
                            <a:srgbClr val="FFD82D"/>
                          </a:solidFill>
                          <a:latin typeface="Cambria Math"/>
                        </a:rPr>
                        <m:t>(</m:t>
                      </m:r>
                      <m:f>
                        <m:fPr>
                          <m:ctrlPr>
                            <a:rPr sz="2000" i="1">
                              <a:solidFill>
                                <a:srgbClr val="FFD82D"/>
                              </a:solidFill>
                              <a:latin typeface="Cambria Math"/>
                            </a:rPr>
                          </m:ctrlPr>
                        </m:fPr>
                        <m:num>
                          <m:sSup>
                            <m:sSupPr>
                              <m:ctrlPr>
                                <a:rPr sz="2000">
                                  <a:solidFill>
                                    <a:srgbClr val="FFD82D"/>
                                  </a:solidFill>
                                  <a:latin typeface="Cambria Math"/>
                                </a:rPr>
                              </m:ctrlPr>
                            </m:sSupPr>
                            <m:e>
                              <m:r>
                                <a:rPr sz="2000">
                                  <a:solidFill>
                                    <a:srgbClr val="FFD82D"/>
                                  </a:solidFill>
                                  <a:latin typeface="Cambria Math"/>
                                </a:rPr>
                                <m:t>𝜕</m:t>
                              </m:r>
                            </m:e>
                            <m:sup>
                              <m:r>
                                <a:rPr sz="2000">
                                  <a:solidFill>
                                    <a:srgbClr val="FFD82D"/>
                                  </a:solidFill>
                                  <a:latin typeface="Cambria Math"/>
                                </a:rPr>
                                <m:t>4</m:t>
                              </m:r>
                            </m:sup>
                          </m:sSup>
                          <m:sSub>
                            <m:sSubPr>
                              <m:ctrlPr>
                                <a:rPr sz="2000">
                                  <a:solidFill>
                                    <a:srgbClr val="FFD82D"/>
                                  </a:solidFill>
                                  <a:latin typeface="Cambria Math"/>
                                </a:rPr>
                              </m:ctrlPr>
                            </m:sSubPr>
                            <m:e>
                              <m:r>
                                <a:rPr sz="2000">
                                  <a:solidFill>
                                    <a:srgbClr val="FFD82D"/>
                                  </a:solidFill>
                                  <a:latin typeface="Cambria Math"/>
                                </a:rPr>
                                <m:t>𝑤</m:t>
                              </m:r>
                            </m:e>
                            <m:sub>
                              <m:r>
                                <a:rPr sz="2000">
                                  <a:solidFill>
                                    <a:srgbClr val="FFD82D"/>
                                  </a:solidFill>
                                  <a:latin typeface="Cambria Math"/>
                                </a:rPr>
                                <m:t>0</m:t>
                              </m:r>
                            </m:sub>
                          </m:sSub>
                        </m:num>
                        <m:den>
                          <m:r>
                            <a:rPr sz="2000">
                              <a:solidFill>
                                <a:srgbClr val="FFD82D"/>
                              </a:solidFill>
                              <a:latin typeface="Cambria Math"/>
                            </a:rPr>
                            <m:t>𝜕</m:t>
                          </m:r>
                          <m:sSup>
                            <m:sSupPr>
                              <m:ctrlPr>
                                <a:rPr sz="2000">
                                  <a:solidFill>
                                    <a:srgbClr val="FFD82D"/>
                                  </a:solidFill>
                                  <a:latin typeface="Cambria Math"/>
                                </a:rPr>
                              </m:ctrlPr>
                            </m:sSupPr>
                            <m:e>
                              <m:r>
                                <a:rPr sz="2000">
                                  <a:solidFill>
                                    <a:srgbClr val="FFD82D"/>
                                  </a:solidFill>
                                  <a:latin typeface="Cambria Math"/>
                                </a:rPr>
                                <m:t>𝑥</m:t>
                              </m:r>
                            </m:e>
                            <m:sup>
                              <m:r>
                                <a:rPr sz="2000">
                                  <a:solidFill>
                                    <a:srgbClr val="FFD82D"/>
                                  </a:solidFill>
                                  <a:latin typeface="Cambria Math"/>
                                </a:rPr>
                                <m:t>4</m:t>
                              </m:r>
                            </m:sup>
                          </m:sSup>
                        </m:den>
                      </m:f>
                      <m:r>
                        <a:rPr sz="2000">
                          <a:solidFill>
                            <a:srgbClr val="FFD82D"/>
                          </a:solidFill>
                          <a:latin typeface="Cambria Math"/>
                        </a:rPr>
                        <m:t> + </m:t>
                      </m:r>
                      <m:f>
                        <m:fPr>
                          <m:ctrlPr>
                            <a:rPr sz="2000" i="1">
                              <a:solidFill>
                                <a:srgbClr val="FFD82D"/>
                              </a:solidFill>
                              <a:latin typeface="Cambria Math"/>
                            </a:rPr>
                          </m:ctrlPr>
                        </m:fPr>
                        <m:num>
                          <m:sSup>
                            <m:sSupPr>
                              <m:ctrlPr>
                                <a:rPr sz="2000">
                                  <a:solidFill>
                                    <a:srgbClr val="FFD82D"/>
                                  </a:solidFill>
                                  <a:latin typeface="Cambria Math"/>
                                </a:rPr>
                              </m:ctrlPr>
                            </m:sSupPr>
                            <m:e>
                              <m:r>
                                <a:rPr sz="2000">
                                  <a:solidFill>
                                    <a:srgbClr val="FFD82D"/>
                                  </a:solidFill>
                                  <a:latin typeface="Cambria Math"/>
                                </a:rPr>
                                <m:t>𝜕</m:t>
                              </m:r>
                            </m:e>
                            <m:sup>
                              <m:r>
                                <a:rPr sz="2000">
                                  <a:solidFill>
                                    <a:srgbClr val="FFD82D"/>
                                  </a:solidFill>
                                  <a:latin typeface="Cambria Math"/>
                                </a:rPr>
                                <m:t>4</m:t>
                              </m:r>
                            </m:sup>
                          </m:sSup>
                          <m:sSub>
                            <m:sSubPr>
                              <m:ctrlPr>
                                <a:rPr sz="2000">
                                  <a:solidFill>
                                    <a:srgbClr val="FFD82D"/>
                                  </a:solidFill>
                                  <a:latin typeface="Cambria Math"/>
                                </a:rPr>
                              </m:ctrlPr>
                            </m:sSubPr>
                            <m:e>
                              <m:r>
                                <a:rPr sz="2000">
                                  <a:solidFill>
                                    <a:srgbClr val="FFD82D"/>
                                  </a:solidFill>
                                  <a:latin typeface="Cambria Math"/>
                                </a:rPr>
                                <m:t>𝑤</m:t>
                              </m:r>
                            </m:e>
                            <m:sub>
                              <m:r>
                                <a:rPr sz="2000">
                                  <a:solidFill>
                                    <a:srgbClr val="FFD82D"/>
                                  </a:solidFill>
                                  <a:latin typeface="Cambria Math"/>
                                </a:rPr>
                                <m:t>0</m:t>
                              </m:r>
                            </m:sub>
                          </m:sSub>
                        </m:num>
                        <m:den>
                          <m:r>
                            <a:rPr sz="2000">
                              <a:solidFill>
                                <a:srgbClr val="FFD82D"/>
                              </a:solidFill>
                              <a:latin typeface="Cambria Math"/>
                            </a:rPr>
                            <m:t>𝜕</m:t>
                          </m:r>
                          <m:sSup>
                            <m:sSupPr>
                              <m:ctrlPr>
                                <a:rPr sz="2000">
                                  <a:solidFill>
                                    <a:srgbClr val="FFD82D"/>
                                  </a:solidFill>
                                  <a:latin typeface="Cambria Math"/>
                                </a:rPr>
                              </m:ctrlPr>
                            </m:sSupPr>
                            <m:e>
                              <m:r>
                                <a:rPr sz="2000">
                                  <a:solidFill>
                                    <a:srgbClr val="FFD82D"/>
                                  </a:solidFill>
                                  <a:latin typeface="Cambria Math"/>
                                </a:rPr>
                                <m:t>𝑦</m:t>
                              </m:r>
                            </m:e>
                            <m:sup>
                              <m:r>
                                <a:rPr sz="2000">
                                  <a:solidFill>
                                    <a:srgbClr val="FFD82D"/>
                                  </a:solidFill>
                                  <a:latin typeface="Cambria Math"/>
                                </a:rPr>
                                <m:t>4</m:t>
                              </m:r>
                            </m:sup>
                          </m:sSup>
                        </m:den>
                      </m:f>
                      <m:r>
                        <a:rPr sz="2000">
                          <a:solidFill>
                            <a:srgbClr val="FFD82D"/>
                          </a:solidFill>
                          <a:latin typeface="Cambria Math"/>
                        </a:rPr>
                        <m:t>) + 2(</m:t>
                      </m:r>
                      <m:sSub>
                        <m:sSubPr>
                          <m:ctrlPr>
                            <a:rPr sz="2000">
                              <a:solidFill>
                                <a:srgbClr val="FFD82D"/>
                              </a:solidFill>
                              <a:latin typeface="Cambria Math"/>
                            </a:rPr>
                          </m:ctrlPr>
                        </m:sSubPr>
                        <m:e>
                          <m:r>
                            <a:rPr sz="2000">
                              <a:solidFill>
                                <a:srgbClr val="FFD82D"/>
                              </a:solidFill>
                              <a:latin typeface="Cambria Math"/>
                            </a:rPr>
                            <m:t>𝐷</m:t>
                          </m:r>
                        </m:e>
                        <m:sub>
                          <m:r>
                            <a:rPr sz="2000">
                              <a:solidFill>
                                <a:srgbClr val="FFD82D"/>
                              </a:solidFill>
                              <a:latin typeface="Cambria Math"/>
                            </a:rPr>
                            <m:t>12</m:t>
                          </m:r>
                        </m:sub>
                      </m:sSub>
                      <m:r>
                        <a:rPr sz="2000">
                          <a:solidFill>
                            <a:srgbClr val="FFD82D"/>
                          </a:solidFill>
                          <a:latin typeface="Cambria Math"/>
                        </a:rPr>
                        <m:t> + 2</m:t>
                      </m:r>
                      <m:sSub>
                        <m:sSubPr>
                          <m:ctrlPr>
                            <a:rPr sz="2000">
                              <a:solidFill>
                                <a:srgbClr val="FFD82D"/>
                              </a:solidFill>
                              <a:latin typeface="Cambria Math"/>
                            </a:rPr>
                          </m:ctrlPr>
                        </m:sSubPr>
                        <m:e>
                          <m:r>
                            <a:rPr sz="2000">
                              <a:solidFill>
                                <a:srgbClr val="FFD82D"/>
                              </a:solidFill>
                              <a:latin typeface="Cambria Math"/>
                            </a:rPr>
                            <m:t>𝐷</m:t>
                          </m:r>
                        </m:e>
                        <m:sub>
                          <m:r>
                            <a:rPr sz="2000">
                              <a:solidFill>
                                <a:srgbClr val="FFD82D"/>
                              </a:solidFill>
                              <a:latin typeface="Cambria Math"/>
                            </a:rPr>
                            <m:t>66</m:t>
                          </m:r>
                        </m:sub>
                      </m:sSub>
                      <m:r>
                        <a:rPr sz="2000">
                          <a:solidFill>
                            <a:srgbClr val="FFD82D"/>
                          </a:solidFill>
                          <a:latin typeface="Cambria Math"/>
                        </a:rPr>
                        <m:t>)</m:t>
                      </m:r>
                      <m:f>
                        <m:fPr>
                          <m:ctrlPr>
                            <a:rPr sz="2000" i="1">
                              <a:solidFill>
                                <a:srgbClr val="FFD82D"/>
                              </a:solidFill>
                              <a:latin typeface="Cambria Math"/>
                            </a:rPr>
                          </m:ctrlPr>
                        </m:fPr>
                        <m:num>
                          <m:sSup>
                            <m:sSupPr>
                              <m:ctrlPr>
                                <a:rPr sz="2000">
                                  <a:solidFill>
                                    <a:srgbClr val="FFD82D"/>
                                  </a:solidFill>
                                  <a:latin typeface="Cambria Math"/>
                                </a:rPr>
                              </m:ctrlPr>
                            </m:sSupPr>
                            <m:e>
                              <m:r>
                                <a:rPr sz="2000">
                                  <a:solidFill>
                                    <a:srgbClr val="FFD82D"/>
                                  </a:solidFill>
                                  <a:latin typeface="Cambria Math"/>
                                </a:rPr>
                                <m:t>𝜕</m:t>
                              </m:r>
                            </m:e>
                            <m:sup>
                              <m:r>
                                <a:rPr sz="2000">
                                  <a:solidFill>
                                    <a:srgbClr val="FFD82D"/>
                                  </a:solidFill>
                                  <a:latin typeface="Cambria Math"/>
                                </a:rPr>
                                <m:t>4</m:t>
                              </m:r>
                            </m:sup>
                          </m:sSup>
                          <m:sSub>
                            <m:sSubPr>
                              <m:ctrlPr>
                                <a:rPr sz="2000">
                                  <a:solidFill>
                                    <a:srgbClr val="FFD82D"/>
                                  </a:solidFill>
                                  <a:latin typeface="Cambria Math"/>
                                </a:rPr>
                              </m:ctrlPr>
                            </m:sSubPr>
                            <m:e>
                              <m:r>
                                <a:rPr sz="2000">
                                  <a:solidFill>
                                    <a:srgbClr val="FFD82D"/>
                                  </a:solidFill>
                                  <a:latin typeface="Cambria Math"/>
                                </a:rPr>
                                <m:t>𝑤</m:t>
                              </m:r>
                            </m:e>
                            <m:sub>
                              <m:r>
                                <a:rPr sz="2000">
                                  <a:solidFill>
                                    <a:srgbClr val="FFD82D"/>
                                  </a:solidFill>
                                  <a:latin typeface="Cambria Math"/>
                                </a:rPr>
                                <m:t>0</m:t>
                              </m:r>
                            </m:sub>
                          </m:sSub>
                        </m:num>
                        <m:den>
                          <m:r>
                            <a:rPr sz="2000">
                              <a:solidFill>
                                <a:srgbClr val="FFD82D"/>
                              </a:solidFill>
                              <a:latin typeface="Cambria Math"/>
                            </a:rPr>
                            <m:t>𝜕</m:t>
                          </m:r>
                          <m:sSup>
                            <m:sSupPr>
                              <m:ctrlPr>
                                <a:rPr sz="2000">
                                  <a:solidFill>
                                    <a:srgbClr val="FFD82D"/>
                                  </a:solidFill>
                                  <a:latin typeface="Cambria Math"/>
                                </a:rPr>
                              </m:ctrlPr>
                            </m:sSupPr>
                            <m:e>
                              <m:r>
                                <a:rPr sz="2000">
                                  <a:solidFill>
                                    <a:srgbClr val="FFD82D"/>
                                  </a:solidFill>
                                  <a:latin typeface="Cambria Math"/>
                                </a:rPr>
                                <m:t>𝑥</m:t>
                              </m:r>
                            </m:e>
                            <m:sup>
                              <m:r>
                                <a:rPr sz="2000">
                                  <a:solidFill>
                                    <a:srgbClr val="FFD82D"/>
                                  </a:solidFill>
                                  <a:latin typeface="Cambria Math"/>
                                </a:rPr>
                                <m:t>2</m:t>
                              </m:r>
                            </m:sup>
                          </m:sSup>
                          <m:r>
                            <a:rPr sz="2000">
                              <a:solidFill>
                                <a:srgbClr val="FFD82D"/>
                              </a:solidFill>
                              <a:latin typeface="Cambria Math"/>
                            </a:rPr>
                            <m:t>𝜕</m:t>
                          </m:r>
                          <m:sSup>
                            <m:sSupPr>
                              <m:ctrlPr>
                                <a:rPr sz="2000">
                                  <a:solidFill>
                                    <a:srgbClr val="FFD82D"/>
                                  </a:solidFill>
                                  <a:latin typeface="Cambria Math"/>
                                </a:rPr>
                              </m:ctrlPr>
                            </m:sSupPr>
                            <m:e>
                              <m:r>
                                <a:rPr sz="2000">
                                  <a:solidFill>
                                    <a:srgbClr val="FFD82D"/>
                                  </a:solidFill>
                                  <a:latin typeface="Cambria Math"/>
                                </a:rPr>
                                <m:t>𝑦</m:t>
                              </m:r>
                            </m:e>
                            <m:sup>
                              <m:r>
                                <a:rPr sz="2000">
                                  <a:solidFill>
                                    <a:srgbClr val="FFD82D"/>
                                  </a:solidFill>
                                  <a:latin typeface="Cambria Math"/>
                                </a:rPr>
                                <m:t>2</m:t>
                              </m:r>
                            </m:sup>
                          </m:sSup>
                        </m:den>
                      </m:f>
                      <m:r>
                        <a:rPr sz="2000">
                          <a:solidFill>
                            <a:srgbClr val="EA8CBC"/>
                          </a:solidFill>
                          <a:latin typeface="Cambria Math"/>
                        </a:rPr>
                        <m:t> − </m:t>
                      </m:r>
                      <m:sSub>
                        <m:sSubPr>
                          <m:ctrlPr>
                            <a:rPr sz="2000">
                              <a:solidFill>
                                <a:srgbClr val="EA8CBC"/>
                              </a:solidFill>
                              <a:latin typeface="Cambria Math"/>
                            </a:rPr>
                          </m:ctrlPr>
                        </m:sSubPr>
                        <m:e>
                          <m:r>
                            <a:rPr sz="2000">
                              <a:solidFill>
                                <a:srgbClr val="EA8CBC"/>
                              </a:solidFill>
                              <a:latin typeface="Cambria Math"/>
                            </a:rPr>
                            <m:t>𝐵</m:t>
                          </m:r>
                        </m:e>
                        <m:sub>
                          <m:r>
                            <a:rPr sz="2000">
                              <a:solidFill>
                                <a:srgbClr val="EA8CBC"/>
                              </a:solidFill>
                              <a:latin typeface="Cambria Math"/>
                            </a:rPr>
                            <m:t>11</m:t>
                          </m:r>
                        </m:sub>
                      </m:sSub>
                      <m:r>
                        <a:rPr sz="2000">
                          <a:solidFill>
                            <a:srgbClr val="EA8CBC"/>
                          </a:solidFill>
                          <a:latin typeface="Cambria Math"/>
                        </a:rPr>
                        <m:t>(</m:t>
                      </m:r>
                      <m:f>
                        <m:fPr>
                          <m:ctrlPr>
                            <a:rPr sz="2000" i="1">
                              <a:solidFill>
                                <a:srgbClr val="EA8CBC"/>
                              </a:solidFill>
                              <a:latin typeface="Cambria Math"/>
                            </a:rPr>
                          </m:ctrlPr>
                        </m:fPr>
                        <m:num>
                          <m:sSup>
                            <m:sSupPr>
                              <m:ctrlPr>
                                <a:rPr sz="2000">
                                  <a:solidFill>
                                    <a:srgbClr val="EA8CBC"/>
                                  </a:solidFill>
                                  <a:latin typeface="Cambria Math"/>
                                </a:rPr>
                              </m:ctrlPr>
                            </m:sSupPr>
                            <m:e>
                              <m:r>
                                <a:rPr sz="2000">
                                  <a:solidFill>
                                    <a:srgbClr val="EA8CBC"/>
                                  </a:solidFill>
                                  <a:latin typeface="Cambria Math"/>
                                </a:rPr>
                                <m:t>𝜕</m:t>
                              </m:r>
                            </m:e>
                            <m:sup>
                              <m:r>
                                <a:rPr sz="2000">
                                  <a:solidFill>
                                    <a:srgbClr val="EA8CBC"/>
                                  </a:solidFill>
                                  <a:latin typeface="Cambria Math"/>
                                </a:rPr>
                                <m:t>3</m:t>
                              </m:r>
                            </m:sup>
                          </m:sSup>
                          <m:sSub>
                            <m:sSubPr>
                              <m:ctrlPr>
                                <a:rPr sz="2000">
                                  <a:solidFill>
                                    <a:srgbClr val="EA8CBC"/>
                                  </a:solidFill>
                                  <a:latin typeface="Cambria Math"/>
                                </a:rPr>
                              </m:ctrlPr>
                            </m:sSubPr>
                            <m:e>
                              <m:r>
                                <a:rPr sz="2000">
                                  <a:solidFill>
                                    <a:srgbClr val="EA8CBC"/>
                                  </a:solidFill>
                                  <a:latin typeface="Cambria Math"/>
                                </a:rPr>
                                <m:t>𝑢</m:t>
                              </m:r>
                            </m:e>
                            <m:sub>
                              <m:r>
                                <a:rPr sz="2000">
                                  <a:solidFill>
                                    <a:srgbClr val="EA8CBC"/>
                                  </a:solidFill>
                                  <a:latin typeface="Cambria Math"/>
                                </a:rPr>
                                <m:t>0</m:t>
                              </m:r>
                            </m:sub>
                          </m:sSub>
                        </m:num>
                        <m:den>
                          <m:r>
                            <a:rPr sz="2000">
                              <a:solidFill>
                                <a:srgbClr val="EA8CBC"/>
                              </a:solidFill>
                              <a:latin typeface="Cambria Math"/>
                            </a:rPr>
                            <m:t>𝜕</m:t>
                          </m:r>
                          <m:sSup>
                            <m:sSupPr>
                              <m:ctrlPr>
                                <a:rPr sz="2000">
                                  <a:solidFill>
                                    <a:srgbClr val="EA8CBC"/>
                                  </a:solidFill>
                                  <a:latin typeface="Cambria Math"/>
                                </a:rPr>
                              </m:ctrlPr>
                            </m:sSupPr>
                            <m:e>
                              <m:r>
                                <a:rPr sz="2000">
                                  <a:solidFill>
                                    <a:srgbClr val="EA8CBC"/>
                                  </a:solidFill>
                                  <a:latin typeface="Cambria Math"/>
                                </a:rPr>
                                <m:t>𝑥</m:t>
                              </m:r>
                            </m:e>
                            <m:sup>
                              <m:r>
                                <a:rPr sz="2000">
                                  <a:solidFill>
                                    <a:srgbClr val="EA8CBC"/>
                                  </a:solidFill>
                                  <a:latin typeface="Cambria Math"/>
                                </a:rPr>
                                <m:t>3</m:t>
                              </m:r>
                            </m:sup>
                          </m:sSup>
                        </m:den>
                      </m:f>
                      <m:r>
                        <a:rPr sz="2000">
                          <a:solidFill>
                            <a:srgbClr val="EA8CBC"/>
                          </a:solidFill>
                          <a:latin typeface="Cambria Math"/>
                        </a:rPr>
                        <m:t> − </m:t>
                      </m:r>
                      <m:f>
                        <m:fPr>
                          <m:ctrlPr>
                            <a:rPr sz="2000" i="1">
                              <a:solidFill>
                                <a:srgbClr val="EA8CBC"/>
                              </a:solidFill>
                              <a:latin typeface="Cambria Math"/>
                            </a:rPr>
                          </m:ctrlPr>
                        </m:fPr>
                        <m:num>
                          <m:sSup>
                            <m:sSupPr>
                              <m:ctrlPr>
                                <a:rPr sz="2000">
                                  <a:solidFill>
                                    <a:srgbClr val="EA8CBC"/>
                                  </a:solidFill>
                                  <a:latin typeface="Cambria Math"/>
                                </a:rPr>
                              </m:ctrlPr>
                            </m:sSupPr>
                            <m:e>
                              <m:r>
                                <a:rPr sz="2000">
                                  <a:solidFill>
                                    <a:srgbClr val="EA8CBC"/>
                                  </a:solidFill>
                                  <a:latin typeface="Cambria Math"/>
                                </a:rPr>
                                <m:t>𝜕</m:t>
                              </m:r>
                            </m:e>
                            <m:sup>
                              <m:r>
                                <a:rPr sz="2000">
                                  <a:solidFill>
                                    <a:srgbClr val="EA8CBC"/>
                                  </a:solidFill>
                                  <a:latin typeface="Cambria Math"/>
                                </a:rPr>
                                <m:t>3</m:t>
                              </m:r>
                            </m:sup>
                          </m:sSup>
                          <m:sSub>
                            <m:sSubPr>
                              <m:ctrlPr>
                                <a:rPr sz="2000">
                                  <a:solidFill>
                                    <a:srgbClr val="EA8CBC"/>
                                  </a:solidFill>
                                  <a:latin typeface="Cambria Math"/>
                                </a:rPr>
                              </m:ctrlPr>
                            </m:sSubPr>
                            <m:e>
                              <m:r>
                                <a:rPr sz="2000">
                                  <a:solidFill>
                                    <a:srgbClr val="EA8CBC"/>
                                  </a:solidFill>
                                  <a:latin typeface="Cambria Math"/>
                                </a:rPr>
                                <m:t>𝑣</m:t>
                              </m:r>
                            </m:e>
                            <m:sub>
                              <m:r>
                                <a:rPr sz="2000">
                                  <a:solidFill>
                                    <a:srgbClr val="EA8CBC"/>
                                  </a:solidFill>
                                  <a:latin typeface="Cambria Math"/>
                                </a:rPr>
                                <m:t>0</m:t>
                              </m:r>
                            </m:sub>
                          </m:sSub>
                        </m:num>
                        <m:den>
                          <m:r>
                            <a:rPr sz="2000">
                              <a:solidFill>
                                <a:srgbClr val="EA8CBC"/>
                              </a:solidFill>
                              <a:latin typeface="Cambria Math"/>
                            </a:rPr>
                            <m:t>𝜕</m:t>
                          </m:r>
                          <m:sSup>
                            <m:sSupPr>
                              <m:ctrlPr>
                                <a:rPr sz="2000">
                                  <a:solidFill>
                                    <a:srgbClr val="EA8CBC"/>
                                  </a:solidFill>
                                  <a:latin typeface="Cambria Math"/>
                                </a:rPr>
                              </m:ctrlPr>
                            </m:sSupPr>
                            <m:e>
                              <m:r>
                                <a:rPr sz="2000">
                                  <a:solidFill>
                                    <a:srgbClr val="EA8CBC"/>
                                  </a:solidFill>
                                  <a:latin typeface="Cambria Math"/>
                                </a:rPr>
                                <m:t>𝑦</m:t>
                              </m:r>
                            </m:e>
                            <m:sup>
                              <m:r>
                                <a:rPr sz="2000">
                                  <a:solidFill>
                                    <a:srgbClr val="EA8CBC"/>
                                  </a:solidFill>
                                  <a:latin typeface="Cambria Math"/>
                                </a:rPr>
                                <m:t>3</m:t>
                              </m:r>
                            </m:sup>
                          </m:sSup>
                        </m:den>
                      </m:f>
                      <m:r>
                        <a:rPr sz="2000">
                          <a:solidFill>
                            <a:srgbClr val="EA8CBC"/>
                          </a:solidFill>
                          <a:latin typeface="Cambria Math"/>
                        </a:rPr>
                        <m:t>)</m:t>
                      </m:r>
                    </m:oMath>
                  </m:oMathPara>
                </a14:m>
                <a:endParaRPr/>
              </a:p>
            </p:txBody>
          </p:sp>
        </mc:Choice>
        <mc:Fallback xmlns="">
          <p:sp>
            <p:nvSpPr>
              <p:cNvPr id="24" name="TextBox 23"/>
              <p:cNvSpPr txBox="1">
                <a:spLocks noRot="1" noChangeAspect="1" noMove="1" noResize="1" noEditPoints="1" noAdjustHandles="1" noChangeArrowheads="1" noChangeShapeType="1" noTextEdit="1"/>
              </p:cNvSpPr>
              <p:nvPr/>
            </p:nvSpPr>
            <p:spPr>
              <a:xfrm>
                <a:off x="928687" y="4833937"/>
                <a:ext cx="10882312" cy="762000"/>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928687" y="5429250"/>
                <a:ext cx="10882312" cy="714375"/>
              </a:xfrm>
              <a:prstGeom prst="rect">
                <a:avLst/>
              </a:prstGeom>
              <a:noFill/>
            </p:spPr>
            <p:txBody>
              <a:bodyPr wrap="square" lIns="0" tIns="0" rIns="0" bIns="0">
                <a:noAutofit/>
              </a:bodyPr>
              <a:lstStyle/>
              <a:p>
                <a:pPr/>
                <a14:m>
                  <m:oMathPara xmlns:m="http://schemas.openxmlformats.org/officeDocument/2006/math">
                    <m:oMathParaPr>
                      <m:jc m:val="left"/>
                    </m:oMathParaPr>
                    <m:oMath>
                      <m:r>
                        <a:rPr sz="2000">
                          <a:solidFill>
                            <a:srgbClr val="85A8FF"/>
                          </a:solidFill>
                          <a:latin typeface="Cambria Math"/>
                        </a:rPr>
                        <m:t>= </m:t>
                      </m:r>
                      <m:sSubSup>
                        <m:sSubSupPr>
                          <m:ctrlPr>
                            <a:rPr sz="2000">
                              <a:solidFill>
                                <a:srgbClr val="85A8FF"/>
                              </a:solidFill>
                              <a:latin typeface="Cambria Math"/>
                            </a:rPr>
                          </m:ctrlPr>
                        </m:sSubSupPr>
                        <m:e>
                          <m:r>
                            <a:rPr sz="2000">
                              <a:solidFill>
                                <a:srgbClr val="85A8FF"/>
                              </a:solidFill>
                              <a:latin typeface="Cambria Math"/>
                            </a:rPr>
                            <m:t>𝑁</m:t>
                          </m:r>
                        </m:e>
                        <m:sub>
                          <m:r>
                            <a:rPr sz="2000">
                              <a:solidFill>
                                <a:srgbClr val="85A8FF"/>
                              </a:solidFill>
                              <a:latin typeface="Cambria Math"/>
                            </a:rPr>
                            <m:t>𝑥</m:t>
                          </m:r>
                        </m:sub>
                        <m:sup>
                          <m:r>
                            <a:rPr sz="2000">
                              <a:solidFill>
                                <a:srgbClr val="85A8FF"/>
                              </a:solidFill>
                              <a:latin typeface="Cambria Math"/>
                            </a:rPr>
                            <m:t>0</m:t>
                          </m:r>
                        </m:sup>
                      </m:sSubSup>
                      <m:f>
                        <m:fPr>
                          <m:ctrlPr>
                            <a:rPr sz="2000" i="1">
                              <a:solidFill>
                                <a:srgbClr val="85A8FF"/>
                              </a:solidFill>
                              <a:latin typeface="Cambria Math"/>
                            </a:rPr>
                          </m:ctrlPr>
                        </m:fPr>
                        <m:num>
                          <m:sSup>
                            <m:sSupPr>
                              <m:ctrlPr>
                                <a:rPr sz="2000">
                                  <a:solidFill>
                                    <a:srgbClr val="85A8FF"/>
                                  </a:solidFill>
                                  <a:latin typeface="Cambria Math"/>
                                </a:rPr>
                              </m:ctrlPr>
                            </m:sSupPr>
                            <m:e>
                              <m:r>
                                <a:rPr sz="2000">
                                  <a:solidFill>
                                    <a:srgbClr val="85A8FF"/>
                                  </a:solidFill>
                                  <a:latin typeface="Cambria Math"/>
                                </a:rPr>
                                <m:t>𝜕</m:t>
                              </m:r>
                            </m:e>
                            <m:sup>
                              <m:r>
                                <a:rPr sz="2000">
                                  <a:solidFill>
                                    <a:srgbClr val="85A8FF"/>
                                  </a:solidFill>
                                  <a:latin typeface="Cambria Math"/>
                                </a:rPr>
                                <m:t>2</m:t>
                              </m:r>
                            </m:sup>
                          </m:sSup>
                          <m:sSub>
                            <m:sSubPr>
                              <m:ctrlPr>
                                <a:rPr sz="2000">
                                  <a:solidFill>
                                    <a:srgbClr val="85A8FF"/>
                                  </a:solidFill>
                                  <a:latin typeface="Cambria Math"/>
                                </a:rPr>
                              </m:ctrlPr>
                            </m:sSubPr>
                            <m:e>
                              <m:r>
                                <a:rPr sz="2000">
                                  <a:solidFill>
                                    <a:srgbClr val="85A8FF"/>
                                  </a:solidFill>
                                  <a:latin typeface="Cambria Math"/>
                                </a:rPr>
                                <m:t>𝑤</m:t>
                              </m:r>
                            </m:e>
                            <m:sub>
                              <m:r>
                                <a:rPr sz="2000">
                                  <a:solidFill>
                                    <a:srgbClr val="85A8FF"/>
                                  </a:solidFill>
                                  <a:latin typeface="Cambria Math"/>
                                </a:rPr>
                                <m:t>0</m:t>
                              </m:r>
                            </m:sub>
                          </m:sSub>
                        </m:num>
                        <m:den>
                          <m:r>
                            <a:rPr sz="2000">
                              <a:solidFill>
                                <a:srgbClr val="85A8FF"/>
                              </a:solidFill>
                              <a:latin typeface="Cambria Math"/>
                            </a:rPr>
                            <m:t>𝜕</m:t>
                          </m:r>
                          <m:sSup>
                            <m:sSupPr>
                              <m:ctrlPr>
                                <a:rPr sz="2000">
                                  <a:solidFill>
                                    <a:srgbClr val="85A8FF"/>
                                  </a:solidFill>
                                  <a:latin typeface="Cambria Math"/>
                                </a:rPr>
                              </m:ctrlPr>
                            </m:sSupPr>
                            <m:e>
                              <m:r>
                                <a:rPr sz="2000">
                                  <a:solidFill>
                                    <a:srgbClr val="85A8FF"/>
                                  </a:solidFill>
                                  <a:latin typeface="Cambria Math"/>
                                </a:rPr>
                                <m:t>𝑥</m:t>
                              </m:r>
                            </m:e>
                            <m:sup>
                              <m:r>
                                <a:rPr sz="2000">
                                  <a:solidFill>
                                    <a:srgbClr val="85A8FF"/>
                                  </a:solidFill>
                                  <a:latin typeface="Cambria Math"/>
                                </a:rPr>
                                <m:t>2</m:t>
                              </m:r>
                            </m:sup>
                          </m:sSup>
                        </m:den>
                      </m:f>
                      <m:r>
                        <a:rPr sz="2000">
                          <a:solidFill>
                            <a:srgbClr val="85A8FF"/>
                          </a:solidFill>
                          <a:latin typeface="Cambria Math"/>
                        </a:rPr>
                        <m:t> + 2</m:t>
                      </m:r>
                      <m:sSubSup>
                        <m:sSubSupPr>
                          <m:ctrlPr>
                            <a:rPr sz="2000">
                              <a:solidFill>
                                <a:srgbClr val="85A8FF"/>
                              </a:solidFill>
                              <a:latin typeface="Cambria Math"/>
                            </a:rPr>
                          </m:ctrlPr>
                        </m:sSubSupPr>
                        <m:e>
                          <m:r>
                            <a:rPr sz="2000">
                              <a:solidFill>
                                <a:srgbClr val="85A8FF"/>
                              </a:solidFill>
                              <a:latin typeface="Cambria Math"/>
                            </a:rPr>
                            <m:t>𝑁</m:t>
                          </m:r>
                        </m:e>
                        <m:sub>
                          <m:r>
                            <a:rPr sz="2000">
                              <a:solidFill>
                                <a:srgbClr val="85A8FF"/>
                              </a:solidFill>
                              <a:latin typeface="Cambria Math"/>
                            </a:rPr>
                            <m:t>𝑥𝑦</m:t>
                          </m:r>
                        </m:sub>
                        <m:sup>
                          <m:r>
                            <a:rPr sz="2000">
                              <a:solidFill>
                                <a:srgbClr val="85A8FF"/>
                              </a:solidFill>
                              <a:latin typeface="Cambria Math"/>
                            </a:rPr>
                            <m:t>0</m:t>
                          </m:r>
                        </m:sup>
                      </m:sSubSup>
                      <m:f>
                        <m:fPr>
                          <m:ctrlPr>
                            <a:rPr sz="2000" i="1">
                              <a:solidFill>
                                <a:srgbClr val="85A8FF"/>
                              </a:solidFill>
                              <a:latin typeface="Cambria Math"/>
                            </a:rPr>
                          </m:ctrlPr>
                        </m:fPr>
                        <m:num>
                          <m:sSup>
                            <m:sSupPr>
                              <m:ctrlPr>
                                <a:rPr sz="2000">
                                  <a:solidFill>
                                    <a:srgbClr val="85A8FF"/>
                                  </a:solidFill>
                                  <a:latin typeface="Cambria Math"/>
                                </a:rPr>
                              </m:ctrlPr>
                            </m:sSupPr>
                            <m:e>
                              <m:r>
                                <a:rPr sz="2000">
                                  <a:solidFill>
                                    <a:srgbClr val="85A8FF"/>
                                  </a:solidFill>
                                  <a:latin typeface="Cambria Math"/>
                                </a:rPr>
                                <m:t>𝜕</m:t>
                              </m:r>
                            </m:e>
                            <m:sup>
                              <m:r>
                                <a:rPr sz="2000">
                                  <a:solidFill>
                                    <a:srgbClr val="85A8FF"/>
                                  </a:solidFill>
                                  <a:latin typeface="Cambria Math"/>
                                </a:rPr>
                                <m:t>2</m:t>
                              </m:r>
                            </m:sup>
                          </m:sSup>
                          <m:sSub>
                            <m:sSubPr>
                              <m:ctrlPr>
                                <a:rPr sz="2000">
                                  <a:solidFill>
                                    <a:srgbClr val="85A8FF"/>
                                  </a:solidFill>
                                  <a:latin typeface="Cambria Math"/>
                                </a:rPr>
                              </m:ctrlPr>
                            </m:sSubPr>
                            <m:e>
                              <m:r>
                                <a:rPr sz="2000">
                                  <a:solidFill>
                                    <a:srgbClr val="85A8FF"/>
                                  </a:solidFill>
                                  <a:latin typeface="Cambria Math"/>
                                </a:rPr>
                                <m:t>𝑤</m:t>
                              </m:r>
                            </m:e>
                            <m:sub>
                              <m:r>
                                <a:rPr sz="2000">
                                  <a:solidFill>
                                    <a:srgbClr val="85A8FF"/>
                                  </a:solidFill>
                                  <a:latin typeface="Cambria Math"/>
                                </a:rPr>
                                <m:t>0</m:t>
                              </m:r>
                            </m:sub>
                          </m:sSub>
                        </m:num>
                        <m:den>
                          <m:r>
                            <a:rPr sz="2000">
                              <a:solidFill>
                                <a:srgbClr val="85A8FF"/>
                              </a:solidFill>
                              <a:latin typeface="Cambria Math"/>
                            </a:rPr>
                            <m:t>𝜕</m:t>
                          </m:r>
                          <m:r>
                            <a:rPr sz="2000">
                              <a:solidFill>
                                <a:srgbClr val="85A8FF"/>
                              </a:solidFill>
                              <a:latin typeface="Cambria Math"/>
                            </a:rPr>
                            <m:t>𝑥</m:t>
                          </m:r>
                          <m:r>
                            <a:rPr sz="2000">
                              <a:solidFill>
                                <a:srgbClr val="85A8FF"/>
                              </a:solidFill>
                              <a:latin typeface="Cambria Math"/>
                            </a:rPr>
                            <m:t>𝜕</m:t>
                          </m:r>
                          <m:r>
                            <a:rPr sz="2000">
                              <a:solidFill>
                                <a:srgbClr val="85A8FF"/>
                              </a:solidFill>
                              <a:latin typeface="Cambria Math"/>
                            </a:rPr>
                            <m:t>𝑦</m:t>
                          </m:r>
                        </m:den>
                      </m:f>
                      <m:r>
                        <a:rPr sz="2000">
                          <a:solidFill>
                            <a:srgbClr val="85A8FF"/>
                          </a:solidFill>
                          <a:latin typeface="Cambria Math"/>
                        </a:rPr>
                        <m:t> + </m:t>
                      </m:r>
                      <m:sSubSup>
                        <m:sSubSupPr>
                          <m:ctrlPr>
                            <a:rPr sz="2000">
                              <a:solidFill>
                                <a:srgbClr val="85A8FF"/>
                              </a:solidFill>
                              <a:latin typeface="Cambria Math"/>
                            </a:rPr>
                          </m:ctrlPr>
                        </m:sSubSupPr>
                        <m:e>
                          <m:r>
                            <a:rPr sz="2000">
                              <a:solidFill>
                                <a:srgbClr val="85A8FF"/>
                              </a:solidFill>
                              <a:latin typeface="Cambria Math"/>
                            </a:rPr>
                            <m:t>𝑁</m:t>
                          </m:r>
                        </m:e>
                        <m:sub>
                          <m:r>
                            <a:rPr sz="2000">
                              <a:solidFill>
                                <a:srgbClr val="85A8FF"/>
                              </a:solidFill>
                              <a:latin typeface="Cambria Math"/>
                            </a:rPr>
                            <m:t>𝑦</m:t>
                          </m:r>
                        </m:sub>
                        <m:sup>
                          <m:r>
                            <a:rPr sz="2000">
                              <a:solidFill>
                                <a:srgbClr val="85A8FF"/>
                              </a:solidFill>
                              <a:latin typeface="Cambria Math"/>
                            </a:rPr>
                            <m:t>0</m:t>
                          </m:r>
                        </m:sup>
                      </m:sSubSup>
                      <m:f>
                        <m:fPr>
                          <m:ctrlPr>
                            <a:rPr sz="2000" i="1">
                              <a:solidFill>
                                <a:srgbClr val="85A8FF"/>
                              </a:solidFill>
                              <a:latin typeface="Cambria Math"/>
                            </a:rPr>
                          </m:ctrlPr>
                        </m:fPr>
                        <m:num>
                          <m:sSup>
                            <m:sSupPr>
                              <m:ctrlPr>
                                <a:rPr sz="2000">
                                  <a:solidFill>
                                    <a:srgbClr val="85A8FF"/>
                                  </a:solidFill>
                                  <a:latin typeface="Cambria Math"/>
                                </a:rPr>
                              </m:ctrlPr>
                            </m:sSupPr>
                            <m:e>
                              <m:r>
                                <a:rPr sz="2000">
                                  <a:solidFill>
                                    <a:srgbClr val="85A8FF"/>
                                  </a:solidFill>
                                  <a:latin typeface="Cambria Math"/>
                                </a:rPr>
                                <m:t>𝜕</m:t>
                              </m:r>
                            </m:e>
                            <m:sup>
                              <m:r>
                                <a:rPr sz="2000">
                                  <a:solidFill>
                                    <a:srgbClr val="85A8FF"/>
                                  </a:solidFill>
                                  <a:latin typeface="Cambria Math"/>
                                </a:rPr>
                                <m:t>2</m:t>
                              </m:r>
                            </m:sup>
                          </m:sSup>
                          <m:sSub>
                            <m:sSubPr>
                              <m:ctrlPr>
                                <a:rPr sz="2000">
                                  <a:solidFill>
                                    <a:srgbClr val="85A8FF"/>
                                  </a:solidFill>
                                  <a:latin typeface="Cambria Math"/>
                                </a:rPr>
                              </m:ctrlPr>
                            </m:sSubPr>
                            <m:e>
                              <m:r>
                                <a:rPr sz="2000">
                                  <a:solidFill>
                                    <a:srgbClr val="85A8FF"/>
                                  </a:solidFill>
                                  <a:latin typeface="Cambria Math"/>
                                </a:rPr>
                                <m:t>𝑤</m:t>
                              </m:r>
                            </m:e>
                            <m:sub>
                              <m:r>
                                <a:rPr sz="2000">
                                  <a:solidFill>
                                    <a:srgbClr val="85A8FF"/>
                                  </a:solidFill>
                                  <a:latin typeface="Cambria Math"/>
                                </a:rPr>
                                <m:t>0</m:t>
                              </m:r>
                            </m:sub>
                          </m:sSub>
                        </m:num>
                        <m:den>
                          <m:r>
                            <a:rPr sz="2000">
                              <a:solidFill>
                                <a:srgbClr val="85A8FF"/>
                              </a:solidFill>
                              <a:latin typeface="Cambria Math"/>
                            </a:rPr>
                            <m:t>𝜕</m:t>
                          </m:r>
                          <m:sSup>
                            <m:sSupPr>
                              <m:ctrlPr>
                                <a:rPr sz="2000">
                                  <a:solidFill>
                                    <a:srgbClr val="85A8FF"/>
                                  </a:solidFill>
                                  <a:latin typeface="Cambria Math"/>
                                </a:rPr>
                              </m:ctrlPr>
                            </m:sSupPr>
                            <m:e>
                              <m:r>
                                <a:rPr sz="2000">
                                  <a:solidFill>
                                    <a:srgbClr val="85A8FF"/>
                                  </a:solidFill>
                                  <a:latin typeface="Cambria Math"/>
                                </a:rPr>
                                <m:t>𝑦</m:t>
                              </m:r>
                            </m:e>
                            <m:sup>
                              <m:r>
                                <a:rPr sz="2000">
                                  <a:solidFill>
                                    <a:srgbClr val="85A8FF"/>
                                  </a:solidFill>
                                  <a:latin typeface="Cambria Math"/>
                                </a:rPr>
                                <m:t>2</m:t>
                              </m:r>
                            </m:sup>
                          </m:sSup>
                        </m:den>
                      </m:f>
                      <m:r>
                        <a:rPr sz="2000">
                          <a:solidFill>
                            <a:srgbClr val="FF3A6C"/>
                          </a:solidFill>
                          <a:latin typeface="Cambria Math"/>
                        </a:rPr>
                        <m:t> + </m:t>
                      </m:r>
                      <m:r>
                        <a:rPr sz="2000">
                          <a:solidFill>
                            <a:srgbClr val="FF3A6C"/>
                          </a:solidFill>
                          <a:latin typeface="Cambria Math"/>
                        </a:rPr>
                        <m:t>𝑞</m:t>
                      </m:r>
                    </m:oMath>
                  </m:oMathPara>
                </a14:m>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928687" y="5429250"/>
                <a:ext cx="10882312" cy="714375"/>
              </a:xfrm>
              <a:prstGeom prst="rect">
                <a:avLst/>
              </a:prstGeom>
              <a:blipFill>
                <a:blip r:embed="rId9"/>
                <a:stretch>
                  <a:fillRect/>
                </a:stretch>
              </a:blipFill>
            </p:spPr>
            <p:txBody>
              <a:bodyPr/>
              <a:lstStyle/>
              <a:p>
                <a:r>
                  <a:rPr lang="en-GB">
                    <a:noFill/>
                  </a:rPr>
                  <a:t> </a:t>
                </a:r>
              </a:p>
            </p:txBody>
          </p:sp>
        </mc:Fallback>
      </mc:AlternateContent>
      <p:sp>
        <p:nvSpPr>
          <p:cNvPr id="26" name="TextBox 25"/>
          <p:cNvSpPr txBox="1"/>
          <p:nvPr/>
        </p:nvSpPr>
        <p:spPr>
          <a:xfrm>
            <a:off x="8310562" y="3333750"/>
            <a:ext cx="3500437" cy="738187"/>
          </a:xfrm>
          <a:prstGeom prst="rect">
            <a:avLst/>
          </a:prstGeom>
          <a:noFill/>
        </p:spPr>
        <p:txBody>
          <a:bodyPr wrap="square" lIns="0" tIns="0" rIns="0" bIns="0">
            <a:noAutofit/>
          </a:bodyPr>
          <a:lstStyle/>
          <a:p>
            <a:r>
              <a:rPr lang="en-GB" sz="1600" b="0">
                <a:solidFill>
                  <a:srgbClr val="FFFFFF"/>
                </a:solidFill>
                <a:latin typeface="Arial"/>
              </a:rPr>
              <a:t>In-plane forces enter via A, B and edge conditions.</a:t>
            </a:r>
          </a:p>
        </p:txBody>
      </p:sp>
      <p:sp>
        <p:nvSpPr>
          <p:cNvPr id="27" name="TextBox 26"/>
          <p:cNvSpPr txBox="1"/>
          <p:nvPr/>
        </p:nvSpPr>
        <p:spPr>
          <a:xfrm>
            <a:off x="8310562" y="4143375"/>
            <a:ext cx="3500437" cy="738187"/>
          </a:xfrm>
          <a:prstGeom prst="rect">
            <a:avLst/>
          </a:prstGeom>
          <a:noFill/>
        </p:spPr>
        <p:txBody>
          <a:bodyPr wrap="square" lIns="0" tIns="0" rIns="0" bIns="0">
            <a:noAutofit/>
          </a:bodyPr>
          <a:lstStyle/>
          <a:p>
            <a:r>
              <a:rPr lang="en-GB" sz="1600" b="0">
                <a:solidFill>
                  <a:srgbClr val="FFFFFF"/>
                </a:solidFill>
                <a:latin typeface="Arial"/>
              </a:rPr>
              <a:t>pₓ = pᵧ = 0. N⁰ adds pre-stress effects.</a:t>
            </a:r>
          </a:p>
        </p:txBody>
      </p:sp>
      <p:sp>
        <p:nvSpPr>
          <p:cNvPr id="28" name="Rounded Rectangle 27"/>
          <p:cNvSpPr/>
          <p:nvPr/>
        </p:nvSpPr>
        <p:spPr>
          <a:xfrm>
            <a:off x="214312" y="6096000"/>
            <a:ext cx="11763375" cy="500062"/>
          </a:xfrm>
          <a:prstGeom prst="roundRect">
            <a:avLst>
              <a:gd name="adj" fmla="val 2000"/>
            </a:avLst>
          </a:prstGeom>
          <a:solidFill>
            <a:srgbClr val="202020"/>
          </a:solidFill>
          <a:ln w="15240">
            <a:solidFill>
              <a:srgbClr val="FF3A6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476250" y="6191250"/>
            <a:ext cx="1262062" cy="381000"/>
          </a:xfrm>
          <a:prstGeom prst="rect">
            <a:avLst/>
          </a:prstGeom>
          <a:noFill/>
        </p:spPr>
        <p:txBody>
          <a:bodyPr wrap="square" lIns="0" tIns="0" rIns="0" bIns="0">
            <a:noAutofit/>
          </a:bodyPr>
          <a:lstStyle/>
          <a:p>
            <a:r>
              <a:rPr lang="en-GB" sz="1700" b="1">
                <a:solidFill>
                  <a:srgbClr val="FFFF00"/>
                </a:solidFill>
                <a:latin typeface="Arial"/>
              </a:rPr>
              <a:t>Keynote</a:t>
            </a:r>
          </a:p>
        </p:txBody>
      </p:sp>
      <p:sp>
        <p:nvSpPr>
          <p:cNvPr id="30" name="TextBox 29"/>
          <p:cNvSpPr txBox="1"/>
          <p:nvPr/>
        </p:nvSpPr>
        <p:spPr>
          <a:xfrm>
            <a:off x="1905000" y="6167437"/>
            <a:ext cx="9906000" cy="428625"/>
          </a:xfrm>
          <a:prstGeom prst="rect">
            <a:avLst/>
          </a:prstGeom>
          <a:noFill/>
        </p:spPr>
        <p:txBody>
          <a:bodyPr wrap="square" lIns="0" tIns="0" rIns="0" bIns="0">
            <a:noAutofit/>
          </a:bodyPr>
          <a:lstStyle/>
          <a:p>
            <a:r>
              <a:rPr lang="en-GB" sz="1600" b="0">
                <a:solidFill>
                  <a:srgbClr val="FFFFFF"/>
                </a:solidFill>
                <a:latin typeface="Arial"/>
              </a:rPr>
              <a:t>B couples membrane and bending responses. N⁰ adds geometric stiffness.</a:t>
            </a:r>
          </a:p>
        </p:txBody>
      </p:sp>
    </p:spTree>
    <p:extLst>
      <p:ext uri="{BB962C8B-B14F-4D97-AF65-F5344CB8AC3E}">
        <p14:creationId xmlns:p14="http://schemas.microsoft.com/office/powerpoint/2010/main" val="1064943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AEAAF-5656-6258-165E-D73202C4FD4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E94820C-965E-2D5E-8784-BC515C394AB3}"/>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3F223752-DB62-1F14-56DF-6118CC1E2650}"/>
              </a:ext>
            </a:extLst>
          </p:cNvPr>
          <p:cNvSpPr>
            <a:spLocks noGrp="1"/>
          </p:cNvSpPr>
          <p:nvPr>
            <p:ph type="sldNum" sz="quarter" idx="12"/>
          </p:nvPr>
        </p:nvSpPr>
        <p:spPr/>
        <p:txBody>
          <a:bodyPr/>
          <a:lstStyle/>
          <a:p>
            <a:fld id="{4183E3AC-4BFB-4F71-8C6B-E1F9A9D61AA6}" type="slidenum">
              <a:rPr lang="en-GB" smtClean="0"/>
              <a:t>25</a:t>
            </a:fld>
            <a:endParaRPr lang="en-GB"/>
          </a:p>
        </p:txBody>
      </p:sp>
      <p:pic>
        <p:nvPicPr>
          <p:cNvPr id="5" name="Picture 4">
            <a:extLst>
              <a:ext uri="{FF2B5EF4-FFF2-40B4-BE49-F238E27FC236}">
                <a16:creationId xmlns:a16="http://schemas.microsoft.com/office/drawing/2014/main" id="{5A412887-5463-D585-4B6C-99D1699A61E6}"/>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890047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0" y="1655064"/>
            <a:ext cx="12191695" cy="4992624"/>
          </a:xfrm>
          <a:prstGeom prst="roundRect">
            <a:avLst>
              <a:gd name="adj" fmla="val 2500"/>
            </a:avLst>
          </a:prstGeom>
          <a:solidFill>
            <a:srgbClr val="2222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61695" y="205740"/>
            <a:ext cx="10972800" cy="557784"/>
          </a:xfrm>
          <a:prstGeom prst="rect">
            <a:avLst/>
          </a:prstGeom>
          <a:noFill/>
        </p:spPr>
        <p:txBody>
          <a:bodyPr wrap="square" lIns="0" tIns="0" rIns="0" bIns="0">
            <a:spAutoFit/>
          </a:bodyPr>
          <a:lstStyle/>
          <a:p>
            <a:pPr>
              <a:spcAft>
                <a:spcPts val="400"/>
              </a:spcAft>
            </a:pPr>
            <a:r>
              <a:rPr sz="3000" b="1" dirty="0">
                <a:solidFill>
                  <a:srgbClr val="FFFFFF"/>
                </a:solidFill>
                <a:latin typeface="Arial"/>
              </a:rPr>
              <a:t>Buckling of rectangular composite plates</a:t>
            </a:r>
          </a:p>
        </p:txBody>
      </p:sp>
      <p:sp>
        <p:nvSpPr>
          <p:cNvPr id="8" name="TextBox 7"/>
          <p:cNvSpPr txBox="1"/>
          <p:nvPr/>
        </p:nvSpPr>
        <p:spPr>
          <a:xfrm>
            <a:off x="761695" y="737006"/>
            <a:ext cx="10881360" cy="502920"/>
          </a:xfrm>
          <a:prstGeom prst="rect">
            <a:avLst/>
          </a:prstGeom>
          <a:noFill/>
        </p:spPr>
        <p:txBody>
          <a:bodyPr wrap="square" lIns="0" tIns="0" rIns="0" bIns="0">
            <a:spAutoFit/>
          </a:bodyPr>
          <a:lstStyle/>
          <a:p>
            <a:pPr>
              <a:spcAft>
                <a:spcPts val="400"/>
              </a:spcAft>
            </a:pPr>
            <a:r>
              <a:rPr sz="2300" b="1">
                <a:solidFill>
                  <a:srgbClr val="FFFF00"/>
                </a:solidFill>
                <a:latin typeface="Arial"/>
              </a:rPr>
              <a:t>Pre-buckling loads and the transverse buckling equation</a:t>
            </a:r>
          </a:p>
        </p:txBody>
      </p:sp>
      <p:sp>
        <p:nvSpPr>
          <p:cNvPr id="9" name="Rounded Rectangle 8"/>
          <p:cNvSpPr/>
          <p:nvPr/>
        </p:nvSpPr>
        <p:spPr>
          <a:xfrm>
            <a:off x="201168" y="1664208"/>
            <a:ext cx="4882896" cy="4114800"/>
          </a:xfrm>
          <a:prstGeom prst="roundRect">
            <a:avLst>
              <a:gd name="adj" fmla="val 2500"/>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201168" y="1664208"/>
            <a:ext cx="53035" cy="4114800"/>
          </a:xfrm>
          <a:prstGeom prst="roundRect">
            <a:avLst>
              <a:gd name="adj" fmla="val 2500"/>
            </a:avLst>
          </a:prstGeom>
          <a:solidFill>
            <a:srgbClr val="85A8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393192" y="1746504"/>
            <a:ext cx="274320" cy="274320"/>
          </a:xfrm>
          <a:prstGeom prst="ellipse">
            <a:avLst/>
          </a:prstGeom>
          <a:solidFill>
            <a:srgbClr val="85A8F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200" b="1">
                <a:solidFill>
                  <a:srgbClr val="222222"/>
                </a:solidFill>
                <a:latin typeface="Arial"/>
              </a:rPr>
              <a:t>1</a:t>
            </a:r>
          </a:p>
        </p:txBody>
      </p:sp>
      <p:sp>
        <p:nvSpPr>
          <p:cNvPr id="12" name="TextBox 11"/>
          <p:cNvSpPr txBox="1"/>
          <p:nvPr/>
        </p:nvSpPr>
        <p:spPr>
          <a:xfrm>
            <a:off x="749808" y="1737360"/>
            <a:ext cx="4197096" cy="292608"/>
          </a:xfrm>
          <a:prstGeom prst="rect">
            <a:avLst/>
          </a:prstGeom>
          <a:noFill/>
        </p:spPr>
        <p:txBody>
          <a:bodyPr wrap="square" lIns="0" tIns="0" rIns="0" bIns="0">
            <a:spAutoFit/>
          </a:bodyPr>
          <a:lstStyle/>
          <a:p>
            <a:pPr>
              <a:spcAft>
                <a:spcPts val="400"/>
              </a:spcAft>
            </a:pPr>
            <a:r>
              <a:rPr sz="1500" b="1">
                <a:solidFill>
                  <a:srgbClr val="85A8FF"/>
                </a:solidFill>
                <a:latin typeface="Arial"/>
              </a:rPr>
              <a:t>Three balances have different roles</a:t>
            </a:r>
          </a:p>
        </p:txBody>
      </p:sp>
      <p:sp>
        <p:nvSpPr>
          <p:cNvPr id="13" name="Rounded Rectangle 12"/>
          <p:cNvSpPr/>
          <p:nvPr/>
        </p:nvSpPr>
        <p:spPr>
          <a:xfrm>
            <a:off x="365760" y="2057400"/>
            <a:ext cx="4553712" cy="978408"/>
          </a:xfrm>
          <a:prstGeom prst="roundRect">
            <a:avLst>
              <a:gd name="adj" fmla="val 2500"/>
            </a:avLst>
          </a:prstGeom>
          <a:solidFill>
            <a:srgbClr val="222222"/>
          </a:solidFill>
          <a:ln w="25400">
            <a:solidFill>
              <a:srgbClr val="85A8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365760" y="3136392"/>
            <a:ext cx="4553712" cy="978408"/>
          </a:xfrm>
          <a:prstGeom prst="roundRect">
            <a:avLst>
              <a:gd name="adj" fmla="val 2500"/>
            </a:avLst>
          </a:prstGeom>
          <a:solidFill>
            <a:srgbClr val="222222"/>
          </a:solidFill>
          <a:ln w="25400">
            <a:solidFill>
              <a:srgbClr val="85A8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ounded Rectangle 14"/>
          <p:cNvSpPr/>
          <p:nvPr/>
        </p:nvSpPr>
        <p:spPr>
          <a:xfrm>
            <a:off x="365760" y="4215384"/>
            <a:ext cx="4553712" cy="1417320"/>
          </a:xfrm>
          <a:prstGeom prst="roundRect">
            <a:avLst>
              <a:gd name="adj" fmla="val 2500"/>
            </a:avLst>
          </a:prstGeom>
          <a:solidFill>
            <a:srgbClr val="222222"/>
          </a:solidFill>
          <a:ln w="25400">
            <a:solidFill>
              <a:srgbClr val="FFDF2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mc:AlternateContent xmlns:mc="http://schemas.openxmlformats.org/markup-compatibility/2006" xmlns:a14="http://schemas.microsoft.com/office/drawing/2010/main">
        <mc:Choice Requires="a14">
          <p:sp>
            <p:nvSpPr>
              <p:cNvPr id="16" name="TextBox 15"/>
              <p:cNvSpPr txBox="1"/>
              <p:nvPr/>
            </p:nvSpPr>
            <p:spPr>
              <a:xfrm>
                <a:off x="557784" y="2157984"/>
                <a:ext cx="4160520" cy="568232"/>
              </a:xfrm>
              <a:prstGeom prst="rect">
                <a:avLst/>
              </a:prstGeom>
              <a:noFill/>
            </p:spPr>
            <p:txBody>
              <a:bodyPr wrap="square" lIns="0" tIns="0" rIns="0" bIns="0">
                <a:spAutoFit/>
              </a:bodyPr>
              <a:lstStyle/>
              <a:p>
                <a:pPr>
                  <a:spcAft>
                    <a:spcPts val="400"/>
                  </a:spcAft>
                </a:pPr>
                <a14:m>
                  <m:oMathPara xmlns:m="http://schemas.openxmlformats.org/officeDocument/2006/math">
                    <m:oMath>
                      <m:f>
                        <m:fPr>
                          <m:ctrlPr>
                            <a:rPr sz="1600">
                              <a:solidFill>
                                <a:srgbClr val="85A8FF"/>
                              </a:solidFill>
                              <a:latin typeface="Cambria Math"/>
                            </a:rPr>
                          </m:ctrlPr>
                        </m:fPr>
                        <m:num>
                          <m:r>
                            <a:rPr sz="1600">
                              <a:solidFill>
                                <a:srgbClr val="85A8FF"/>
                              </a:solidFill>
                              <a:latin typeface="Cambria Math"/>
                            </a:rPr>
                            <m:t>𝜕</m:t>
                          </m:r>
                          <m:sSub>
                            <m:sSubPr>
                              <m:ctrlPr>
                                <a:rPr sz="1600">
                                  <a:solidFill>
                                    <a:srgbClr val="85A8FF"/>
                                  </a:solidFill>
                                  <a:latin typeface="Cambria Math"/>
                                </a:rPr>
                              </m:ctrlPr>
                            </m:sSubPr>
                            <m:e>
                              <m:r>
                                <a:rPr sz="1600">
                                  <a:solidFill>
                                    <a:srgbClr val="85A8FF"/>
                                  </a:solidFill>
                                  <a:latin typeface="Cambria Math"/>
                                </a:rPr>
                                <m:t>𝑁</m:t>
                              </m:r>
                            </m:e>
                            <m:sub>
                              <m:r>
                                <a:rPr sz="1600">
                                  <a:solidFill>
                                    <a:srgbClr val="85A8FF"/>
                                  </a:solidFill>
                                  <a:latin typeface="Cambria Math"/>
                                </a:rPr>
                                <m:t>𝑥</m:t>
                              </m:r>
                            </m:sub>
                          </m:sSub>
                        </m:num>
                        <m:den>
                          <m:r>
                            <a:rPr sz="1600">
                              <a:solidFill>
                                <a:srgbClr val="85A8FF"/>
                              </a:solidFill>
                              <a:latin typeface="Cambria Math"/>
                            </a:rPr>
                            <m:t>𝜕</m:t>
                          </m:r>
                          <m:r>
                            <a:rPr sz="1600">
                              <a:solidFill>
                                <a:srgbClr val="85A8FF"/>
                              </a:solidFill>
                              <a:latin typeface="Cambria Math"/>
                            </a:rPr>
                            <m:t>𝑥</m:t>
                          </m:r>
                        </m:den>
                      </m:f>
                      <m:r>
                        <a:rPr sz="1600">
                          <a:solidFill>
                            <a:srgbClr val="FFFFFF"/>
                          </a:solidFill>
                          <a:latin typeface="Cambria Math"/>
                        </a:rPr>
                        <m:t> + </m:t>
                      </m:r>
                      <m:f>
                        <m:fPr>
                          <m:ctrlPr>
                            <a:rPr sz="1600">
                              <a:solidFill>
                                <a:srgbClr val="85A8FF"/>
                              </a:solidFill>
                              <a:latin typeface="Cambria Math"/>
                            </a:rPr>
                          </m:ctrlPr>
                        </m:fPr>
                        <m:num>
                          <m:r>
                            <a:rPr sz="1600">
                              <a:solidFill>
                                <a:srgbClr val="85A8FF"/>
                              </a:solidFill>
                              <a:latin typeface="Cambria Math"/>
                            </a:rPr>
                            <m:t>𝜕</m:t>
                          </m:r>
                          <m:sSub>
                            <m:sSubPr>
                              <m:ctrlPr>
                                <a:rPr sz="1600">
                                  <a:solidFill>
                                    <a:srgbClr val="85A8FF"/>
                                  </a:solidFill>
                                  <a:latin typeface="Cambria Math"/>
                                </a:rPr>
                              </m:ctrlPr>
                            </m:sSubPr>
                            <m:e>
                              <m:r>
                                <a:rPr sz="1600">
                                  <a:solidFill>
                                    <a:srgbClr val="85A8FF"/>
                                  </a:solidFill>
                                  <a:latin typeface="Cambria Math"/>
                                </a:rPr>
                                <m:t>𝑁</m:t>
                              </m:r>
                            </m:e>
                            <m:sub>
                              <m:r>
                                <a:rPr sz="1600">
                                  <a:solidFill>
                                    <a:srgbClr val="85A8FF"/>
                                  </a:solidFill>
                                  <a:latin typeface="Cambria Math"/>
                                </a:rPr>
                                <m:t>𝑥𝑦</m:t>
                              </m:r>
                            </m:sub>
                          </m:sSub>
                        </m:num>
                        <m:den>
                          <m:r>
                            <a:rPr sz="1600">
                              <a:solidFill>
                                <a:srgbClr val="85A8FF"/>
                              </a:solidFill>
                              <a:latin typeface="Cambria Math"/>
                            </a:rPr>
                            <m:t>𝜕</m:t>
                          </m:r>
                          <m:r>
                            <a:rPr sz="1600">
                              <a:solidFill>
                                <a:srgbClr val="85A8FF"/>
                              </a:solidFill>
                              <a:latin typeface="Cambria Math"/>
                            </a:rPr>
                            <m:t>𝑦</m:t>
                          </m:r>
                        </m:den>
                      </m:f>
                      <m:r>
                        <a:rPr sz="1600">
                          <a:solidFill>
                            <a:srgbClr val="FFFFFF"/>
                          </a:solidFill>
                          <a:latin typeface="Cambria Math"/>
                        </a:rPr>
                        <m:t> = 0</m:t>
                      </m:r>
                    </m:oMath>
                  </m:oMathPara>
                </a14:m>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557784" y="2157984"/>
                <a:ext cx="4160520" cy="568232"/>
              </a:xfrm>
              <a:prstGeom prst="rect">
                <a:avLst/>
              </a:prstGeom>
              <a:blipFill>
                <a:blip r:embed="rId3"/>
                <a:stretch>
                  <a:fillRect/>
                </a:stretch>
              </a:blipFill>
            </p:spPr>
            <p:txBody>
              <a:bodyPr/>
              <a:lstStyle/>
              <a:p>
                <a:r>
                  <a:rPr lang="en-GB">
                    <a:noFill/>
                  </a:rPr>
                  <a:t> </a:t>
                </a:r>
              </a:p>
            </p:txBody>
          </p:sp>
        </mc:Fallback>
      </mc:AlternateContent>
      <p:sp>
        <p:nvSpPr>
          <p:cNvPr id="17" name="TextBox 16"/>
          <p:cNvSpPr txBox="1"/>
          <p:nvPr/>
        </p:nvSpPr>
        <p:spPr>
          <a:xfrm>
            <a:off x="585216" y="2724912"/>
            <a:ext cx="4069080" cy="228600"/>
          </a:xfrm>
          <a:prstGeom prst="rect">
            <a:avLst/>
          </a:prstGeom>
          <a:noFill/>
        </p:spPr>
        <p:txBody>
          <a:bodyPr wrap="square" lIns="0" tIns="0" rIns="0" bIns="0">
            <a:spAutoFit/>
          </a:bodyPr>
          <a:lstStyle/>
          <a:p>
            <a:pPr>
              <a:spcAft>
                <a:spcPts val="400"/>
              </a:spcAft>
            </a:pPr>
            <a:r>
              <a:rPr sz="1200" b="0">
                <a:solidFill>
                  <a:srgbClr val="85A8FF"/>
                </a:solidFill>
                <a:latin typeface="Arial"/>
              </a:rPr>
              <a:t>x-direction membrane equilibrium</a:t>
            </a:r>
          </a:p>
        </p:txBody>
      </p:sp>
      <mc:AlternateContent xmlns:mc="http://schemas.openxmlformats.org/markup-compatibility/2006" xmlns:a14="http://schemas.microsoft.com/office/drawing/2010/main">
        <mc:Choice Requires="a14">
          <p:sp>
            <p:nvSpPr>
              <p:cNvPr id="18" name="TextBox 17"/>
              <p:cNvSpPr txBox="1"/>
              <p:nvPr/>
            </p:nvSpPr>
            <p:spPr>
              <a:xfrm>
                <a:off x="557784" y="3236976"/>
                <a:ext cx="4160520" cy="568232"/>
              </a:xfrm>
              <a:prstGeom prst="rect">
                <a:avLst/>
              </a:prstGeom>
              <a:noFill/>
            </p:spPr>
            <p:txBody>
              <a:bodyPr wrap="square" lIns="0" tIns="0" rIns="0" bIns="0">
                <a:spAutoFit/>
              </a:bodyPr>
              <a:lstStyle/>
              <a:p>
                <a:pPr>
                  <a:spcAft>
                    <a:spcPts val="400"/>
                  </a:spcAft>
                </a:pPr>
                <a14:m>
                  <m:oMathPara xmlns:m="http://schemas.openxmlformats.org/officeDocument/2006/math">
                    <m:oMath>
                      <m:f>
                        <m:fPr>
                          <m:ctrlPr>
                            <a:rPr sz="1600">
                              <a:solidFill>
                                <a:srgbClr val="85A8FF"/>
                              </a:solidFill>
                              <a:latin typeface="Cambria Math"/>
                            </a:rPr>
                          </m:ctrlPr>
                        </m:fPr>
                        <m:num>
                          <m:r>
                            <a:rPr sz="1600">
                              <a:solidFill>
                                <a:srgbClr val="85A8FF"/>
                              </a:solidFill>
                              <a:latin typeface="Cambria Math"/>
                            </a:rPr>
                            <m:t>𝜕</m:t>
                          </m:r>
                          <m:sSub>
                            <m:sSubPr>
                              <m:ctrlPr>
                                <a:rPr sz="1600">
                                  <a:solidFill>
                                    <a:srgbClr val="85A8FF"/>
                                  </a:solidFill>
                                  <a:latin typeface="Cambria Math"/>
                                </a:rPr>
                              </m:ctrlPr>
                            </m:sSubPr>
                            <m:e>
                              <m:r>
                                <a:rPr sz="1600">
                                  <a:solidFill>
                                    <a:srgbClr val="85A8FF"/>
                                  </a:solidFill>
                                  <a:latin typeface="Cambria Math"/>
                                </a:rPr>
                                <m:t>𝑁</m:t>
                              </m:r>
                            </m:e>
                            <m:sub>
                              <m:r>
                                <a:rPr sz="1600">
                                  <a:solidFill>
                                    <a:srgbClr val="85A8FF"/>
                                  </a:solidFill>
                                  <a:latin typeface="Cambria Math"/>
                                </a:rPr>
                                <m:t>𝑥𝑦</m:t>
                              </m:r>
                            </m:sub>
                          </m:sSub>
                        </m:num>
                        <m:den>
                          <m:r>
                            <a:rPr sz="1600">
                              <a:solidFill>
                                <a:srgbClr val="85A8FF"/>
                              </a:solidFill>
                              <a:latin typeface="Cambria Math"/>
                            </a:rPr>
                            <m:t>𝜕</m:t>
                          </m:r>
                          <m:r>
                            <a:rPr sz="1600">
                              <a:solidFill>
                                <a:srgbClr val="85A8FF"/>
                              </a:solidFill>
                              <a:latin typeface="Cambria Math"/>
                            </a:rPr>
                            <m:t>𝑥</m:t>
                          </m:r>
                        </m:den>
                      </m:f>
                      <m:r>
                        <a:rPr sz="1600">
                          <a:solidFill>
                            <a:srgbClr val="FFFFFF"/>
                          </a:solidFill>
                          <a:latin typeface="Cambria Math"/>
                        </a:rPr>
                        <m:t> + </m:t>
                      </m:r>
                      <m:f>
                        <m:fPr>
                          <m:ctrlPr>
                            <a:rPr sz="1600">
                              <a:solidFill>
                                <a:srgbClr val="85A8FF"/>
                              </a:solidFill>
                              <a:latin typeface="Cambria Math"/>
                            </a:rPr>
                          </m:ctrlPr>
                        </m:fPr>
                        <m:num>
                          <m:r>
                            <a:rPr sz="1600">
                              <a:solidFill>
                                <a:srgbClr val="85A8FF"/>
                              </a:solidFill>
                              <a:latin typeface="Cambria Math"/>
                            </a:rPr>
                            <m:t>𝜕</m:t>
                          </m:r>
                          <m:sSub>
                            <m:sSubPr>
                              <m:ctrlPr>
                                <a:rPr sz="1600">
                                  <a:solidFill>
                                    <a:srgbClr val="85A8FF"/>
                                  </a:solidFill>
                                  <a:latin typeface="Cambria Math"/>
                                </a:rPr>
                              </m:ctrlPr>
                            </m:sSubPr>
                            <m:e>
                              <m:r>
                                <a:rPr sz="1600">
                                  <a:solidFill>
                                    <a:srgbClr val="85A8FF"/>
                                  </a:solidFill>
                                  <a:latin typeface="Cambria Math"/>
                                </a:rPr>
                                <m:t>𝑁</m:t>
                              </m:r>
                            </m:e>
                            <m:sub>
                              <m:r>
                                <a:rPr sz="1600">
                                  <a:solidFill>
                                    <a:srgbClr val="85A8FF"/>
                                  </a:solidFill>
                                  <a:latin typeface="Cambria Math"/>
                                </a:rPr>
                                <m:t>𝑦</m:t>
                              </m:r>
                            </m:sub>
                          </m:sSub>
                        </m:num>
                        <m:den>
                          <m:r>
                            <a:rPr sz="1600">
                              <a:solidFill>
                                <a:srgbClr val="85A8FF"/>
                              </a:solidFill>
                              <a:latin typeface="Cambria Math"/>
                            </a:rPr>
                            <m:t>𝜕</m:t>
                          </m:r>
                          <m:r>
                            <a:rPr sz="1600">
                              <a:solidFill>
                                <a:srgbClr val="85A8FF"/>
                              </a:solidFill>
                              <a:latin typeface="Cambria Math"/>
                            </a:rPr>
                            <m:t>𝑦</m:t>
                          </m:r>
                        </m:den>
                      </m:f>
                      <m:r>
                        <a:rPr sz="1600">
                          <a:solidFill>
                            <a:srgbClr val="FFFFFF"/>
                          </a:solidFill>
                          <a:latin typeface="Cambria Math"/>
                        </a:rPr>
                        <m:t> = 0</m:t>
                      </m:r>
                    </m:oMath>
                  </m:oMathPara>
                </a14:m>
                <a:endParaRPr/>
              </a:p>
            </p:txBody>
          </p:sp>
        </mc:Choice>
        <mc:Fallback xmlns="">
          <p:sp>
            <p:nvSpPr>
              <p:cNvPr id="18" name="TextBox 17"/>
              <p:cNvSpPr txBox="1">
                <a:spLocks noRot="1" noChangeAspect="1" noMove="1" noResize="1" noEditPoints="1" noAdjustHandles="1" noChangeArrowheads="1" noChangeShapeType="1" noTextEdit="1"/>
              </p:cNvSpPr>
              <p:nvPr/>
            </p:nvSpPr>
            <p:spPr>
              <a:xfrm>
                <a:off x="557784" y="3236976"/>
                <a:ext cx="4160520" cy="568232"/>
              </a:xfrm>
              <a:prstGeom prst="rect">
                <a:avLst/>
              </a:prstGeom>
              <a:blipFill>
                <a:blip r:embed="rId4"/>
                <a:stretch>
                  <a:fillRect/>
                </a:stretch>
              </a:blipFill>
            </p:spPr>
            <p:txBody>
              <a:bodyPr/>
              <a:lstStyle/>
              <a:p>
                <a:r>
                  <a:rPr lang="en-GB">
                    <a:noFill/>
                  </a:rPr>
                  <a:t> </a:t>
                </a:r>
              </a:p>
            </p:txBody>
          </p:sp>
        </mc:Fallback>
      </mc:AlternateContent>
      <p:sp>
        <p:nvSpPr>
          <p:cNvPr id="19" name="TextBox 18"/>
          <p:cNvSpPr txBox="1"/>
          <p:nvPr/>
        </p:nvSpPr>
        <p:spPr>
          <a:xfrm>
            <a:off x="585216" y="3803904"/>
            <a:ext cx="4069080" cy="228600"/>
          </a:xfrm>
          <a:prstGeom prst="rect">
            <a:avLst/>
          </a:prstGeom>
          <a:noFill/>
        </p:spPr>
        <p:txBody>
          <a:bodyPr wrap="square" lIns="0" tIns="0" rIns="0" bIns="0">
            <a:spAutoFit/>
          </a:bodyPr>
          <a:lstStyle/>
          <a:p>
            <a:pPr>
              <a:spcAft>
                <a:spcPts val="400"/>
              </a:spcAft>
            </a:pPr>
            <a:r>
              <a:rPr sz="1200" b="0">
                <a:solidFill>
                  <a:srgbClr val="85A8FF"/>
                </a:solidFill>
                <a:latin typeface="Arial"/>
              </a:rPr>
              <a:t>y-direction membrane equilibrium</a:t>
            </a:r>
          </a:p>
        </p:txBody>
      </p:sp>
      <mc:AlternateContent xmlns:mc="http://schemas.openxmlformats.org/markup-compatibility/2006" xmlns:a14="http://schemas.microsoft.com/office/drawing/2010/main">
        <mc:Choice Requires="a14">
          <p:sp>
            <p:nvSpPr>
              <p:cNvPr id="20" name="TextBox 19"/>
              <p:cNvSpPr txBox="1"/>
              <p:nvPr/>
            </p:nvSpPr>
            <p:spPr>
              <a:xfrm>
                <a:off x="521207" y="4489704"/>
                <a:ext cx="4224528" cy="557784"/>
              </a:xfrm>
              <a:prstGeom prst="rect">
                <a:avLst/>
              </a:prstGeom>
              <a:noFill/>
            </p:spPr>
            <p:txBody>
              <a:bodyPr wrap="square" lIns="0" tIns="0" rIns="0" bIns="0">
                <a:spAutoFit/>
              </a:bodyPr>
              <a:lstStyle/>
              <a:p>
                <a:pPr>
                  <a:spcAft>
                    <a:spcPts val="400"/>
                  </a:spcAft>
                </a:pPr>
                <a14:m>
                  <m:oMathPara xmlns:m="http://schemas.openxmlformats.org/officeDocument/2006/math">
                    <m:oMath>
                      <m:f>
                        <m:fPr>
                          <m:ctrlPr>
                            <a:rPr sz="1500">
                              <a:solidFill>
                                <a:srgbClr val="FFDF2B"/>
                              </a:solidFill>
                              <a:latin typeface="Cambria Math"/>
                            </a:rPr>
                          </m:ctrlPr>
                        </m:fPr>
                        <m:num>
                          <m:r>
                            <a:rPr sz="1500">
                              <a:solidFill>
                                <a:srgbClr val="FFDF2B"/>
                              </a:solidFill>
                              <a:latin typeface="Cambria Math"/>
                            </a:rPr>
                            <m:t>𝜕</m:t>
                          </m:r>
                          <m:r>
                            <a:rPr sz="1500">
                              <a:solidFill>
                                <a:srgbClr val="FFDF2B"/>
                              </a:solidFill>
                              <a:latin typeface="Cambria Math"/>
                            </a:rPr>
                            <m:t>²</m:t>
                          </m:r>
                          <m:sSub>
                            <m:sSubPr>
                              <m:ctrlPr>
                                <a:rPr sz="1500">
                                  <a:solidFill>
                                    <a:srgbClr val="FFDF2B"/>
                                  </a:solidFill>
                                  <a:latin typeface="Cambria Math"/>
                                </a:rPr>
                              </m:ctrlPr>
                            </m:sSubPr>
                            <m:e>
                              <m:r>
                                <a:rPr sz="1500">
                                  <a:solidFill>
                                    <a:srgbClr val="FFDF2B"/>
                                  </a:solidFill>
                                  <a:latin typeface="Cambria Math"/>
                                </a:rPr>
                                <m:t>𝑀</m:t>
                              </m:r>
                            </m:e>
                            <m:sub>
                              <m:r>
                                <a:rPr sz="1500">
                                  <a:solidFill>
                                    <a:srgbClr val="FFDF2B"/>
                                  </a:solidFill>
                                  <a:latin typeface="Cambria Math"/>
                                </a:rPr>
                                <m:t>𝑥</m:t>
                              </m:r>
                            </m:sub>
                          </m:sSub>
                        </m:num>
                        <m:den>
                          <m:r>
                            <a:rPr sz="1500">
                              <a:solidFill>
                                <a:srgbClr val="FFDF2B"/>
                              </a:solidFill>
                              <a:latin typeface="Cambria Math"/>
                            </a:rPr>
                            <m:t>𝜕</m:t>
                          </m:r>
                          <m:r>
                            <a:rPr sz="1500">
                              <a:solidFill>
                                <a:srgbClr val="FFDF2B"/>
                              </a:solidFill>
                              <a:latin typeface="Cambria Math"/>
                            </a:rPr>
                            <m:t>𝑥</m:t>
                          </m:r>
                          <m:r>
                            <a:rPr sz="1500">
                              <a:solidFill>
                                <a:srgbClr val="FFDF2B"/>
                              </a:solidFill>
                              <a:latin typeface="Cambria Math"/>
                            </a:rPr>
                            <m:t>²</m:t>
                          </m:r>
                        </m:den>
                      </m:f>
                      <m:r>
                        <a:rPr sz="1500">
                          <a:solidFill>
                            <a:srgbClr val="FFDF2B"/>
                          </a:solidFill>
                          <a:latin typeface="Cambria Math"/>
                        </a:rPr>
                        <m:t> </m:t>
                      </m:r>
                      <m:r>
                        <a:rPr sz="1500">
                          <a:solidFill>
                            <a:srgbClr val="FFFFFF"/>
                          </a:solidFill>
                          <a:latin typeface="Cambria Math"/>
                        </a:rPr>
                        <m:t>+</m:t>
                      </m:r>
                      <m:r>
                        <a:rPr sz="1500">
                          <a:solidFill>
                            <a:srgbClr val="FFDF2B"/>
                          </a:solidFill>
                          <a:latin typeface="Cambria Math"/>
                        </a:rPr>
                        <m:t> 2</m:t>
                      </m:r>
                      <m:f>
                        <m:fPr>
                          <m:ctrlPr>
                            <a:rPr sz="1500">
                              <a:solidFill>
                                <a:srgbClr val="FFDF2B"/>
                              </a:solidFill>
                              <a:latin typeface="Cambria Math"/>
                            </a:rPr>
                          </m:ctrlPr>
                        </m:fPr>
                        <m:num>
                          <m:r>
                            <a:rPr sz="1500">
                              <a:solidFill>
                                <a:srgbClr val="FFDF2B"/>
                              </a:solidFill>
                              <a:latin typeface="Cambria Math"/>
                            </a:rPr>
                            <m:t>𝜕</m:t>
                          </m:r>
                          <m:r>
                            <a:rPr sz="1500">
                              <a:solidFill>
                                <a:srgbClr val="FFDF2B"/>
                              </a:solidFill>
                              <a:latin typeface="Cambria Math"/>
                            </a:rPr>
                            <m:t>²</m:t>
                          </m:r>
                          <m:sSub>
                            <m:sSubPr>
                              <m:ctrlPr>
                                <a:rPr sz="1500">
                                  <a:solidFill>
                                    <a:srgbClr val="FFDF2B"/>
                                  </a:solidFill>
                                  <a:latin typeface="Cambria Math"/>
                                </a:rPr>
                              </m:ctrlPr>
                            </m:sSubPr>
                            <m:e>
                              <m:r>
                                <a:rPr sz="1500">
                                  <a:solidFill>
                                    <a:srgbClr val="FFDF2B"/>
                                  </a:solidFill>
                                  <a:latin typeface="Cambria Math"/>
                                </a:rPr>
                                <m:t>𝑀</m:t>
                              </m:r>
                            </m:e>
                            <m:sub>
                              <m:r>
                                <a:rPr sz="1500">
                                  <a:solidFill>
                                    <a:srgbClr val="FFDF2B"/>
                                  </a:solidFill>
                                  <a:latin typeface="Cambria Math"/>
                                </a:rPr>
                                <m:t>𝑥𝑦</m:t>
                              </m:r>
                            </m:sub>
                          </m:sSub>
                        </m:num>
                        <m:den>
                          <m:r>
                            <a:rPr sz="1500">
                              <a:solidFill>
                                <a:srgbClr val="FFDF2B"/>
                              </a:solidFill>
                              <a:latin typeface="Cambria Math"/>
                            </a:rPr>
                            <m:t>𝜕</m:t>
                          </m:r>
                          <m:r>
                            <a:rPr sz="1500">
                              <a:solidFill>
                                <a:srgbClr val="FFDF2B"/>
                              </a:solidFill>
                              <a:latin typeface="Cambria Math"/>
                            </a:rPr>
                            <m:t>𝑥</m:t>
                          </m:r>
                          <m:r>
                            <a:rPr sz="1500">
                              <a:solidFill>
                                <a:srgbClr val="FFDF2B"/>
                              </a:solidFill>
                              <a:latin typeface="Cambria Math"/>
                            </a:rPr>
                            <m:t>𝜕</m:t>
                          </m:r>
                          <m:r>
                            <a:rPr sz="1500">
                              <a:solidFill>
                                <a:srgbClr val="FFDF2B"/>
                              </a:solidFill>
                              <a:latin typeface="Cambria Math"/>
                            </a:rPr>
                            <m:t>𝑦</m:t>
                          </m:r>
                        </m:den>
                      </m:f>
                      <m:r>
                        <a:rPr sz="1500">
                          <a:solidFill>
                            <a:srgbClr val="FFFFFF"/>
                          </a:solidFill>
                          <a:latin typeface="Cambria Math"/>
                        </a:rPr>
                        <m:t> + </m:t>
                      </m:r>
                      <m:f>
                        <m:fPr>
                          <m:ctrlPr>
                            <a:rPr sz="1500">
                              <a:solidFill>
                                <a:srgbClr val="FFDF2B"/>
                              </a:solidFill>
                              <a:latin typeface="Cambria Math"/>
                            </a:rPr>
                          </m:ctrlPr>
                        </m:fPr>
                        <m:num>
                          <m:r>
                            <a:rPr sz="1500">
                              <a:solidFill>
                                <a:srgbClr val="FFDF2B"/>
                              </a:solidFill>
                              <a:latin typeface="Cambria Math"/>
                            </a:rPr>
                            <m:t>𝜕</m:t>
                          </m:r>
                          <m:r>
                            <a:rPr sz="1500">
                              <a:solidFill>
                                <a:srgbClr val="FFDF2B"/>
                              </a:solidFill>
                              <a:latin typeface="Cambria Math"/>
                            </a:rPr>
                            <m:t>²</m:t>
                          </m:r>
                          <m:sSub>
                            <m:sSubPr>
                              <m:ctrlPr>
                                <a:rPr sz="1500">
                                  <a:solidFill>
                                    <a:srgbClr val="FFDF2B"/>
                                  </a:solidFill>
                                  <a:latin typeface="Cambria Math"/>
                                </a:rPr>
                              </m:ctrlPr>
                            </m:sSubPr>
                            <m:e>
                              <m:r>
                                <a:rPr sz="1500">
                                  <a:solidFill>
                                    <a:srgbClr val="FFDF2B"/>
                                  </a:solidFill>
                                  <a:latin typeface="Cambria Math"/>
                                </a:rPr>
                                <m:t>𝑀</m:t>
                              </m:r>
                            </m:e>
                            <m:sub>
                              <m:r>
                                <a:rPr sz="1500">
                                  <a:solidFill>
                                    <a:srgbClr val="FFDF2B"/>
                                  </a:solidFill>
                                  <a:latin typeface="Cambria Math"/>
                                </a:rPr>
                                <m:t>𝑦</m:t>
                              </m:r>
                            </m:sub>
                          </m:sSub>
                        </m:num>
                        <m:den>
                          <m:r>
                            <a:rPr sz="1500">
                              <a:solidFill>
                                <a:srgbClr val="FFDF2B"/>
                              </a:solidFill>
                              <a:latin typeface="Cambria Math"/>
                            </a:rPr>
                            <m:t>𝜕</m:t>
                          </m:r>
                          <m:r>
                            <a:rPr sz="1500">
                              <a:solidFill>
                                <a:srgbClr val="FFDF2B"/>
                              </a:solidFill>
                              <a:latin typeface="Cambria Math"/>
                            </a:rPr>
                            <m:t>𝑦</m:t>
                          </m:r>
                          <m:r>
                            <a:rPr sz="1500">
                              <a:solidFill>
                                <a:srgbClr val="FFDF2B"/>
                              </a:solidFill>
                              <a:latin typeface="Cambria Math"/>
                            </a:rPr>
                            <m:t>²</m:t>
                          </m:r>
                        </m:den>
                      </m:f>
                      <m:r>
                        <a:rPr sz="1500">
                          <a:solidFill>
                            <a:srgbClr val="FFDF2B"/>
                          </a:solidFill>
                          <a:latin typeface="Cambria Math"/>
                        </a:rPr>
                        <m:t> = 0</m:t>
                      </m:r>
                    </m:oMath>
                  </m:oMathPara>
                </a14:m>
                <a:endParaRPr dirty="0"/>
              </a:p>
            </p:txBody>
          </p:sp>
        </mc:Choice>
        <mc:Fallback xmlns="">
          <p:sp>
            <p:nvSpPr>
              <p:cNvPr id="20" name="TextBox 19"/>
              <p:cNvSpPr txBox="1">
                <a:spLocks noRot="1" noChangeAspect="1" noMove="1" noResize="1" noEditPoints="1" noAdjustHandles="1" noChangeArrowheads="1" noChangeShapeType="1" noTextEdit="1"/>
              </p:cNvSpPr>
              <p:nvPr/>
            </p:nvSpPr>
            <p:spPr>
              <a:xfrm>
                <a:off x="521207" y="4489704"/>
                <a:ext cx="4224528" cy="557784"/>
              </a:xfrm>
              <a:prstGeom prst="rect">
                <a:avLst/>
              </a:prstGeom>
              <a:blipFill>
                <a:blip r:embed="rId5"/>
                <a:stretch>
                  <a:fillRect/>
                </a:stretch>
              </a:blipFill>
            </p:spPr>
            <p:txBody>
              <a:bodyPr/>
              <a:lstStyle/>
              <a:p>
                <a:r>
                  <a:rPr lang="en-GB">
                    <a:noFill/>
                  </a:rPr>
                  <a:t> </a:t>
                </a:r>
              </a:p>
            </p:txBody>
          </p:sp>
        </mc:Fallback>
      </mc:AlternateContent>
      <p:sp>
        <p:nvSpPr>
          <p:cNvPr id="21" name="TextBox 20"/>
          <p:cNvSpPr txBox="1"/>
          <p:nvPr/>
        </p:nvSpPr>
        <p:spPr>
          <a:xfrm>
            <a:off x="585216" y="4279392"/>
            <a:ext cx="4041648" cy="176972"/>
          </a:xfrm>
          <a:prstGeom prst="rect">
            <a:avLst/>
          </a:prstGeom>
          <a:noFill/>
        </p:spPr>
        <p:txBody>
          <a:bodyPr wrap="square" lIns="0" tIns="0" rIns="0" bIns="0">
            <a:spAutoFit/>
          </a:bodyPr>
          <a:lstStyle/>
          <a:p>
            <a:pPr>
              <a:spcAft>
                <a:spcPts val="400"/>
              </a:spcAft>
            </a:pPr>
            <a:r>
              <a:rPr lang="en-GB" sz="1150" b="0">
                <a:solidFill>
                  <a:srgbClr val="FFDF2B"/>
                </a:solidFill>
                <a:latin typeface="Arial"/>
              </a:rPr>
              <a:t>Moment balance from slides 15–18, with q = 0</a:t>
            </a:r>
          </a:p>
        </p:txBody>
      </p:sp>
      <p:sp>
        <p:nvSpPr>
          <p:cNvPr id="22" name="TextBox 21"/>
          <p:cNvSpPr txBox="1"/>
          <p:nvPr/>
        </p:nvSpPr>
        <p:spPr>
          <a:xfrm>
            <a:off x="585216" y="5166360"/>
            <a:ext cx="4050791" cy="389850"/>
          </a:xfrm>
          <a:prstGeom prst="rect">
            <a:avLst/>
          </a:prstGeom>
          <a:noFill/>
        </p:spPr>
        <p:txBody>
          <a:bodyPr wrap="square" lIns="0" tIns="0" rIns="0" bIns="0">
            <a:spAutoFit/>
          </a:bodyPr>
          <a:lstStyle/>
          <a:p>
            <a:pPr>
              <a:spcAft>
                <a:spcPts val="400"/>
              </a:spcAft>
            </a:pPr>
            <a:r>
              <a:rPr lang="en-GB" sz="1100" b="0">
                <a:solidFill>
                  <a:srgbClr val="FFDF2B"/>
                </a:solidFill>
                <a:latin typeface="Arial"/>
              </a:rPr>
              <a:t>Add G(w</a:t>
            </a:r>
            <a:r>
              <a:rPr lang="en-GB" sz="825" b="0" baseline="-25000">
                <a:solidFill>
                  <a:srgbClr val="FFDF2B"/>
                </a:solidFill>
                <a:latin typeface="Arial"/>
              </a:rPr>
              <a:t>0</a:t>
            </a:r>
            <a:r>
              <a:rPr lang="en-GB" sz="1100" b="0">
                <a:solidFill>
                  <a:srgbClr val="FFDF2B"/>
                </a:solidFill>
                <a:latin typeface="Arial"/>
              </a:rPr>
              <a:t>) to this moment balance for buckling.</a:t>
            </a:r>
          </a:p>
          <a:p>
            <a:r>
              <a:rPr lang="en-GB" sz="1100" b="0">
                <a:solidFill>
                  <a:srgbClr val="FFDF2B"/>
                </a:solidFill>
                <a:latin typeface="Arial"/>
              </a:rPr>
              <a:t>Uniform N⁰: tension positive, compression negative.</a:t>
            </a:r>
          </a:p>
        </p:txBody>
      </p:sp>
      <p:sp>
        <p:nvSpPr>
          <p:cNvPr id="23" name="Rounded Rectangle 22"/>
          <p:cNvSpPr/>
          <p:nvPr/>
        </p:nvSpPr>
        <p:spPr>
          <a:xfrm>
            <a:off x="5212080" y="1664208"/>
            <a:ext cx="6775704" cy="804672"/>
          </a:xfrm>
          <a:prstGeom prst="roundRect">
            <a:avLst>
              <a:gd name="adj" fmla="val 2500"/>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ounded Rectangle 23"/>
          <p:cNvSpPr/>
          <p:nvPr/>
        </p:nvSpPr>
        <p:spPr>
          <a:xfrm>
            <a:off x="5212080" y="1664208"/>
            <a:ext cx="53035" cy="804672"/>
          </a:xfrm>
          <a:prstGeom prst="roundRect">
            <a:avLst>
              <a:gd name="adj" fmla="val 2500"/>
            </a:avLst>
          </a:prstGeom>
          <a:solidFill>
            <a:srgbClr val="64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5404104" y="1746504"/>
            <a:ext cx="274320" cy="274320"/>
          </a:xfrm>
          <a:prstGeom prst="ellipse">
            <a:avLst/>
          </a:prstGeom>
          <a:solidFill>
            <a:srgbClr val="64D6CE"/>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200" b="1">
                <a:solidFill>
                  <a:srgbClr val="222222"/>
                </a:solidFill>
                <a:latin typeface="Arial"/>
              </a:rPr>
              <a:t>2</a:t>
            </a:r>
          </a:p>
        </p:txBody>
      </p:sp>
      <p:sp>
        <p:nvSpPr>
          <p:cNvPr id="26" name="TextBox 25"/>
          <p:cNvSpPr txBox="1"/>
          <p:nvPr/>
        </p:nvSpPr>
        <p:spPr>
          <a:xfrm>
            <a:off x="5760720" y="1737360"/>
            <a:ext cx="6089904" cy="230832"/>
          </a:xfrm>
          <a:prstGeom prst="rect">
            <a:avLst/>
          </a:prstGeom>
          <a:noFill/>
        </p:spPr>
        <p:txBody>
          <a:bodyPr wrap="square" lIns="0" tIns="0" rIns="0" bIns="0">
            <a:spAutoFit/>
          </a:bodyPr>
          <a:lstStyle/>
          <a:p>
            <a:pPr>
              <a:spcAft>
                <a:spcPts val="400"/>
              </a:spcAft>
            </a:pPr>
            <a:r>
              <a:rPr lang="en-GB" sz="1500" b="1">
                <a:solidFill>
                  <a:srgbClr val="64D6CE"/>
                </a:solidFill>
                <a:latin typeface="Arial"/>
              </a:rPr>
              <a:t>First: determine the pre-buckling loads</a:t>
            </a:r>
          </a:p>
        </p:txBody>
      </p:sp>
      <p:sp>
        <p:nvSpPr>
          <p:cNvPr id="27" name="TextBox 26"/>
          <p:cNvSpPr txBox="1"/>
          <p:nvPr/>
        </p:nvSpPr>
        <p:spPr>
          <a:xfrm>
            <a:off x="5449824" y="2039112"/>
            <a:ext cx="6291072" cy="420628"/>
          </a:xfrm>
          <a:prstGeom prst="rect">
            <a:avLst/>
          </a:prstGeom>
          <a:noFill/>
        </p:spPr>
        <p:txBody>
          <a:bodyPr wrap="square" lIns="0" tIns="0" rIns="0" bIns="0">
            <a:spAutoFit/>
          </a:bodyPr>
          <a:lstStyle/>
          <a:p>
            <a:pPr>
              <a:spcAft>
                <a:spcPts val="400"/>
              </a:spcAft>
            </a:pPr>
            <a:r>
              <a:rPr lang="en-GB" sz="1200" b="0">
                <a:solidFill>
                  <a:srgbClr val="FFFFFF"/>
                </a:solidFill>
                <a:latin typeface="Arial"/>
              </a:rPr>
              <a:t>For an admissible flat base state, set the initial deflection to zero.</a:t>
            </a:r>
          </a:p>
          <a:p>
            <a:r>
              <a:rPr lang="en-GB" sz="1200" b="0">
                <a:solidFill>
                  <a:srgbClr val="FFFFFF"/>
                </a:solidFill>
                <a:latin typeface="Arial"/>
              </a:rPr>
              <a:t>Use membrane equilibrium and boundary conditions to obtain N⁰.</a:t>
            </a:r>
          </a:p>
        </p:txBody>
      </p:sp>
      <p:sp>
        <p:nvSpPr>
          <p:cNvPr id="28" name="Rounded Rectangle 27"/>
          <p:cNvSpPr/>
          <p:nvPr/>
        </p:nvSpPr>
        <p:spPr>
          <a:xfrm>
            <a:off x="5212080" y="2560320"/>
            <a:ext cx="6775704" cy="1417320"/>
          </a:xfrm>
          <a:prstGeom prst="roundRect">
            <a:avLst>
              <a:gd name="adj" fmla="val 2500"/>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ounded Rectangle 28"/>
          <p:cNvSpPr/>
          <p:nvPr/>
        </p:nvSpPr>
        <p:spPr>
          <a:xfrm>
            <a:off x="5212080" y="2560320"/>
            <a:ext cx="53035" cy="1417320"/>
          </a:xfrm>
          <a:prstGeom prst="roundRect">
            <a:avLst>
              <a:gd name="adj" fmla="val 2500"/>
            </a:avLst>
          </a:prstGeom>
          <a:solidFill>
            <a:srgbClr val="FF4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val 29"/>
          <p:cNvSpPr/>
          <p:nvPr/>
        </p:nvSpPr>
        <p:spPr>
          <a:xfrm>
            <a:off x="5404104" y="2642616"/>
            <a:ext cx="274320" cy="274320"/>
          </a:xfrm>
          <a:prstGeom prst="ellipse">
            <a:avLst/>
          </a:prstGeom>
          <a:solidFill>
            <a:srgbClr val="FF4981"/>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200" b="1">
                <a:solidFill>
                  <a:srgbClr val="222222"/>
                </a:solidFill>
                <a:latin typeface="Arial"/>
              </a:rPr>
              <a:t>3</a:t>
            </a:r>
          </a:p>
        </p:txBody>
      </p:sp>
      <p:sp>
        <p:nvSpPr>
          <p:cNvPr id="31" name="TextBox 30"/>
          <p:cNvSpPr txBox="1"/>
          <p:nvPr/>
        </p:nvSpPr>
        <p:spPr>
          <a:xfrm>
            <a:off x="5760720" y="2633472"/>
            <a:ext cx="6089904" cy="230832"/>
          </a:xfrm>
          <a:prstGeom prst="rect">
            <a:avLst/>
          </a:prstGeom>
          <a:noFill/>
        </p:spPr>
        <p:txBody>
          <a:bodyPr wrap="square" lIns="0" tIns="0" rIns="0" bIns="0">
            <a:spAutoFit/>
          </a:bodyPr>
          <a:lstStyle/>
          <a:p>
            <a:pPr>
              <a:spcAft>
                <a:spcPts val="400"/>
              </a:spcAft>
            </a:pPr>
            <a:r>
              <a:rPr lang="en-GB" sz="1500" b="1">
                <a:solidFill>
                  <a:srgbClr val="FF4981"/>
                </a:solidFill>
                <a:latin typeface="Arial"/>
              </a:rPr>
              <a:t>Preload contributes to </a:t>
            </a:r>
            <a:r>
              <a:rPr sz="1500" b="1">
                <a:solidFill>
                  <a:srgbClr val="FF4981"/>
                </a:solidFill>
                <a:latin typeface="Arial"/>
              </a:rPr>
              <a:t>transverse </a:t>
            </a:r>
            <a:r>
              <a:rPr lang="en-GB" sz="1500" b="1">
                <a:solidFill>
                  <a:srgbClr val="FF4981"/>
                </a:solidFill>
                <a:latin typeface="Arial"/>
              </a:rPr>
              <a:t>equilibrium</a:t>
            </a:r>
            <a:endParaRPr sz="1500" b="1">
              <a:solidFill>
                <a:srgbClr val="FF4981"/>
              </a:solidFill>
              <a:latin typeface="Arial"/>
            </a:endParaRPr>
          </a:p>
        </p:txBody>
      </p:sp>
      <mc:AlternateContent xmlns:mc="http://schemas.openxmlformats.org/markup-compatibility/2006" xmlns:a14="http://schemas.microsoft.com/office/drawing/2010/main">
        <mc:Choice Requires="a14">
          <p:sp>
            <p:nvSpPr>
              <p:cNvPr id="32" name="TextBox 31"/>
              <p:cNvSpPr txBox="1"/>
              <p:nvPr/>
            </p:nvSpPr>
            <p:spPr>
              <a:xfrm>
                <a:off x="5468112" y="3529584"/>
                <a:ext cx="6254496" cy="550343"/>
              </a:xfrm>
              <a:prstGeom prst="rect">
                <a:avLst/>
              </a:prstGeom>
              <a:noFill/>
            </p:spPr>
            <p:txBody>
              <a:bodyPr wrap="square" lIns="0" tIns="0" rIns="0" bIns="0">
                <a:spAutoFit/>
              </a:bodyPr>
              <a:lstStyle/>
              <a:p>
                <a:pPr>
                  <a:spcAft>
                    <a:spcPts val="400"/>
                  </a:spcAft>
                </a:pPr>
                <a14:m>
                  <m:oMathPara xmlns:m="http://schemas.openxmlformats.org/officeDocument/2006/math">
                    <m:oMath>
                      <m:r>
                        <a:rPr sz="1450">
                          <a:solidFill>
                            <a:srgbClr val="FFFFFF"/>
                          </a:solidFill>
                          <a:latin typeface="Cambria Math"/>
                        </a:rPr>
                        <m:t>= </m:t>
                      </m:r>
                      <m:sSub>
                        <m:sSubPr>
                          <m:ctrlPr>
                            <a:rPr sz="1450">
                              <a:solidFill>
                                <a:srgbClr val="85A8FF"/>
                              </a:solidFill>
                              <a:latin typeface="Cambria Math"/>
                            </a:rPr>
                          </m:ctrlPr>
                        </m:sSubPr>
                        <m:e>
                          <m:r>
                            <a:rPr sz="1450">
                              <a:solidFill>
                                <a:srgbClr val="85A8FF"/>
                              </a:solidFill>
                              <a:latin typeface="Cambria Math"/>
                            </a:rPr>
                            <m:t>𝑁</m:t>
                          </m:r>
                        </m:e>
                        <m:sub>
                          <m:r>
                            <a:rPr sz="1450">
                              <a:solidFill>
                                <a:srgbClr val="85A8FF"/>
                              </a:solidFill>
                              <a:latin typeface="Cambria Math"/>
                            </a:rPr>
                            <m:t>𝑥</m:t>
                          </m:r>
                        </m:sub>
                      </m:sSub>
                      <m:r>
                        <a:rPr sz="1450">
                          <a:solidFill>
                            <a:srgbClr val="85A8FF"/>
                          </a:solidFill>
                          <a:latin typeface="Cambria Math"/>
                        </a:rPr>
                        <m:t>⁰</m:t>
                      </m:r>
                      <m:f>
                        <m:fPr>
                          <m:ctrlPr>
                            <a:rPr sz="1450">
                              <a:solidFill>
                                <a:srgbClr val="85A8FF"/>
                              </a:solidFill>
                              <a:latin typeface="Cambria Math"/>
                            </a:rPr>
                          </m:ctrlPr>
                        </m:fPr>
                        <m:num>
                          <m:r>
                            <a:rPr sz="1450">
                              <a:solidFill>
                                <a:srgbClr val="85A8FF"/>
                              </a:solidFill>
                              <a:latin typeface="Cambria Math"/>
                            </a:rPr>
                            <m:t>𝜕</m:t>
                          </m:r>
                          <m:r>
                            <a:rPr sz="1450">
                              <a:solidFill>
                                <a:srgbClr val="85A8FF"/>
                              </a:solidFill>
                              <a:latin typeface="Cambria Math"/>
                            </a:rPr>
                            <m:t>²</m:t>
                          </m:r>
                          <m:sSub>
                            <m:sSubPr>
                              <m:ctrlPr>
                                <a:rPr sz="1450" i="1">
                                  <a:solidFill>
                                    <a:srgbClr val="85A8FF"/>
                                  </a:solidFill>
                                  <a:latin typeface="Cambria Math"/>
                                </a:rPr>
                              </m:ctrlPr>
                            </m:sSubPr>
                            <m:e>
                              <m:sSub>
                                <m:sSubPr>
                                  <m:ctrlPr>
                                    <a:rPr sz="1450">
                                      <a:solidFill>
                                        <a:srgbClr val="85A8FF"/>
                                      </a:solidFill>
                                      <a:latin typeface="Cambria Math"/>
                                    </a:rPr>
                                  </m:ctrlPr>
                                </m:sSubPr>
                                <m:e>
                                  <m:r>
                                    <a:rPr sz="1450">
                                      <a:solidFill>
                                        <a:srgbClr val="85A8FF"/>
                                      </a:solidFill>
                                      <a:latin typeface="Cambria Math"/>
                                    </a:rPr>
                                    <m:t>𝑤</m:t>
                                  </m:r>
                                </m:e>
                                <m:sub>
                                  <m:r>
                                    <a:rPr sz="1450">
                                      <a:solidFill>
                                        <a:srgbClr val="85A8FF"/>
                                      </a:solidFill>
                                      <a:latin typeface="Cambria Math"/>
                                    </a:rPr>
                                    <m:t>0</m:t>
                                  </m:r>
                                </m:sub>
                              </m:sSub>
                            </m:e>
                            <m:sub/>
                          </m:sSub>
                        </m:num>
                        <m:den>
                          <m:r>
                            <a:rPr sz="1450">
                              <a:solidFill>
                                <a:srgbClr val="85A8FF"/>
                              </a:solidFill>
                              <a:latin typeface="Cambria Math"/>
                            </a:rPr>
                            <m:t>𝜕</m:t>
                          </m:r>
                          <m:r>
                            <a:rPr sz="1450">
                              <a:solidFill>
                                <a:srgbClr val="85A8FF"/>
                              </a:solidFill>
                              <a:latin typeface="Cambria Math"/>
                            </a:rPr>
                            <m:t>𝑥</m:t>
                          </m:r>
                          <m:r>
                            <a:rPr sz="1450">
                              <a:solidFill>
                                <a:srgbClr val="85A8FF"/>
                              </a:solidFill>
                              <a:latin typeface="Cambria Math"/>
                            </a:rPr>
                            <m:t>²</m:t>
                          </m:r>
                        </m:den>
                      </m:f>
                      <m:r>
                        <a:rPr sz="1450">
                          <a:solidFill>
                            <a:srgbClr val="85A8FF"/>
                          </a:solidFill>
                          <a:latin typeface="Cambria Math"/>
                        </a:rPr>
                        <m:t> </m:t>
                      </m:r>
                      <m:r>
                        <a:rPr sz="1450">
                          <a:solidFill>
                            <a:srgbClr val="FFFFFF"/>
                          </a:solidFill>
                          <a:latin typeface="Cambria Math"/>
                        </a:rPr>
                        <m:t>+</m:t>
                      </m:r>
                      <m:r>
                        <a:rPr sz="1450">
                          <a:solidFill>
                            <a:srgbClr val="85A8FF"/>
                          </a:solidFill>
                          <a:latin typeface="Cambria Math"/>
                        </a:rPr>
                        <m:t> 2</m:t>
                      </m:r>
                      <m:sSub>
                        <m:sSubPr>
                          <m:ctrlPr>
                            <a:rPr sz="1450">
                              <a:solidFill>
                                <a:srgbClr val="85A8FF"/>
                              </a:solidFill>
                              <a:latin typeface="Cambria Math"/>
                            </a:rPr>
                          </m:ctrlPr>
                        </m:sSubPr>
                        <m:e>
                          <m:r>
                            <a:rPr sz="1450">
                              <a:solidFill>
                                <a:srgbClr val="85A8FF"/>
                              </a:solidFill>
                              <a:latin typeface="Cambria Math"/>
                            </a:rPr>
                            <m:t>𝑁</m:t>
                          </m:r>
                        </m:e>
                        <m:sub>
                          <m:r>
                            <a:rPr sz="1450">
                              <a:solidFill>
                                <a:srgbClr val="85A8FF"/>
                              </a:solidFill>
                              <a:latin typeface="Cambria Math"/>
                            </a:rPr>
                            <m:t>𝑥𝑦</m:t>
                          </m:r>
                        </m:sub>
                      </m:sSub>
                      <m:r>
                        <a:rPr sz="1450">
                          <a:solidFill>
                            <a:srgbClr val="85A8FF"/>
                          </a:solidFill>
                          <a:latin typeface="Cambria Math"/>
                        </a:rPr>
                        <m:t>⁰</m:t>
                      </m:r>
                      <m:f>
                        <m:fPr>
                          <m:ctrlPr>
                            <a:rPr sz="1450">
                              <a:solidFill>
                                <a:srgbClr val="85A8FF"/>
                              </a:solidFill>
                              <a:latin typeface="Cambria Math"/>
                            </a:rPr>
                          </m:ctrlPr>
                        </m:fPr>
                        <m:num>
                          <m:r>
                            <a:rPr sz="1450">
                              <a:solidFill>
                                <a:srgbClr val="85A8FF"/>
                              </a:solidFill>
                              <a:latin typeface="Cambria Math"/>
                            </a:rPr>
                            <m:t>𝜕</m:t>
                          </m:r>
                          <m:r>
                            <a:rPr sz="1450">
                              <a:solidFill>
                                <a:srgbClr val="85A8FF"/>
                              </a:solidFill>
                              <a:latin typeface="Cambria Math"/>
                            </a:rPr>
                            <m:t>²</m:t>
                          </m:r>
                          <m:sSub>
                            <m:sSubPr>
                              <m:ctrlPr>
                                <a:rPr sz="1450" i="1">
                                  <a:solidFill>
                                    <a:srgbClr val="85A8FF"/>
                                  </a:solidFill>
                                  <a:latin typeface="Cambria Math"/>
                                </a:rPr>
                              </m:ctrlPr>
                            </m:sSubPr>
                            <m:e>
                              <m:sSub>
                                <m:sSubPr>
                                  <m:ctrlPr>
                                    <a:rPr sz="1450">
                                      <a:solidFill>
                                        <a:srgbClr val="85A8FF"/>
                                      </a:solidFill>
                                      <a:latin typeface="Cambria Math"/>
                                    </a:rPr>
                                  </m:ctrlPr>
                                </m:sSubPr>
                                <m:e>
                                  <m:r>
                                    <a:rPr sz="1450">
                                      <a:solidFill>
                                        <a:srgbClr val="85A8FF"/>
                                      </a:solidFill>
                                      <a:latin typeface="Cambria Math"/>
                                    </a:rPr>
                                    <m:t>𝑤</m:t>
                                  </m:r>
                                </m:e>
                                <m:sub>
                                  <m:r>
                                    <a:rPr sz="1450">
                                      <a:solidFill>
                                        <a:srgbClr val="85A8FF"/>
                                      </a:solidFill>
                                      <a:latin typeface="Cambria Math"/>
                                    </a:rPr>
                                    <m:t>0</m:t>
                                  </m:r>
                                </m:sub>
                              </m:sSub>
                            </m:e>
                            <m:sub/>
                          </m:sSub>
                        </m:num>
                        <m:den>
                          <m:r>
                            <a:rPr sz="1450">
                              <a:solidFill>
                                <a:srgbClr val="85A8FF"/>
                              </a:solidFill>
                              <a:latin typeface="Cambria Math"/>
                            </a:rPr>
                            <m:t>𝜕</m:t>
                          </m:r>
                          <m:r>
                            <a:rPr sz="1450">
                              <a:solidFill>
                                <a:srgbClr val="85A8FF"/>
                              </a:solidFill>
                              <a:latin typeface="Cambria Math"/>
                            </a:rPr>
                            <m:t>𝑥</m:t>
                          </m:r>
                          <m:r>
                            <a:rPr sz="1450">
                              <a:solidFill>
                                <a:srgbClr val="85A8FF"/>
                              </a:solidFill>
                              <a:latin typeface="Cambria Math"/>
                            </a:rPr>
                            <m:t>𝜕</m:t>
                          </m:r>
                          <m:r>
                            <a:rPr sz="1450">
                              <a:solidFill>
                                <a:srgbClr val="85A8FF"/>
                              </a:solidFill>
                              <a:latin typeface="Cambria Math"/>
                            </a:rPr>
                            <m:t>𝑦</m:t>
                          </m:r>
                        </m:den>
                      </m:f>
                      <m:r>
                        <a:rPr sz="1450">
                          <a:solidFill>
                            <a:srgbClr val="FFFFFF"/>
                          </a:solidFill>
                          <a:latin typeface="Cambria Math"/>
                        </a:rPr>
                        <m:t> + </m:t>
                      </m:r>
                      <m:sSub>
                        <m:sSubPr>
                          <m:ctrlPr>
                            <a:rPr sz="1450">
                              <a:solidFill>
                                <a:srgbClr val="85A8FF"/>
                              </a:solidFill>
                              <a:latin typeface="Cambria Math"/>
                            </a:rPr>
                          </m:ctrlPr>
                        </m:sSubPr>
                        <m:e>
                          <m:r>
                            <a:rPr sz="1450">
                              <a:solidFill>
                                <a:srgbClr val="85A8FF"/>
                              </a:solidFill>
                              <a:latin typeface="Cambria Math"/>
                            </a:rPr>
                            <m:t>𝑁</m:t>
                          </m:r>
                        </m:e>
                        <m:sub>
                          <m:r>
                            <a:rPr sz="1450">
                              <a:solidFill>
                                <a:srgbClr val="85A8FF"/>
                              </a:solidFill>
                              <a:latin typeface="Cambria Math"/>
                            </a:rPr>
                            <m:t>𝑦</m:t>
                          </m:r>
                        </m:sub>
                      </m:sSub>
                      <m:r>
                        <a:rPr sz="1450">
                          <a:solidFill>
                            <a:srgbClr val="85A8FF"/>
                          </a:solidFill>
                          <a:latin typeface="Cambria Math"/>
                        </a:rPr>
                        <m:t>⁰</m:t>
                      </m:r>
                      <m:f>
                        <m:fPr>
                          <m:ctrlPr>
                            <a:rPr sz="1450">
                              <a:solidFill>
                                <a:srgbClr val="85A8FF"/>
                              </a:solidFill>
                              <a:latin typeface="Cambria Math"/>
                            </a:rPr>
                          </m:ctrlPr>
                        </m:fPr>
                        <m:num>
                          <m:r>
                            <a:rPr sz="1450">
                              <a:solidFill>
                                <a:srgbClr val="85A8FF"/>
                              </a:solidFill>
                              <a:latin typeface="Cambria Math"/>
                            </a:rPr>
                            <m:t>𝜕</m:t>
                          </m:r>
                          <m:r>
                            <a:rPr sz="1450">
                              <a:solidFill>
                                <a:srgbClr val="85A8FF"/>
                              </a:solidFill>
                              <a:latin typeface="Cambria Math"/>
                            </a:rPr>
                            <m:t>²</m:t>
                          </m:r>
                          <m:sSub>
                            <m:sSubPr>
                              <m:ctrlPr>
                                <a:rPr sz="1450" i="1">
                                  <a:solidFill>
                                    <a:srgbClr val="85A8FF"/>
                                  </a:solidFill>
                                  <a:latin typeface="Cambria Math"/>
                                </a:rPr>
                              </m:ctrlPr>
                            </m:sSubPr>
                            <m:e>
                              <m:sSub>
                                <m:sSubPr>
                                  <m:ctrlPr>
                                    <a:rPr sz="1450">
                                      <a:solidFill>
                                        <a:srgbClr val="85A8FF"/>
                                      </a:solidFill>
                                      <a:latin typeface="Cambria Math"/>
                                    </a:rPr>
                                  </m:ctrlPr>
                                </m:sSubPr>
                                <m:e>
                                  <m:r>
                                    <a:rPr sz="1450">
                                      <a:solidFill>
                                        <a:srgbClr val="85A8FF"/>
                                      </a:solidFill>
                                      <a:latin typeface="Cambria Math"/>
                                    </a:rPr>
                                    <m:t>𝑤</m:t>
                                  </m:r>
                                </m:e>
                                <m:sub>
                                  <m:r>
                                    <a:rPr sz="1450">
                                      <a:solidFill>
                                        <a:srgbClr val="85A8FF"/>
                                      </a:solidFill>
                                      <a:latin typeface="Cambria Math"/>
                                    </a:rPr>
                                    <m:t>0</m:t>
                                  </m:r>
                                </m:sub>
                              </m:sSub>
                            </m:e>
                            <m:sub/>
                          </m:sSub>
                        </m:num>
                        <m:den>
                          <m:r>
                            <a:rPr sz="1450">
                              <a:solidFill>
                                <a:srgbClr val="85A8FF"/>
                              </a:solidFill>
                              <a:latin typeface="Cambria Math"/>
                            </a:rPr>
                            <m:t>𝜕</m:t>
                          </m:r>
                          <m:r>
                            <a:rPr sz="1450">
                              <a:solidFill>
                                <a:srgbClr val="85A8FF"/>
                              </a:solidFill>
                              <a:latin typeface="Cambria Math"/>
                            </a:rPr>
                            <m:t>𝑦</m:t>
                          </m:r>
                          <m:r>
                            <a:rPr sz="1450">
                              <a:solidFill>
                                <a:srgbClr val="85A8FF"/>
                              </a:solidFill>
                              <a:latin typeface="Cambria Math"/>
                            </a:rPr>
                            <m:t>²</m:t>
                          </m:r>
                        </m:den>
                      </m:f>
                    </m:oMath>
                  </m:oMathPara>
                </a14:m>
                <a:endParaRPr dirty="0"/>
              </a:p>
            </p:txBody>
          </p:sp>
        </mc:Choice>
        <mc:Fallback xmlns="">
          <p:sp>
            <p:nvSpPr>
              <p:cNvPr id="32" name="TextBox 31"/>
              <p:cNvSpPr txBox="1">
                <a:spLocks noRot="1" noChangeAspect="1" noMove="1" noResize="1" noEditPoints="1" noAdjustHandles="1" noChangeArrowheads="1" noChangeShapeType="1" noTextEdit="1"/>
              </p:cNvSpPr>
              <p:nvPr/>
            </p:nvSpPr>
            <p:spPr>
              <a:xfrm>
                <a:off x="5468112" y="3529584"/>
                <a:ext cx="6254496" cy="550343"/>
              </a:xfrm>
              <a:prstGeom prst="rect">
                <a:avLst/>
              </a:prstGeom>
              <a:blipFill>
                <a:blip r:embed="rId6"/>
                <a:stretch>
                  <a:fillRect/>
                </a:stretch>
              </a:blipFill>
            </p:spPr>
            <p:txBody>
              <a:bodyPr/>
              <a:lstStyle/>
              <a:p>
                <a:r>
                  <a:rPr lang="en-GB">
                    <a:noFill/>
                  </a:rPr>
                  <a:t> </a:t>
                </a:r>
              </a:p>
            </p:txBody>
          </p:sp>
        </mc:Fallback>
      </mc:AlternateContent>
      <p:sp>
        <p:nvSpPr>
          <p:cNvPr id="33" name="Rounded Rectangle 32"/>
          <p:cNvSpPr/>
          <p:nvPr/>
        </p:nvSpPr>
        <p:spPr>
          <a:xfrm>
            <a:off x="5212080" y="4069080"/>
            <a:ext cx="6775704" cy="777240"/>
          </a:xfrm>
          <a:prstGeom prst="roundRect">
            <a:avLst>
              <a:gd name="adj" fmla="val 2500"/>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Rounded Rectangle 33"/>
          <p:cNvSpPr/>
          <p:nvPr/>
        </p:nvSpPr>
        <p:spPr>
          <a:xfrm>
            <a:off x="5212080" y="4069080"/>
            <a:ext cx="53035" cy="777240"/>
          </a:xfrm>
          <a:prstGeom prst="roundRect">
            <a:avLst>
              <a:gd name="adj" fmla="val 2500"/>
            </a:avLst>
          </a:prstGeom>
          <a:solidFill>
            <a:srgbClr val="FFDF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val 34"/>
          <p:cNvSpPr/>
          <p:nvPr/>
        </p:nvSpPr>
        <p:spPr>
          <a:xfrm>
            <a:off x="5404104" y="4151376"/>
            <a:ext cx="274320" cy="274320"/>
          </a:xfrm>
          <a:prstGeom prst="ellipse">
            <a:avLst/>
          </a:prstGeom>
          <a:solidFill>
            <a:srgbClr val="FFDF2B"/>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200" b="1">
                <a:solidFill>
                  <a:srgbClr val="222222"/>
                </a:solidFill>
                <a:latin typeface="Arial"/>
              </a:rPr>
              <a:t>4</a:t>
            </a:r>
          </a:p>
        </p:txBody>
      </p:sp>
      <p:sp>
        <p:nvSpPr>
          <p:cNvPr id="36" name="TextBox 35"/>
          <p:cNvSpPr txBox="1"/>
          <p:nvPr/>
        </p:nvSpPr>
        <p:spPr>
          <a:xfrm>
            <a:off x="5760720" y="4142232"/>
            <a:ext cx="6089904" cy="230832"/>
          </a:xfrm>
          <a:prstGeom prst="rect">
            <a:avLst/>
          </a:prstGeom>
          <a:noFill/>
        </p:spPr>
        <p:txBody>
          <a:bodyPr wrap="square" lIns="0" tIns="0" rIns="0" bIns="0">
            <a:spAutoFit/>
          </a:bodyPr>
          <a:lstStyle/>
          <a:p>
            <a:pPr>
              <a:spcAft>
                <a:spcPts val="400"/>
              </a:spcAft>
            </a:pPr>
            <a:r>
              <a:rPr sz="1500" b="1">
                <a:solidFill>
                  <a:srgbClr val="FFDF2B"/>
                </a:solidFill>
                <a:latin typeface="Arial"/>
              </a:rPr>
              <a:t>Moment law</a:t>
            </a:r>
            <a:r>
              <a:rPr lang="en-GB" sz="1500" b="1">
                <a:solidFill>
                  <a:srgbClr val="FFDF2B"/>
                </a:solidFill>
                <a:latin typeface="Arial"/>
              </a:rPr>
              <a:t> from slide 19</a:t>
            </a:r>
            <a:r>
              <a:rPr sz="1500" b="1">
                <a:solidFill>
                  <a:srgbClr val="FFDF2B"/>
                </a:solidFill>
                <a:latin typeface="Arial"/>
              </a:rPr>
              <a:t>: </a:t>
            </a:r>
            <a:r>
              <a:rPr lang="en-GB" sz="1500" b="1">
                <a:solidFill>
                  <a:srgbClr val="FFDF2B"/>
                </a:solidFill>
                <a:latin typeface="Arial"/>
              </a:rPr>
              <a:t>use B = 0</a:t>
            </a:r>
            <a:endParaRPr sz="1500" b="1">
              <a:solidFill>
                <a:srgbClr val="FFDF2B"/>
              </a:solidFill>
              <a:latin typeface="Arial"/>
            </a:endParaRPr>
          </a:p>
        </p:txBody>
      </p:sp>
      <p:sp>
        <p:nvSpPr>
          <p:cNvPr id="37" name="TextBox 36"/>
          <p:cNvSpPr txBox="1"/>
          <p:nvPr/>
        </p:nvSpPr>
        <p:spPr>
          <a:xfrm>
            <a:off x="5449824" y="4453128"/>
            <a:ext cx="6263640" cy="420628"/>
          </a:xfrm>
          <a:prstGeom prst="rect">
            <a:avLst/>
          </a:prstGeom>
          <a:noFill/>
        </p:spPr>
        <p:txBody>
          <a:bodyPr wrap="square" lIns="0" tIns="0" rIns="0" bIns="0">
            <a:spAutoFit/>
          </a:bodyPr>
          <a:lstStyle/>
          <a:p>
            <a:pPr>
              <a:spcAft>
                <a:spcPts val="400"/>
              </a:spcAft>
            </a:pPr>
            <a:r>
              <a:rPr lang="en-GB" sz="1200" b="0">
                <a:solidFill>
                  <a:srgbClr val="FFFFFF"/>
                </a:solidFill>
                <a:latin typeface="Arial"/>
              </a:rPr>
              <a:t>M = Bε⁰ + Dκ. Curvature comes from derivatives of w</a:t>
            </a:r>
            <a:r>
              <a:rPr lang="en-GB" sz="900" b="0" baseline="-25000">
                <a:solidFill>
                  <a:srgbClr val="FFFFFF"/>
                </a:solidFill>
                <a:latin typeface="Arial"/>
              </a:rPr>
              <a:t>0</a:t>
            </a:r>
            <a:r>
              <a:rPr lang="en-GB" sz="1200" b="0">
                <a:solidFill>
                  <a:srgbClr val="FFFFFF"/>
                </a:solidFill>
                <a:latin typeface="Arial"/>
              </a:rPr>
              <a:t>.</a:t>
            </a:r>
          </a:p>
          <a:p>
            <a:r>
              <a:rPr lang="en-GB" sz="1200" b="0">
                <a:solidFill>
                  <a:srgbClr val="FFFFFF"/>
                </a:solidFill>
                <a:latin typeface="Arial"/>
              </a:rPr>
              <a:t>For B = 0, the moment-derivative sum on the left is −L</a:t>
            </a:r>
            <a:r>
              <a:rPr lang="en-GB" sz="900" b="0" baseline="-25000">
                <a:solidFill>
                  <a:srgbClr val="FFFFFF"/>
                </a:solidFill>
                <a:latin typeface="Arial"/>
              </a:rPr>
              <a:t>D</a:t>
            </a:r>
            <a:r>
              <a:rPr lang="en-GB" sz="1200" b="0">
                <a:solidFill>
                  <a:srgbClr val="FFFFFF"/>
                </a:solidFill>
                <a:latin typeface="Arial"/>
              </a:rPr>
              <a:t>[w</a:t>
            </a:r>
            <a:r>
              <a:rPr lang="en-GB" sz="900" b="0" baseline="-25000">
                <a:solidFill>
                  <a:srgbClr val="FFFFFF"/>
                </a:solidFill>
                <a:latin typeface="Arial"/>
              </a:rPr>
              <a:t>0</a:t>
            </a:r>
            <a:r>
              <a:rPr lang="en-GB" sz="1200" b="0">
                <a:solidFill>
                  <a:srgbClr val="FFFFFF"/>
                </a:solidFill>
                <a:latin typeface="Arial"/>
              </a:rPr>
              <a:t>].</a:t>
            </a:r>
          </a:p>
        </p:txBody>
      </p:sp>
      <p:sp>
        <p:nvSpPr>
          <p:cNvPr id="38" name="Rounded Rectangle 37"/>
          <p:cNvSpPr/>
          <p:nvPr/>
        </p:nvSpPr>
        <p:spPr>
          <a:xfrm>
            <a:off x="5212080" y="4937760"/>
            <a:ext cx="6775704" cy="841248"/>
          </a:xfrm>
          <a:prstGeom prst="roundRect">
            <a:avLst>
              <a:gd name="adj" fmla="val 2500"/>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Rounded Rectangle 38"/>
          <p:cNvSpPr/>
          <p:nvPr/>
        </p:nvSpPr>
        <p:spPr>
          <a:xfrm>
            <a:off x="5212080" y="4937760"/>
            <a:ext cx="53035" cy="841248"/>
          </a:xfrm>
          <a:prstGeom prst="roundRect">
            <a:avLst>
              <a:gd name="adj" fmla="val 2500"/>
            </a:avLst>
          </a:prstGeom>
          <a:solidFill>
            <a:srgbClr val="C69A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Oval 39"/>
          <p:cNvSpPr/>
          <p:nvPr/>
        </p:nvSpPr>
        <p:spPr>
          <a:xfrm>
            <a:off x="5404104" y="5020056"/>
            <a:ext cx="274320" cy="274320"/>
          </a:xfrm>
          <a:prstGeom prst="ellipse">
            <a:avLst/>
          </a:prstGeom>
          <a:solidFill>
            <a:srgbClr val="C69AF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200" b="1">
                <a:solidFill>
                  <a:srgbClr val="222222"/>
                </a:solidFill>
                <a:latin typeface="Arial"/>
              </a:rPr>
              <a:t>5</a:t>
            </a:r>
          </a:p>
        </p:txBody>
      </p:sp>
      <p:sp>
        <p:nvSpPr>
          <p:cNvPr id="41" name="TextBox 40"/>
          <p:cNvSpPr txBox="1"/>
          <p:nvPr/>
        </p:nvSpPr>
        <p:spPr>
          <a:xfrm>
            <a:off x="5760720" y="5010912"/>
            <a:ext cx="6089904" cy="223138"/>
          </a:xfrm>
          <a:prstGeom prst="rect">
            <a:avLst/>
          </a:prstGeom>
          <a:noFill/>
        </p:spPr>
        <p:txBody>
          <a:bodyPr wrap="square" lIns="0" tIns="0" rIns="0" bIns="0">
            <a:spAutoFit/>
          </a:bodyPr>
          <a:lstStyle/>
          <a:p>
            <a:pPr>
              <a:spcAft>
                <a:spcPts val="400"/>
              </a:spcAft>
            </a:pPr>
            <a:r>
              <a:rPr lang="en-GB" sz="1450" b="1">
                <a:solidFill>
                  <a:srgbClr val="C69AFF"/>
                </a:solidFill>
                <a:latin typeface="Arial"/>
              </a:rPr>
              <a:t>B = 0: add G(w</a:t>
            </a:r>
            <a:r>
              <a:rPr lang="en-GB" sz="1087" b="1" baseline="-25000">
                <a:solidFill>
                  <a:srgbClr val="C69AFF"/>
                </a:solidFill>
                <a:latin typeface="Arial"/>
              </a:rPr>
              <a:t>0</a:t>
            </a:r>
            <a:r>
              <a:rPr lang="en-GB" sz="1450" b="1">
                <a:solidFill>
                  <a:srgbClr val="C69AFF"/>
                </a:solidFill>
                <a:latin typeface="Arial"/>
              </a:rPr>
              <a:t>) to the transverse balance</a:t>
            </a:r>
          </a:p>
        </p:txBody>
      </p:sp>
      <p:sp>
        <p:nvSpPr>
          <p:cNvPr id="42" name="TextBox 41"/>
          <p:cNvSpPr txBox="1"/>
          <p:nvPr/>
        </p:nvSpPr>
        <p:spPr>
          <a:xfrm>
            <a:off x="5449824" y="5321808"/>
            <a:ext cx="2788920" cy="436017"/>
          </a:xfrm>
          <a:prstGeom prst="rect">
            <a:avLst/>
          </a:prstGeom>
          <a:noFill/>
        </p:spPr>
        <p:txBody>
          <a:bodyPr wrap="square" lIns="0" tIns="0" rIns="0" bIns="0">
            <a:spAutoFit/>
          </a:bodyPr>
          <a:lstStyle/>
          <a:p>
            <a:pPr>
              <a:spcAft>
                <a:spcPts val="400"/>
              </a:spcAft>
            </a:pPr>
            <a:r>
              <a:rPr lang="en-GB" sz="1250" b="0">
                <a:solidFill>
                  <a:srgbClr val="FFDF2B"/>
                </a:solidFill>
                <a:latin typeface="Arial"/>
              </a:rPr>
              <a:t>L</a:t>
            </a:r>
            <a:r>
              <a:rPr lang="en-GB" sz="937" b="0" baseline="-25000">
                <a:solidFill>
                  <a:srgbClr val="FFDF2B"/>
                </a:solidFill>
                <a:latin typeface="Arial"/>
              </a:rPr>
              <a:t>D</a:t>
            </a:r>
            <a:r>
              <a:rPr lang="en-GB" sz="1250" b="0">
                <a:solidFill>
                  <a:srgbClr val="FFDF2B"/>
                </a:solidFill>
                <a:latin typeface="Arial"/>
              </a:rPr>
              <a:t>[w</a:t>
            </a:r>
            <a:r>
              <a:rPr lang="en-GB" sz="937" b="0" baseline="-25000">
                <a:solidFill>
                  <a:srgbClr val="FFDF2B"/>
                </a:solidFill>
                <a:latin typeface="Arial"/>
              </a:rPr>
              <a:t>0</a:t>
            </a:r>
            <a:r>
              <a:rPr lang="en-GB" sz="1250" b="0">
                <a:solidFill>
                  <a:srgbClr val="FFDF2B"/>
                </a:solidFill>
                <a:latin typeface="Arial"/>
              </a:rPr>
              <a:t>] − G(w</a:t>
            </a:r>
            <a:r>
              <a:rPr lang="en-GB" sz="937" b="0" baseline="-25000">
                <a:solidFill>
                  <a:srgbClr val="FFDF2B"/>
                </a:solidFill>
                <a:latin typeface="Arial"/>
              </a:rPr>
              <a:t>0</a:t>
            </a:r>
            <a:r>
              <a:rPr lang="en-GB" sz="1250" b="0">
                <a:solidFill>
                  <a:srgbClr val="FFDF2B"/>
                </a:solidFill>
                <a:latin typeface="Arial"/>
              </a:rPr>
              <a:t>) = 0</a:t>
            </a:r>
          </a:p>
          <a:p>
            <a:r>
              <a:rPr lang="en-GB" sz="1250" b="0">
                <a:solidFill>
                  <a:srgbClr val="FFDF2B"/>
                </a:solidFill>
                <a:latin typeface="Arial"/>
              </a:rPr>
              <a:t>L</a:t>
            </a:r>
            <a:r>
              <a:rPr lang="en-GB" sz="937" b="0" baseline="-25000">
                <a:solidFill>
                  <a:srgbClr val="FFDF2B"/>
                </a:solidFill>
                <a:latin typeface="Arial"/>
              </a:rPr>
              <a:t>D</a:t>
            </a:r>
            <a:r>
              <a:rPr lang="en-GB" sz="1250" b="0">
                <a:solidFill>
                  <a:srgbClr val="FFDF2B"/>
                </a:solidFill>
                <a:latin typeface="Arial"/>
              </a:rPr>
              <a:t>: bending-stiffness operator.</a:t>
            </a:r>
          </a:p>
        </p:txBody>
      </p:sp>
      <p:sp>
        <p:nvSpPr>
          <p:cNvPr id="43" name="TextBox 42"/>
          <p:cNvSpPr txBox="1"/>
          <p:nvPr/>
        </p:nvSpPr>
        <p:spPr>
          <a:xfrm>
            <a:off x="8339327" y="5321808"/>
            <a:ext cx="3401568" cy="420624"/>
          </a:xfrm>
          <a:prstGeom prst="rect">
            <a:avLst/>
          </a:prstGeom>
          <a:noFill/>
        </p:spPr>
        <p:txBody>
          <a:bodyPr wrap="square" lIns="0" tIns="0" rIns="0" bIns="0">
            <a:spAutoFit/>
          </a:bodyPr>
          <a:lstStyle/>
          <a:p>
            <a:pPr>
              <a:spcAft>
                <a:spcPts val="400"/>
              </a:spcAft>
            </a:pPr>
            <a:r>
              <a:rPr sz="1250" b="0">
                <a:solidFill>
                  <a:srgbClr val="FFFFFF"/>
                </a:solidFill>
                <a:latin typeface="Arial"/>
              </a:rPr>
              <a:t>If B ≠ 0, retain the coupled problem.</a:t>
            </a:r>
          </a:p>
          <a:p>
            <a:pPr>
              <a:spcAft>
                <a:spcPts val="400"/>
              </a:spcAft>
            </a:pPr>
            <a:r>
              <a:rPr sz="1250" b="0">
                <a:solidFill>
                  <a:srgbClr val="FFFFFF"/>
                </a:solidFill>
                <a:latin typeface="Arial"/>
              </a:rPr>
              <a:t>This includes the preceding laminate.</a:t>
            </a:r>
          </a:p>
        </p:txBody>
      </p:sp>
      <p:sp>
        <p:nvSpPr>
          <p:cNvPr id="44" name="Rounded Rectangle 43"/>
          <p:cNvSpPr>
            <a:spLocks/>
          </p:cNvSpPr>
          <p:nvPr/>
        </p:nvSpPr>
        <p:spPr>
          <a:xfrm>
            <a:off x="201168" y="5934456"/>
            <a:ext cx="11786616" cy="512064"/>
          </a:xfrm>
          <a:prstGeom prst="roundRect">
            <a:avLst>
              <a:gd name="adj" fmla="val 2500"/>
            </a:avLst>
          </a:prstGeom>
          <a:solidFill>
            <a:srgbClr val="4B1F2D"/>
          </a:solidFill>
          <a:ln w="25400">
            <a:solidFill>
              <a:srgbClr val="FF4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5" name="TextBox 44"/>
          <p:cNvSpPr txBox="1">
            <a:spLocks/>
          </p:cNvSpPr>
          <p:nvPr/>
        </p:nvSpPr>
        <p:spPr>
          <a:xfrm>
            <a:off x="438912" y="6044184"/>
            <a:ext cx="1097280" cy="292608"/>
          </a:xfrm>
          <a:prstGeom prst="rect">
            <a:avLst/>
          </a:prstGeom>
          <a:noFill/>
        </p:spPr>
        <p:txBody>
          <a:bodyPr wrap="square" lIns="0" tIns="0" rIns="0" bIns="0">
            <a:spAutoFit/>
          </a:bodyPr>
          <a:lstStyle/>
          <a:p>
            <a:pPr>
              <a:spcAft>
                <a:spcPts val="400"/>
              </a:spcAft>
            </a:pPr>
            <a:r>
              <a:rPr lang="en-GB" sz="1900" b="1">
                <a:solidFill>
                  <a:srgbClr val="FFFF00"/>
                </a:solidFill>
                <a:latin typeface="Arial"/>
              </a:rPr>
              <a:t>Keynote</a:t>
            </a:r>
          </a:p>
        </p:txBody>
      </p:sp>
      <p:sp>
        <p:nvSpPr>
          <p:cNvPr id="46" name="Rounded Rectangle 45"/>
          <p:cNvSpPr>
            <a:spLocks/>
          </p:cNvSpPr>
          <p:nvPr/>
        </p:nvSpPr>
        <p:spPr>
          <a:xfrm>
            <a:off x="1572768" y="6025896"/>
            <a:ext cx="22860" cy="329184"/>
          </a:xfrm>
          <a:prstGeom prst="roundRect">
            <a:avLst>
              <a:gd name="adj" fmla="val 2500"/>
            </a:avLst>
          </a:prstGeom>
          <a:solidFill>
            <a:srgbClr val="FF4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7" name="TextBox 46"/>
          <p:cNvSpPr txBox="1">
            <a:spLocks/>
          </p:cNvSpPr>
          <p:nvPr/>
        </p:nvSpPr>
        <p:spPr>
          <a:xfrm>
            <a:off x="1773936" y="6086613"/>
            <a:ext cx="9948672" cy="207749"/>
          </a:xfrm>
          <a:prstGeom prst="rect">
            <a:avLst/>
          </a:prstGeom>
          <a:noFill/>
        </p:spPr>
        <p:txBody>
          <a:bodyPr wrap="square" lIns="0" tIns="0" rIns="0" bIns="0" anchor="ctr">
            <a:spAutoFit/>
          </a:bodyPr>
          <a:lstStyle/>
          <a:p>
            <a:pPr>
              <a:spcAft>
                <a:spcPts val="400"/>
              </a:spcAft>
            </a:pPr>
            <a:r>
              <a:rPr lang="en-GB" sz="1350" b="0">
                <a:solidFill>
                  <a:srgbClr val="FFFFFF"/>
                </a:solidFill>
                <a:latin typeface="Arial"/>
              </a:rPr>
              <a:t>w</a:t>
            </a:r>
            <a:r>
              <a:rPr lang="en-GB" sz="1012" b="0" baseline="-25000">
                <a:solidFill>
                  <a:srgbClr val="FFFFFF"/>
                </a:solidFill>
                <a:latin typeface="Arial"/>
              </a:rPr>
              <a:t>0</a:t>
            </a:r>
            <a:r>
              <a:rPr lang="en-GB" sz="1350" b="0">
                <a:solidFill>
                  <a:srgbClr val="FFFFFF"/>
                </a:solidFill>
                <a:latin typeface="Arial"/>
              </a:rPr>
              <a:t> denotes mid-plane deflection, with initial value zero. Superscript 0 on N denotes the preload.</a:t>
            </a:r>
          </a:p>
        </p:txBody>
      </p:sp>
      <p:sp>
        <p:nvSpPr>
          <p:cNvPr id="48" name="TextBox 47"/>
          <p:cNvSpPr txBox="1"/>
          <p:nvPr/>
        </p:nvSpPr>
        <p:spPr>
          <a:xfrm>
            <a:off x="585216" y="4919472"/>
            <a:ext cx="4050791" cy="184666"/>
          </a:xfrm>
          <a:prstGeom prst="rect">
            <a:avLst/>
          </a:prstGeom>
          <a:noFill/>
        </p:spPr>
        <p:txBody>
          <a:bodyPr wrap="square" lIns="0" tIns="0" rIns="0" bIns="0">
            <a:spAutoFit/>
          </a:bodyPr>
          <a:lstStyle/>
          <a:p>
            <a:pPr>
              <a:spcAft>
                <a:spcPts val="400"/>
              </a:spcAft>
            </a:pPr>
            <a:r>
              <a:rPr lang="it-IT" sz="1200" b="0">
                <a:solidFill>
                  <a:srgbClr val="FFDF2B"/>
                </a:solidFill>
                <a:latin typeface="Arial"/>
              </a:rPr>
              <a:t>(static, no transverse pressure)</a:t>
            </a:r>
          </a:p>
        </p:txBody>
      </p:sp>
      <mc:AlternateContent xmlns:mc="http://schemas.openxmlformats.org/markup-compatibility/2006" xmlns:a14="http://schemas.microsoft.com/office/drawing/2010/main">
        <mc:Choice Requires="a14">
          <p:sp>
            <p:nvSpPr>
              <p:cNvPr id="49" name="TextBox 48"/>
              <p:cNvSpPr txBox="1"/>
              <p:nvPr/>
            </p:nvSpPr>
            <p:spPr>
              <a:xfrm>
                <a:off x="5468112" y="3072384"/>
                <a:ext cx="6254496" cy="398571"/>
              </a:xfrm>
              <a:prstGeom prst="rect">
                <a:avLst/>
              </a:prstGeom>
              <a:noFill/>
            </p:spPr>
            <p:txBody>
              <a:bodyPr wrap="square" lIns="0" tIns="0" rIns="0" bIns="0">
                <a:spAutoFit/>
              </a:bodyPr>
              <a:lstStyle/>
              <a:p>
                <a:pPr/>
                <a14:m>
                  <m:oMathPara xmlns:m="http://schemas.openxmlformats.org/officeDocument/2006/math">
                    <m:oMath>
                      <m:r>
                        <a:rPr sz="1250">
                          <a:solidFill>
                            <a:srgbClr val="FF4981"/>
                          </a:solidFill>
                          <a:latin typeface="Cambria Math"/>
                        </a:rPr>
                        <m:t>𝐺</m:t>
                      </m:r>
                      <m:r>
                        <a:rPr sz="1250">
                          <a:solidFill>
                            <a:srgbClr val="FF4981"/>
                          </a:solidFill>
                          <a:latin typeface="Cambria Math"/>
                        </a:rPr>
                        <m:t>(</m:t>
                      </m:r>
                      <m:sSub>
                        <m:sSubPr>
                          <m:ctrlPr>
                            <a:rPr sz="1250">
                              <a:solidFill>
                                <a:srgbClr val="FF4981"/>
                              </a:solidFill>
                              <a:latin typeface="Cambria Math"/>
                            </a:rPr>
                          </m:ctrlPr>
                        </m:sSubPr>
                        <m:e>
                          <m:r>
                            <a:rPr sz="1250">
                              <a:solidFill>
                                <a:srgbClr val="FF4981"/>
                              </a:solidFill>
                              <a:latin typeface="Cambria Math"/>
                            </a:rPr>
                            <m:t>𝑤</m:t>
                          </m:r>
                        </m:e>
                        <m:sub>
                          <m:r>
                            <a:rPr sz="1250">
                              <a:solidFill>
                                <a:srgbClr val="FF4981"/>
                              </a:solidFill>
                              <a:latin typeface="Cambria Math"/>
                            </a:rPr>
                            <m:t>0</m:t>
                          </m:r>
                        </m:sub>
                      </m:sSub>
                      <m:r>
                        <a:rPr sz="1250">
                          <a:solidFill>
                            <a:srgbClr val="FF4981"/>
                          </a:solidFill>
                          <a:latin typeface="Cambria Math"/>
                        </a:rPr>
                        <m:t>) = </m:t>
                      </m:r>
                      <m:f>
                        <m:fPr>
                          <m:ctrlPr>
                            <a:rPr sz="1250">
                              <a:solidFill>
                                <a:srgbClr val="85A8FF"/>
                              </a:solidFill>
                              <a:latin typeface="Cambria Math"/>
                            </a:rPr>
                          </m:ctrlPr>
                        </m:fPr>
                        <m:num>
                          <m:r>
                            <a:rPr sz="1250">
                              <a:solidFill>
                                <a:srgbClr val="85A8FF"/>
                              </a:solidFill>
                              <a:latin typeface="Cambria Math"/>
                            </a:rPr>
                            <m:t>𝜕</m:t>
                          </m:r>
                        </m:num>
                        <m:den>
                          <m:r>
                            <a:rPr sz="1250">
                              <a:solidFill>
                                <a:srgbClr val="85A8FF"/>
                              </a:solidFill>
                              <a:latin typeface="Cambria Math"/>
                            </a:rPr>
                            <m:t>𝜕</m:t>
                          </m:r>
                          <m:r>
                            <a:rPr sz="1250">
                              <a:solidFill>
                                <a:srgbClr val="85A8FF"/>
                              </a:solidFill>
                              <a:latin typeface="Cambria Math"/>
                            </a:rPr>
                            <m:t>𝑥</m:t>
                          </m:r>
                        </m:den>
                      </m:f>
                      <m:r>
                        <a:rPr sz="1250">
                          <a:solidFill>
                            <a:srgbClr val="85A8FF"/>
                          </a:solidFill>
                          <a:latin typeface="Cambria Math"/>
                        </a:rPr>
                        <m:t>(</m:t>
                      </m:r>
                      <m:sSup>
                        <m:sSupPr>
                          <m:ctrlPr>
                            <a:rPr sz="1250" i="1">
                              <a:solidFill>
                                <a:srgbClr val="85A8FF"/>
                              </a:solidFill>
                              <a:latin typeface="Cambria Math"/>
                            </a:rPr>
                          </m:ctrlPr>
                        </m:sSupPr>
                        <m:e>
                          <m:sSub>
                            <m:sSubPr>
                              <m:ctrlPr>
                                <a:rPr sz="1250">
                                  <a:solidFill>
                                    <a:srgbClr val="85A8FF"/>
                                  </a:solidFill>
                                  <a:latin typeface="Cambria Math"/>
                                </a:rPr>
                              </m:ctrlPr>
                            </m:sSubPr>
                            <m:e>
                              <m:r>
                                <a:rPr sz="1250">
                                  <a:solidFill>
                                    <a:srgbClr val="85A8FF"/>
                                  </a:solidFill>
                                  <a:latin typeface="Cambria Math"/>
                                </a:rPr>
                                <m:t>𝑁</m:t>
                              </m:r>
                            </m:e>
                            <m:sub>
                              <m:r>
                                <a:rPr sz="1250">
                                  <a:solidFill>
                                    <a:srgbClr val="85A8FF"/>
                                  </a:solidFill>
                                  <a:latin typeface="Cambria Math"/>
                                </a:rPr>
                                <m:t>𝑥</m:t>
                              </m:r>
                            </m:sub>
                          </m:sSub>
                        </m:e>
                        <m:sup>
                          <m:r>
                            <a:rPr sz="1250">
                              <a:solidFill>
                                <a:srgbClr val="85A8FF"/>
                              </a:solidFill>
                              <a:latin typeface="Cambria Math"/>
                            </a:rPr>
                            <m:t>0</m:t>
                          </m:r>
                        </m:sup>
                      </m:sSup>
                      <m:f>
                        <m:fPr>
                          <m:ctrlPr>
                            <a:rPr sz="1250">
                              <a:solidFill>
                                <a:srgbClr val="85A8FF"/>
                              </a:solidFill>
                              <a:latin typeface="Cambria Math"/>
                            </a:rPr>
                          </m:ctrlPr>
                        </m:fPr>
                        <m:num>
                          <m:r>
                            <a:rPr sz="1250">
                              <a:solidFill>
                                <a:srgbClr val="85A8FF"/>
                              </a:solidFill>
                              <a:latin typeface="Cambria Math"/>
                            </a:rPr>
                            <m:t>𝜕</m:t>
                          </m:r>
                          <m:sSub>
                            <m:sSubPr>
                              <m:ctrlPr>
                                <a:rPr sz="1250">
                                  <a:solidFill>
                                    <a:srgbClr val="85A8FF"/>
                                  </a:solidFill>
                                  <a:latin typeface="Cambria Math"/>
                                </a:rPr>
                              </m:ctrlPr>
                            </m:sSubPr>
                            <m:e>
                              <m:r>
                                <a:rPr sz="1250">
                                  <a:solidFill>
                                    <a:srgbClr val="85A8FF"/>
                                  </a:solidFill>
                                  <a:latin typeface="Cambria Math"/>
                                </a:rPr>
                                <m:t>𝑤</m:t>
                              </m:r>
                            </m:e>
                            <m:sub>
                              <m:r>
                                <a:rPr sz="1250">
                                  <a:solidFill>
                                    <a:srgbClr val="85A8FF"/>
                                  </a:solidFill>
                                  <a:latin typeface="Cambria Math"/>
                                </a:rPr>
                                <m:t>0</m:t>
                              </m:r>
                            </m:sub>
                          </m:sSub>
                        </m:num>
                        <m:den>
                          <m:r>
                            <a:rPr sz="1250">
                              <a:solidFill>
                                <a:srgbClr val="85A8FF"/>
                              </a:solidFill>
                              <a:latin typeface="Cambria Math"/>
                            </a:rPr>
                            <m:t>𝜕</m:t>
                          </m:r>
                          <m:r>
                            <a:rPr sz="1250">
                              <a:solidFill>
                                <a:srgbClr val="85A8FF"/>
                              </a:solidFill>
                              <a:latin typeface="Cambria Math"/>
                            </a:rPr>
                            <m:t>𝑥</m:t>
                          </m:r>
                        </m:den>
                      </m:f>
                      <m:r>
                        <a:rPr sz="1250">
                          <a:solidFill>
                            <a:srgbClr val="FFFFFF"/>
                          </a:solidFill>
                          <a:latin typeface="Cambria Math"/>
                        </a:rPr>
                        <m:t> + </m:t>
                      </m:r>
                      <m:sSup>
                        <m:sSupPr>
                          <m:ctrlPr>
                            <a:rPr sz="1250" i="1">
                              <a:solidFill>
                                <a:srgbClr val="85A8FF"/>
                              </a:solidFill>
                              <a:latin typeface="Cambria Math"/>
                            </a:rPr>
                          </m:ctrlPr>
                        </m:sSupPr>
                        <m:e>
                          <m:sSub>
                            <m:sSubPr>
                              <m:ctrlPr>
                                <a:rPr sz="1250">
                                  <a:solidFill>
                                    <a:srgbClr val="85A8FF"/>
                                  </a:solidFill>
                                  <a:latin typeface="Cambria Math"/>
                                </a:rPr>
                              </m:ctrlPr>
                            </m:sSubPr>
                            <m:e>
                              <m:r>
                                <a:rPr sz="1250">
                                  <a:solidFill>
                                    <a:srgbClr val="85A8FF"/>
                                  </a:solidFill>
                                  <a:latin typeface="Cambria Math"/>
                                </a:rPr>
                                <m:t>𝑁</m:t>
                              </m:r>
                            </m:e>
                            <m:sub>
                              <m:r>
                                <a:rPr sz="1250">
                                  <a:solidFill>
                                    <a:srgbClr val="85A8FF"/>
                                  </a:solidFill>
                                  <a:latin typeface="Cambria Math"/>
                                </a:rPr>
                                <m:t>𝑥𝑦</m:t>
                              </m:r>
                            </m:sub>
                          </m:sSub>
                        </m:e>
                        <m:sup>
                          <m:r>
                            <a:rPr sz="1250">
                              <a:solidFill>
                                <a:srgbClr val="85A8FF"/>
                              </a:solidFill>
                              <a:latin typeface="Cambria Math"/>
                            </a:rPr>
                            <m:t>0</m:t>
                          </m:r>
                        </m:sup>
                      </m:sSup>
                      <m:f>
                        <m:fPr>
                          <m:ctrlPr>
                            <a:rPr sz="1250">
                              <a:solidFill>
                                <a:srgbClr val="85A8FF"/>
                              </a:solidFill>
                              <a:latin typeface="Cambria Math"/>
                            </a:rPr>
                          </m:ctrlPr>
                        </m:fPr>
                        <m:num>
                          <m:r>
                            <a:rPr sz="1250">
                              <a:solidFill>
                                <a:srgbClr val="85A8FF"/>
                              </a:solidFill>
                              <a:latin typeface="Cambria Math"/>
                            </a:rPr>
                            <m:t>𝜕</m:t>
                          </m:r>
                          <m:sSub>
                            <m:sSubPr>
                              <m:ctrlPr>
                                <a:rPr sz="1250">
                                  <a:solidFill>
                                    <a:srgbClr val="85A8FF"/>
                                  </a:solidFill>
                                  <a:latin typeface="Cambria Math"/>
                                </a:rPr>
                              </m:ctrlPr>
                            </m:sSubPr>
                            <m:e>
                              <m:r>
                                <a:rPr sz="1250">
                                  <a:solidFill>
                                    <a:srgbClr val="85A8FF"/>
                                  </a:solidFill>
                                  <a:latin typeface="Cambria Math"/>
                                </a:rPr>
                                <m:t>𝑤</m:t>
                              </m:r>
                            </m:e>
                            <m:sub>
                              <m:r>
                                <a:rPr sz="1250">
                                  <a:solidFill>
                                    <a:srgbClr val="85A8FF"/>
                                  </a:solidFill>
                                  <a:latin typeface="Cambria Math"/>
                                </a:rPr>
                                <m:t>0</m:t>
                              </m:r>
                            </m:sub>
                          </m:sSub>
                        </m:num>
                        <m:den>
                          <m:r>
                            <a:rPr sz="1250">
                              <a:solidFill>
                                <a:srgbClr val="85A8FF"/>
                              </a:solidFill>
                              <a:latin typeface="Cambria Math"/>
                            </a:rPr>
                            <m:t>𝜕</m:t>
                          </m:r>
                          <m:r>
                            <a:rPr sz="1250">
                              <a:solidFill>
                                <a:srgbClr val="85A8FF"/>
                              </a:solidFill>
                              <a:latin typeface="Cambria Math"/>
                            </a:rPr>
                            <m:t>𝑦</m:t>
                          </m:r>
                        </m:den>
                      </m:f>
                      <m:r>
                        <a:rPr sz="1250">
                          <a:solidFill>
                            <a:srgbClr val="85A8FF"/>
                          </a:solidFill>
                          <a:latin typeface="Cambria Math"/>
                        </a:rPr>
                        <m:t>)</m:t>
                      </m:r>
                      <m:r>
                        <a:rPr sz="1250">
                          <a:solidFill>
                            <a:srgbClr val="FFFFFF"/>
                          </a:solidFill>
                          <a:latin typeface="Cambria Math"/>
                        </a:rPr>
                        <m:t> + </m:t>
                      </m:r>
                      <m:f>
                        <m:fPr>
                          <m:ctrlPr>
                            <a:rPr sz="1250">
                              <a:solidFill>
                                <a:srgbClr val="85A8FF"/>
                              </a:solidFill>
                              <a:latin typeface="Cambria Math"/>
                            </a:rPr>
                          </m:ctrlPr>
                        </m:fPr>
                        <m:num>
                          <m:r>
                            <a:rPr sz="1250">
                              <a:solidFill>
                                <a:srgbClr val="85A8FF"/>
                              </a:solidFill>
                              <a:latin typeface="Cambria Math"/>
                            </a:rPr>
                            <m:t>𝜕</m:t>
                          </m:r>
                        </m:num>
                        <m:den>
                          <m:r>
                            <a:rPr sz="1250">
                              <a:solidFill>
                                <a:srgbClr val="85A8FF"/>
                              </a:solidFill>
                              <a:latin typeface="Cambria Math"/>
                            </a:rPr>
                            <m:t>𝜕</m:t>
                          </m:r>
                          <m:r>
                            <a:rPr sz="1250">
                              <a:solidFill>
                                <a:srgbClr val="85A8FF"/>
                              </a:solidFill>
                              <a:latin typeface="Cambria Math"/>
                            </a:rPr>
                            <m:t>𝑦</m:t>
                          </m:r>
                        </m:den>
                      </m:f>
                      <m:r>
                        <a:rPr sz="1250">
                          <a:solidFill>
                            <a:srgbClr val="85A8FF"/>
                          </a:solidFill>
                          <a:latin typeface="Cambria Math"/>
                        </a:rPr>
                        <m:t>(</m:t>
                      </m:r>
                      <m:sSup>
                        <m:sSupPr>
                          <m:ctrlPr>
                            <a:rPr sz="1250" i="1">
                              <a:solidFill>
                                <a:srgbClr val="85A8FF"/>
                              </a:solidFill>
                              <a:latin typeface="Cambria Math"/>
                            </a:rPr>
                          </m:ctrlPr>
                        </m:sSupPr>
                        <m:e>
                          <m:sSub>
                            <m:sSubPr>
                              <m:ctrlPr>
                                <a:rPr sz="1250">
                                  <a:solidFill>
                                    <a:srgbClr val="85A8FF"/>
                                  </a:solidFill>
                                  <a:latin typeface="Cambria Math"/>
                                </a:rPr>
                              </m:ctrlPr>
                            </m:sSubPr>
                            <m:e>
                              <m:r>
                                <a:rPr sz="1250">
                                  <a:solidFill>
                                    <a:srgbClr val="85A8FF"/>
                                  </a:solidFill>
                                  <a:latin typeface="Cambria Math"/>
                                </a:rPr>
                                <m:t>𝑁</m:t>
                              </m:r>
                            </m:e>
                            <m:sub>
                              <m:r>
                                <a:rPr sz="1250">
                                  <a:solidFill>
                                    <a:srgbClr val="85A8FF"/>
                                  </a:solidFill>
                                  <a:latin typeface="Cambria Math"/>
                                </a:rPr>
                                <m:t>𝑥𝑦</m:t>
                              </m:r>
                            </m:sub>
                          </m:sSub>
                        </m:e>
                        <m:sup>
                          <m:r>
                            <a:rPr sz="1250">
                              <a:solidFill>
                                <a:srgbClr val="85A8FF"/>
                              </a:solidFill>
                              <a:latin typeface="Cambria Math"/>
                            </a:rPr>
                            <m:t>0</m:t>
                          </m:r>
                        </m:sup>
                      </m:sSup>
                      <m:f>
                        <m:fPr>
                          <m:ctrlPr>
                            <a:rPr sz="1250">
                              <a:solidFill>
                                <a:srgbClr val="85A8FF"/>
                              </a:solidFill>
                              <a:latin typeface="Cambria Math"/>
                            </a:rPr>
                          </m:ctrlPr>
                        </m:fPr>
                        <m:num>
                          <m:r>
                            <a:rPr sz="1250">
                              <a:solidFill>
                                <a:srgbClr val="85A8FF"/>
                              </a:solidFill>
                              <a:latin typeface="Cambria Math"/>
                            </a:rPr>
                            <m:t>𝜕</m:t>
                          </m:r>
                          <m:sSub>
                            <m:sSubPr>
                              <m:ctrlPr>
                                <a:rPr sz="1250">
                                  <a:solidFill>
                                    <a:srgbClr val="85A8FF"/>
                                  </a:solidFill>
                                  <a:latin typeface="Cambria Math"/>
                                </a:rPr>
                              </m:ctrlPr>
                            </m:sSubPr>
                            <m:e>
                              <m:r>
                                <a:rPr sz="1250">
                                  <a:solidFill>
                                    <a:srgbClr val="85A8FF"/>
                                  </a:solidFill>
                                  <a:latin typeface="Cambria Math"/>
                                </a:rPr>
                                <m:t>𝑤</m:t>
                              </m:r>
                            </m:e>
                            <m:sub>
                              <m:r>
                                <a:rPr sz="1250">
                                  <a:solidFill>
                                    <a:srgbClr val="85A8FF"/>
                                  </a:solidFill>
                                  <a:latin typeface="Cambria Math"/>
                                </a:rPr>
                                <m:t>0</m:t>
                              </m:r>
                            </m:sub>
                          </m:sSub>
                        </m:num>
                        <m:den>
                          <m:r>
                            <a:rPr sz="1250">
                              <a:solidFill>
                                <a:srgbClr val="85A8FF"/>
                              </a:solidFill>
                              <a:latin typeface="Cambria Math"/>
                            </a:rPr>
                            <m:t>𝜕</m:t>
                          </m:r>
                          <m:r>
                            <a:rPr sz="1250">
                              <a:solidFill>
                                <a:srgbClr val="85A8FF"/>
                              </a:solidFill>
                              <a:latin typeface="Cambria Math"/>
                            </a:rPr>
                            <m:t>𝑥</m:t>
                          </m:r>
                        </m:den>
                      </m:f>
                      <m:r>
                        <a:rPr sz="1250">
                          <a:solidFill>
                            <a:srgbClr val="FFFFFF"/>
                          </a:solidFill>
                          <a:latin typeface="Cambria Math"/>
                        </a:rPr>
                        <m:t> + </m:t>
                      </m:r>
                      <m:sSup>
                        <m:sSupPr>
                          <m:ctrlPr>
                            <a:rPr sz="1250" i="1">
                              <a:solidFill>
                                <a:srgbClr val="85A8FF"/>
                              </a:solidFill>
                              <a:latin typeface="Cambria Math"/>
                            </a:rPr>
                          </m:ctrlPr>
                        </m:sSupPr>
                        <m:e>
                          <m:sSub>
                            <m:sSubPr>
                              <m:ctrlPr>
                                <a:rPr sz="1250">
                                  <a:solidFill>
                                    <a:srgbClr val="85A8FF"/>
                                  </a:solidFill>
                                  <a:latin typeface="Cambria Math"/>
                                </a:rPr>
                              </m:ctrlPr>
                            </m:sSubPr>
                            <m:e>
                              <m:r>
                                <a:rPr sz="1250">
                                  <a:solidFill>
                                    <a:srgbClr val="85A8FF"/>
                                  </a:solidFill>
                                  <a:latin typeface="Cambria Math"/>
                                </a:rPr>
                                <m:t>𝑁</m:t>
                              </m:r>
                            </m:e>
                            <m:sub>
                              <m:r>
                                <a:rPr sz="1250">
                                  <a:solidFill>
                                    <a:srgbClr val="85A8FF"/>
                                  </a:solidFill>
                                  <a:latin typeface="Cambria Math"/>
                                </a:rPr>
                                <m:t>𝑦</m:t>
                              </m:r>
                            </m:sub>
                          </m:sSub>
                        </m:e>
                        <m:sup>
                          <m:r>
                            <a:rPr sz="1250">
                              <a:solidFill>
                                <a:srgbClr val="85A8FF"/>
                              </a:solidFill>
                              <a:latin typeface="Cambria Math"/>
                            </a:rPr>
                            <m:t>0</m:t>
                          </m:r>
                        </m:sup>
                      </m:sSup>
                      <m:f>
                        <m:fPr>
                          <m:ctrlPr>
                            <a:rPr sz="1250">
                              <a:solidFill>
                                <a:srgbClr val="85A8FF"/>
                              </a:solidFill>
                              <a:latin typeface="Cambria Math"/>
                            </a:rPr>
                          </m:ctrlPr>
                        </m:fPr>
                        <m:num>
                          <m:r>
                            <a:rPr sz="1250">
                              <a:solidFill>
                                <a:srgbClr val="85A8FF"/>
                              </a:solidFill>
                              <a:latin typeface="Cambria Math"/>
                            </a:rPr>
                            <m:t>𝜕</m:t>
                          </m:r>
                          <m:sSub>
                            <m:sSubPr>
                              <m:ctrlPr>
                                <a:rPr sz="1250">
                                  <a:solidFill>
                                    <a:srgbClr val="85A8FF"/>
                                  </a:solidFill>
                                  <a:latin typeface="Cambria Math"/>
                                </a:rPr>
                              </m:ctrlPr>
                            </m:sSubPr>
                            <m:e>
                              <m:r>
                                <a:rPr sz="1250">
                                  <a:solidFill>
                                    <a:srgbClr val="85A8FF"/>
                                  </a:solidFill>
                                  <a:latin typeface="Cambria Math"/>
                                </a:rPr>
                                <m:t>𝑤</m:t>
                              </m:r>
                            </m:e>
                            <m:sub>
                              <m:r>
                                <a:rPr sz="1250">
                                  <a:solidFill>
                                    <a:srgbClr val="85A8FF"/>
                                  </a:solidFill>
                                  <a:latin typeface="Cambria Math"/>
                                </a:rPr>
                                <m:t>0</m:t>
                              </m:r>
                            </m:sub>
                          </m:sSub>
                        </m:num>
                        <m:den>
                          <m:r>
                            <a:rPr sz="1250">
                              <a:solidFill>
                                <a:srgbClr val="85A8FF"/>
                              </a:solidFill>
                              <a:latin typeface="Cambria Math"/>
                            </a:rPr>
                            <m:t>𝜕</m:t>
                          </m:r>
                          <m:r>
                            <a:rPr sz="1250">
                              <a:solidFill>
                                <a:srgbClr val="85A8FF"/>
                              </a:solidFill>
                              <a:latin typeface="Cambria Math"/>
                            </a:rPr>
                            <m:t>𝑦</m:t>
                          </m:r>
                        </m:den>
                      </m:f>
                      <m:r>
                        <a:rPr sz="1250">
                          <a:solidFill>
                            <a:srgbClr val="85A8FF"/>
                          </a:solidFill>
                          <a:latin typeface="Cambria Math"/>
                        </a:rPr>
                        <m:t>)</m:t>
                      </m:r>
                    </m:oMath>
                  </m:oMathPara>
                </a14:m>
                <a:endParaRPr/>
              </a:p>
            </p:txBody>
          </p:sp>
        </mc:Choice>
        <mc:Fallback xmlns="">
          <p:sp>
            <p:nvSpPr>
              <p:cNvPr id="49" name="TextBox 48"/>
              <p:cNvSpPr txBox="1">
                <a:spLocks noRot="1" noChangeAspect="1" noMove="1" noResize="1" noEditPoints="1" noAdjustHandles="1" noChangeArrowheads="1" noChangeShapeType="1" noTextEdit="1"/>
              </p:cNvSpPr>
              <p:nvPr/>
            </p:nvSpPr>
            <p:spPr>
              <a:xfrm>
                <a:off x="5468112" y="3072384"/>
                <a:ext cx="6254496" cy="398571"/>
              </a:xfrm>
              <a:prstGeom prst="rect">
                <a:avLst/>
              </a:prstGeom>
              <a:blipFill>
                <a:blip r:embed="rId7"/>
                <a:stretch>
                  <a:fillRect t="-1538" b="-16923"/>
                </a:stretch>
              </a:blipFill>
            </p:spPr>
            <p:txBody>
              <a:bodyPr/>
              <a:lstStyle/>
              <a:p>
                <a:r>
                  <a:rPr lang="en-GB">
                    <a:noFill/>
                  </a:rPr>
                  <a:t> </a:t>
                </a:r>
              </a:p>
            </p:txBody>
          </p:sp>
        </mc:Fallback>
      </mc:AlternateContent>
      <p:sp>
        <p:nvSpPr>
          <p:cNvPr id="50" name="TextBox 49"/>
          <p:cNvSpPr txBox="1"/>
          <p:nvPr/>
        </p:nvSpPr>
        <p:spPr>
          <a:xfrm>
            <a:off x="5468112" y="2871216"/>
            <a:ext cx="6254496" cy="182880"/>
          </a:xfrm>
          <a:prstGeom prst="rect">
            <a:avLst/>
          </a:prstGeom>
          <a:noFill/>
        </p:spPr>
        <p:txBody>
          <a:bodyPr wrap="square" lIns="0" tIns="0" rIns="0" bIns="0">
            <a:spAutoFit/>
          </a:bodyPr>
          <a:lstStyle/>
          <a:p>
            <a:r>
              <a:rPr sz="1100">
                <a:solidFill>
                  <a:srgbClr val="FFFFFF"/>
                </a:solidFill>
                <a:latin typeface="Arial"/>
              </a:rPr>
              <a:t>Preload × slope gives transverse force. Differentiate and add:</a:t>
            </a:r>
          </a:p>
        </p:txBody>
      </p:sp>
    </p:spTree>
    <p:extLst>
      <p:ext uri="{BB962C8B-B14F-4D97-AF65-F5344CB8AC3E}">
        <p14:creationId xmlns:p14="http://schemas.microsoft.com/office/powerpoint/2010/main" val="35034545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428750"/>
            <a:ext cx="12192000" cy="5238750"/>
          </a:xfrm>
          <a:prstGeom prst="rect">
            <a:avLst/>
          </a:prstGeom>
          <a:solidFill>
            <a:srgbClr val="2020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a:p>
        </p:txBody>
      </p:sp>
      <p:sp>
        <p:nvSpPr>
          <p:cNvPr id="3" name="TextBox 2"/>
          <p:cNvSpPr txBox="1"/>
          <p:nvPr/>
        </p:nvSpPr>
        <p:spPr>
          <a:xfrm>
            <a:off x="762000" y="214312"/>
            <a:ext cx="11310937" cy="461665"/>
          </a:xfrm>
          <a:prstGeom prst="rect">
            <a:avLst/>
          </a:prstGeom>
          <a:noFill/>
        </p:spPr>
        <p:txBody>
          <a:bodyPr wrap="square" lIns="0" tIns="0" rIns="0" bIns="0">
            <a:spAutoFit/>
          </a:bodyPr>
          <a:lstStyle/>
          <a:p>
            <a:r>
              <a:rPr sz="3000" b="1" dirty="0">
                <a:solidFill>
                  <a:srgbClr val="FFFFFF"/>
                </a:solidFill>
                <a:latin typeface="Arial"/>
              </a:rPr>
              <a:t>Buckling of rectangular composite plates</a:t>
            </a:r>
            <a:endParaRPr lang="en-GB" sz="3000" b="1" dirty="0">
              <a:solidFill>
                <a:srgbClr val="FFFFFF"/>
              </a:solidFill>
              <a:latin typeface="Arial"/>
            </a:endParaRPr>
          </a:p>
        </p:txBody>
      </p:sp>
      <p:sp>
        <p:nvSpPr>
          <p:cNvPr id="4" name="TextBox 3"/>
          <p:cNvSpPr txBox="1"/>
          <p:nvPr/>
        </p:nvSpPr>
        <p:spPr>
          <a:xfrm>
            <a:off x="762000" y="762000"/>
            <a:ext cx="11310937" cy="353943"/>
          </a:xfrm>
          <a:prstGeom prst="rect">
            <a:avLst/>
          </a:prstGeom>
          <a:noFill/>
        </p:spPr>
        <p:txBody>
          <a:bodyPr wrap="square" lIns="0" tIns="0" rIns="0" bIns="0">
            <a:spAutoFit/>
          </a:bodyPr>
          <a:lstStyle/>
          <a:p>
            <a:r>
              <a:rPr sz="2300" b="1" dirty="0">
                <a:solidFill>
                  <a:srgbClr val="FFFF00"/>
                </a:solidFill>
                <a:latin typeface="Arial"/>
              </a:rPr>
              <a:t>General governing equation</a:t>
            </a:r>
            <a:endParaRPr lang="en-GB" sz="2300" b="1" dirty="0">
              <a:solidFill>
                <a:srgbClr val="FFFF00"/>
              </a:solidFill>
              <a:latin typeface="Arial"/>
            </a:endParaRPr>
          </a:p>
        </p:txBody>
      </p:sp>
      <p:sp>
        <p:nvSpPr>
          <p:cNvPr id="5" name="Rounded Rectangle 4"/>
          <p:cNvSpPr/>
          <p:nvPr/>
        </p:nvSpPr>
        <p:spPr>
          <a:xfrm>
            <a:off x="190500" y="1714500"/>
            <a:ext cx="11811000" cy="2262187"/>
          </a:xfrm>
          <a:prstGeom prst="roundRect">
            <a:avLst>
              <a:gd name="adj" fmla="val 6000"/>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a:p>
        </p:txBody>
      </p:sp>
      <p:sp>
        <p:nvSpPr>
          <p:cNvPr id="6" name="Rectangle 5"/>
          <p:cNvSpPr/>
          <p:nvPr/>
        </p:nvSpPr>
        <p:spPr>
          <a:xfrm>
            <a:off x="190500" y="1785937"/>
            <a:ext cx="28575" cy="2143125"/>
          </a:xfrm>
          <a:prstGeom prst="rect">
            <a:avLst/>
          </a:prstGeom>
          <a:solidFill>
            <a:srgbClr val="FFD8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a:p>
        </p:txBody>
      </p:sp>
      <p:sp>
        <p:nvSpPr>
          <p:cNvPr id="7" name="Rounded Rectangle 6"/>
          <p:cNvSpPr/>
          <p:nvPr/>
        </p:nvSpPr>
        <p:spPr>
          <a:xfrm>
            <a:off x="190500" y="4095750"/>
            <a:ext cx="4286250" cy="1690687"/>
          </a:xfrm>
          <a:prstGeom prst="roundRect">
            <a:avLst>
              <a:gd name="adj" fmla="val 6000"/>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a:p>
        </p:txBody>
      </p:sp>
      <p:sp>
        <p:nvSpPr>
          <p:cNvPr id="8" name="Rectangle 7"/>
          <p:cNvSpPr/>
          <p:nvPr/>
        </p:nvSpPr>
        <p:spPr>
          <a:xfrm>
            <a:off x="190500" y="4167187"/>
            <a:ext cx="28575" cy="1571625"/>
          </a:xfrm>
          <a:prstGeom prst="rect">
            <a:avLst/>
          </a:prstGeom>
          <a:solidFill>
            <a:srgbClr val="85A8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a:p>
        </p:txBody>
      </p:sp>
      <p:sp>
        <p:nvSpPr>
          <p:cNvPr id="9" name="Rounded Rectangle 8"/>
          <p:cNvSpPr/>
          <p:nvPr/>
        </p:nvSpPr>
        <p:spPr>
          <a:xfrm>
            <a:off x="4619625" y="4095750"/>
            <a:ext cx="3810000" cy="1690687"/>
          </a:xfrm>
          <a:prstGeom prst="roundRect">
            <a:avLst>
              <a:gd name="adj" fmla="val 6000"/>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a:p>
        </p:txBody>
      </p:sp>
      <p:sp>
        <p:nvSpPr>
          <p:cNvPr id="10" name="Rectangle 9"/>
          <p:cNvSpPr/>
          <p:nvPr/>
        </p:nvSpPr>
        <p:spPr>
          <a:xfrm>
            <a:off x="4619625" y="4167187"/>
            <a:ext cx="28575" cy="1571625"/>
          </a:xfrm>
          <a:prstGeom prst="rect">
            <a:avLst/>
          </a:prstGeom>
          <a:solidFill>
            <a:srgbClr val="FF4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a:p>
        </p:txBody>
      </p:sp>
      <p:sp>
        <p:nvSpPr>
          <p:cNvPr id="11" name="Rounded Rectangle 10"/>
          <p:cNvSpPr/>
          <p:nvPr/>
        </p:nvSpPr>
        <p:spPr>
          <a:xfrm>
            <a:off x="8572500" y="4095750"/>
            <a:ext cx="3429000" cy="1690687"/>
          </a:xfrm>
          <a:prstGeom prst="roundRect">
            <a:avLst>
              <a:gd name="adj" fmla="val 6000"/>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a:p>
        </p:txBody>
      </p:sp>
      <p:sp>
        <p:nvSpPr>
          <p:cNvPr id="12" name="Rectangle 11"/>
          <p:cNvSpPr/>
          <p:nvPr/>
        </p:nvSpPr>
        <p:spPr>
          <a:xfrm>
            <a:off x="8572500" y="4167187"/>
            <a:ext cx="28575" cy="1571625"/>
          </a:xfrm>
          <a:prstGeom prst="rect">
            <a:avLst/>
          </a:prstGeom>
          <a:solidFill>
            <a:srgbClr val="74DA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a:p>
        </p:txBody>
      </p:sp>
      <p:sp>
        <p:nvSpPr>
          <p:cNvPr id="13" name="Oval 12"/>
          <p:cNvSpPr/>
          <p:nvPr/>
        </p:nvSpPr>
        <p:spPr>
          <a:xfrm>
            <a:off x="428625" y="1833562"/>
            <a:ext cx="238125" cy="238125"/>
          </a:xfrm>
          <a:prstGeom prst="ellipse">
            <a:avLst/>
          </a:prstGeom>
          <a:solidFill>
            <a:srgbClr val="FFD8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a:p>
        </p:txBody>
      </p:sp>
      <p:sp>
        <p:nvSpPr>
          <p:cNvPr id="14" name="TextBox 13"/>
          <p:cNvSpPr txBox="1"/>
          <p:nvPr/>
        </p:nvSpPr>
        <p:spPr>
          <a:xfrm>
            <a:off x="428625" y="1833562"/>
            <a:ext cx="238125" cy="238125"/>
          </a:xfrm>
          <a:prstGeom prst="rect">
            <a:avLst/>
          </a:prstGeom>
          <a:noFill/>
        </p:spPr>
        <p:txBody>
          <a:bodyPr wrap="square" lIns="0" tIns="0" rIns="0" bIns="0" anchor="ctr">
            <a:noAutofit/>
          </a:bodyPr>
          <a:lstStyle/>
          <a:p>
            <a:pPr algn="ctr">
              <a:spcBef>
                <a:spcPts val="0"/>
              </a:spcBef>
              <a:spcAft>
                <a:spcPts val="0"/>
              </a:spcAft>
            </a:pPr>
            <a:r>
              <a:rPr sz="1200" b="1" dirty="0">
                <a:solidFill>
                  <a:srgbClr val="202020"/>
                </a:solidFill>
                <a:latin typeface="Arial"/>
              </a:rPr>
              <a:t>1</a:t>
            </a:r>
            <a:endParaRPr lang="en-GB" sz="1200" b="1">
              <a:solidFill>
                <a:srgbClr val="202020"/>
              </a:solidFill>
              <a:latin typeface="Arial"/>
            </a:endParaRPr>
          </a:p>
        </p:txBody>
      </p:sp>
      <p:sp>
        <p:nvSpPr>
          <p:cNvPr id="15" name="TextBox 14"/>
          <p:cNvSpPr txBox="1"/>
          <p:nvPr/>
        </p:nvSpPr>
        <p:spPr>
          <a:xfrm>
            <a:off x="762000" y="1809750"/>
            <a:ext cx="10977562" cy="200055"/>
          </a:xfrm>
          <a:prstGeom prst="rect">
            <a:avLst/>
          </a:prstGeom>
          <a:noFill/>
        </p:spPr>
        <p:txBody>
          <a:bodyPr wrap="square" lIns="0" tIns="0" rIns="0" bIns="0">
            <a:spAutoFit/>
          </a:bodyPr>
          <a:lstStyle/>
          <a:p>
            <a:r>
              <a:rPr sz="1300" b="1" dirty="0">
                <a:solidFill>
                  <a:srgbClr val="FFD82D"/>
                </a:solidFill>
                <a:latin typeface="Arial"/>
              </a:rPr>
              <a:t>Governing equation with in-plane pre-buckling loads</a:t>
            </a:r>
            <a:endParaRPr lang="en-GB" sz="1300" b="1" dirty="0">
              <a:solidFill>
                <a:srgbClr val="FFD82D"/>
              </a:solidFill>
              <a:latin typeface="Arial"/>
            </a:endParaRPr>
          </a:p>
        </p:txBody>
      </p:sp>
      <p:sp>
        <p:nvSpPr>
          <p:cNvPr id="16" name="Oval 15"/>
          <p:cNvSpPr/>
          <p:nvPr/>
        </p:nvSpPr>
        <p:spPr>
          <a:xfrm>
            <a:off x="428625" y="4214812"/>
            <a:ext cx="238125" cy="238125"/>
          </a:xfrm>
          <a:prstGeom prst="ellipse">
            <a:avLst/>
          </a:prstGeom>
          <a:solidFill>
            <a:srgbClr val="85A8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a:p>
        </p:txBody>
      </p:sp>
      <p:sp>
        <p:nvSpPr>
          <p:cNvPr id="17" name="TextBox 16"/>
          <p:cNvSpPr txBox="1"/>
          <p:nvPr/>
        </p:nvSpPr>
        <p:spPr>
          <a:xfrm>
            <a:off x="428625" y="4214812"/>
            <a:ext cx="238125" cy="238125"/>
          </a:xfrm>
          <a:prstGeom prst="rect">
            <a:avLst/>
          </a:prstGeom>
          <a:noFill/>
        </p:spPr>
        <p:txBody>
          <a:bodyPr wrap="square" lIns="0" tIns="0" rIns="0" bIns="0" anchor="ctr">
            <a:noAutofit/>
          </a:bodyPr>
          <a:lstStyle/>
          <a:p>
            <a:pPr algn="ctr">
              <a:spcBef>
                <a:spcPts val="0"/>
              </a:spcBef>
              <a:spcAft>
                <a:spcPts val="0"/>
              </a:spcAft>
            </a:pPr>
            <a:r>
              <a:rPr sz="1200" b="1">
                <a:solidFill>
                  <a:srgbClr val="202020"/>
                </a:solidFill>
                <a:latin typeface="Arial"/>
              </a:rPr>
              <a:t>2</a:t>
            </a:r>
            <a:endParaRPr lang="en-GB" sz="1200" b="1">
              <a:solidFill>
                <a:srgbClr val="202020"/>
              </a:solidFill>
              <a:latin typeface="Arial"/>
            </a:endParaRPr>
          </a:p>
        </p:txBody>
      </p:sp>
      <p:sp>
        <p:nvSpPr>
          <p:cNvPr id="18" name="TextBox 17"/>
          <p:cNvSpPr txBox="1"/>
          <p:nvPr/>
        </p:nvSpPr>
        <p:spPr>
          <a:xfrm>
            <a:off x="762000" y="4191000"/>
            <a:ext cx="3595687" cy="200055"/>
          </a:xfrm>
          <a:prstGeom prst="rect">
            <a:avLst/>
          </a:prstGeom>
          <a:noFill/>
        </p:spPr>
        <p:txBody>
          <a:bodyPr wrap="square" lIns="0" tIns="0" rIns="0" bIns="0">
            <a:spAutoFit/>
          </a:bodyPr>
          <a:lstStyle/>
          <a:p>
            <a:r>
              <a:rPr sz="1300" b="1" dirty="0">
                <a:solidFill>
                  <a:srgbClr val="85A8FF"/>
                </a:solidFill>
                <a:latin typeface="Arial"/>
              </a:rPr>
              <a:t>Loading of the plate</a:t>
            </a:r>
            <a:endParaRPr lang="en-GB" sz="1300" b="1" dirty="0">
              <a:solidFill>
                <a:srgbClr val="85A8FF"/>
              </a:solidFill>
              <a:latin typeface="Arial"/>
            </a:endParaRPr>
          </a:p>
        </p:txBody>
      </p:sp>
      <p:sp>
        <p:nvSpPr>
          <p:cNvPr id="19" name="Oval 18"/>
          <p:cNvSpPr/>
          <p:nvPr/>
        </p:nvSpPr>
        <p:spPr>
          <a:xfrm>
            <a:off x="4857750" y="4214812"/>
            <a:ext cx="238125" cy="238125"/>
          </a:xfrm>
          <a:prstGeom prst="ellipse">
            <a:avLst/>
          </a:prstGeom>
          <a:solidFill>
            <a:srgbClr val="FF4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a:p>
        </p:txBody>
      </p:sp>
      <p:sp>
        <p:nvSpPr>
          <p:cNvPr id="20" name="TextBox 19"/>
          <p:cNvSpPr txBox="1"/>
          <p:nvPr/>
        </p:nvSpPr>
        <p:spPr>
          <a:xfrm>
            <a:off x="4857750" y="4214812"/>
            <a:ext cx="238125" cy="238125"/>
          </a:xfrm>
          <a:prstGeom prst="rect">
            <a:avLst/>
          </a:prstGeom>
          <a:noFill/>
        </p:spPr>
        <p:txBody>
          <a:bodyPr wrap="square" lIns="0" tIns="0" rIns="0" bIns="0" anchor="ctr">
            <a:noAutofit/>
          </a:bodyPr>
          <a:lstStyle/>
          <a:p>
            <a:pPr algn="ctr">
              <a:spcBef>
                <a:spcPts val="0"/>
              </a:spcBef>
              <a:spcAft>
                <a:spcPts val="0"/>
              </a:spcAft>
            </a:pPr>
            <a:r>
              <a:rPr sz="1200" b="1" dirty="0">
                <a:solidFill>
                  <a:srgbClr val="202020"/>
                </a:solidFill>
                <a:latin typeface="Arial"/>
              </a:rPr>
              <a:t>3</a:t>
            </a:r>
            <a:endParaRPr lang="en-GB" sz="1200" b="1">
              <a:solidFill>
                <a:srgbClr val="202020"/>
              </a:solidFill>
              <a:latin typeface="Arial"/>
            </a:endParaRPr>
          </a:p>
        </p:txBody>
      </p:sp>
      <p:sp>
        <p:nvSpPr>
          <p:cNvPr id="21" name="TextBox 20"/>
          <p:cNvSpPr txBox="1"/>
          <p:nvPr/>
        </p:nvSpPr>
        <p:spPr>
          <a:xfrm>
            <a:off x="5191125" y="4191000"/>
            <a:ext cx="3119437" cy="200055"/>
          </a:xfrm>
          <a:prstGeom prst="rect">
            <a:avLst/>
          </a:prstGeom>
          <a:noFill/>
        </p:spPr>
        <p:txBody>
          <a:bodyPr wrap="square" lIns="0" tIns="0" rIns="0" bIns="0">
            <a:spAutoFit/>
          </a:bodyPr>
          <a:lstStyle/>
          <a:p>
            <a:r>
              <a:rPr sz="1300" b="1" dirty="0">
                <a:solidFill>
                  <a:srgbClr val="FFD82D"/>
                </a:solidFill>
                <a:latin typeface="Arial"/>
              </a:rPr>
              <a:t>What each term is</a:t>
            </a:r>
            <a:endParaRPr lang="en-GB" sz="1300" b="1" dirty="0">
              <a:solidFill>
                <a:srgbClr val="FFD82D"/>
              </a:solidFill>
              <a:latin typeface="Arial"/>
            </a:endParaRPr>
          </a:p>
        </p:txBody>
      </p:sp>
      <p:sp>
        <p:nvSpPr>
          <p:cNvPr id="22" name="Oval 21"/>
          <p:cNvSpPr/>
          <p:nvPr/>
        </p:nvSpPr>
        <p:spPr>
          <a:xfrm>
            <a:off x="8810625" y="4214812"/>
            <a:ext cx="238125" cy="238125"/>
          </a:xfrm>
          <a:prstGeom prst="ellipse">
            <a:avLst/>
          </a:prstGeom>
          <a:solidFill>
            <a:srgbClr val="74DA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a:p>
        </p:txBody>
      </p:sp>
      <p:sp>
        <p:nvSpPr>
          <p:cNvPr id="23" name="TextBox 22"/>
          <p:cNvSpPr txBox="1"/>
          <p:nvPr/>
        </p:nvSpPr>
        <p:spPr>
          <a:xfrm>
            <a:off x="8810625" y="4214812"/>
            <a:ext cx="238125" cy="238125"/>
          </a:xfrm>
          <a:prstGeom prst="rect">
            <a:avLst/>
          </a:prstGeom>
          <a:noFill/>
        </p:spPr>
        <p:txBody>
          <a:bodyPr wrap="square" lIns="0" tIns="0" rIns="0" bIns="0" anchor="ctr">
            <a:noAutofit/>
          </a:bodyPr>
          <a:lstStyle/>
          <a:p>
            <a:pPr algn="ctr">
              <a:spcBef>
                <a:spcPts val="0"/>
              </a:spcBef>
              <a:spcAft>
                <a:spcPts val="0"/>
              </a:spcAft>
            </a:pPr>
            <a:r>
              <a:rPr sz="1200" b="1">
                <a:solidFill>
                  <a:srgbClr val="202020"/>
                </a:solidFill>
                <a:latin typeface="Arial"/>
              </a:rPr>
              <a:t>4</a:t>
            </a:r>
            <a:endParaRPr lang="en-GB" sz="1200" b="1">
              <a:solidFill>
                <a:srgbClr val="202020"/>
              </a:solidFill>
              <a:latin typeface="Arial"/>
            </a:endParaRPr>
          </a:p>
        </p:txBody>
      </p:sp>
      <p:sp>
        <p:nvSpPr>
          <p:cNvPr id="24" name="TextBox 23"/>
          <p:cNvSpPr txBox="1"/>
          <p:nvPr/>
        </p:nvSpPr>
        <p:spPr>
          <a:xfrm>
            <a:off x="9144000" y="4191000"/>
            <a:ext cx="2667000" cy="200055"/>
          </a:xfrm>
          <a:prstGeom prst="rect">
            <a:avLst/>
          </a:prstGeom>
          <a:noFill/>
        </p:spPr>
        <p:txBody>
          <a:bodyPr wrap="square" lIns="0" tIns="0" rIns="0" bIns="0">
            <a:spAutoFit/>
          </a:bodyPr>
          <a:lstStyle/>
          <a:p>
            <a:r>
              <a:rPr sz="1300" b="1" dirty="0">
                <a:solidFill>
                  <a:srgbClr val="74DACC"/>
                </a:solidFill>
                <a:latin typeface="Arial"/>
              </a:rPr>
              <a:t>Reading it</a:t>
            </a:r>
            <a:endParaRPr lang="en-GB" sz="1300" b="1" dirty="0">
              <a:solidFill>
                <a:srgbClr val="74DACC"/>
              </a:solidFill>
              <a:latin typeface="Arial"/>
            </a:endParaRPr>
          </a:p>
        </p:txBody>
      </p:sp>
      <mc:AlternateContent xmlns:mc="http://schemas.openxmlformats.org/markup-compatibility/2006" xmlns:a14="http://schemas.microsoft.com/office/drawing/2010/main">
        <mc:Choice Requires="a14">
          <p:sp>
            <p:nvSpPr>
              <p:cNvPr id="25" name="TextBox 24"/>
              <p:cNvSpPr txBox="1"/>
              <p:nvPr/>
            </p:nvSpPr>
            <p:spPr>
              <a:xfrm>
                <a:off x="642937" y="2190750"/>
                <a:ext cx="11072812" cy="501740"/>
              </a:xfrm>
              <a:prstGeom prst="rect">
                <a:avLst/>
              </a:prstGeom>
              <a:noFill/>
            </p:spPr>
            <p:txBody>
              <a:bodyPr wrap="square" lIns="0" tIns="0" rIns="0" bIns="0">
                <a:spAutoFit/>
              </a:bodyPr>
              <a:lstStyle/>
              <a:p>
                <a:pPr algn="l"/>
                <a14:m>
                  <m:oMathPara xmlns:m="http://schemas.openxmlformats.org/officeDocument/2006/math">
                    <m:oMath>
                      <m:sSub>
                        <m:sSubPr>
                          <m:ctrlPr>
                            <a:rPr sz="1500">
                              <a:solidFill>
                                <a:srgbClr val="FFD82D"/>
                              </a:solidFill>
                              <a:latin typeface="Cambria Math"/>
                            </a:rPr>
                          </m:ctrlPr>
                        </m:sSubPr>
                        <m:e>
                          <m:r>
                            <a:rPr sz="1500">
                              <a:solidFill>
                                <a:srgbClr val="FFD82D"/>
                              </a:solidFill>
                              <a:latin typeface="Cambria Math"/>
                            </a:rPr>
                            <m:t>𝐷</m:t>
                          </m:r>
                        </m:e>
                        <m:sub>
                          <m:r>
                            <a:rPr sz="1500">
                              <a:solidFill>
                                <a:srgbClr val="FFD82D"/>
                              </a:solidFill>
                              <a:latin typeface="Cambria Math"/>
                            </a:rPr>
                            <m:t>11</m:t>
                          </m:r>
                        </m:sub>
                      </m:sSub>
                      <m:f>
                        <m:fPr>
                          <m:ctrlPr>
                            <a:rPr sz="1500" i="1">
                              <a:solidFill>
                                <a:srgbClr val="FFD82D"/>
                              </a:solidFill>
                              <a:latin typeface="Cambria Math"/>
                            </a:rPr>
                          </m:ctrlPr>
                        </m:fPr>
                        <m:num>
                          <m:sSup>
                            <m:sSupPr>
                              <m:ctrlPr>
                                <a:rPr sz="1500">
                                  <a:solidFill>
                                    <a:srgbClr val="FFD82D"/>
                                  </a:solidFill>
                                  <a:latin typeface="Cambria Math"/>
                                </a:rPr>
                              </m:ctrlPr>
                            </m:sSupPr>
                            <m:e>
                              <m:r>
                                <a:rPr sz="1500">
                                  <a:solidFill>
                                    <a:srgbClr val="FFD82D"/>
                                  </a:solidFill>
                                  <a:latin typeface="Cambria Math"/>
                                </a:rPr>
                                <m:t>𝜕</m:t>
                              </m:r>
                            </m:e>
                            <m:sup>
                              <m:r>
                                <a:rPr sz="1500">
                                  <a:solidFill>
                                    <a:srgbClr val="FFD82D"/>
                                  </a:solidFill>
                                  <a:latin typeface="Cambria Math"/>
                                </a:rPr>
                                <m:t>4</m:t>
                              </m:r>
                            </m:sup>
                          </m:sSup>
                          <m:sSub>
                            <m:sSubPr>
                              <m:ctrlPr>
                                <a:rPr sz="1500">
                                  <a:solidFill>
                                    <a:srgbClr val="FFD82D"/>
                                  </a:solidFill>
                                  <a:latin typeface="Cambria Math"/>
                                </a:rPr>
                              </m:ctrlPr>
                            </m:sSubPr>
                            <m:e>
                              <m:r>
                                <a:rPr sz="1500">
                                  <a:solidFill>
                                    <a:srgbClr val="FFD82D"/>
                                  </a:solidFill>
                                  <a:latin typeface="Cambria Math"/>
                                </a:rPr>
                                <m:t>𝑤</m:t>
                              </m:r>
                            </m:e>
                            <m:sub>
                              <m:r>
                                <a:rPr sz="1500">
                                  <a:solidFill>
                                    <a:srgbClr val="FFD82D"/>
                                  </a:solidFill>
                                  <a:latin typeface="Cambria Math"/>
                                </a:rPr>
                                <m:t>0</m:t>
                              </m:r>
                            </m:sub>
                          </m:sSub>
                        </m:num>
                        <m:den>
                          <m:r>
                            <a:rPr sz="1500">
                              <a:solidFill>
                                <a:srgbClr val="FFD82D"/>
                              </a:solidFill>
                              <a:latin typeface="Cambria Math"/>
                            </a:rPr>
                            <m:t>𝜕</m:t>
                          </m:r>
                          <m:sSup>
                            <m:sSupPr>
                              <m:ctrlPr>
                                <a:rPr sz="1500">
                                  <a:solidFill>
                                    <a:srgbClr val="FFD82D"/>
                                  </a:solidFill>
                                  <a:latin typeface="Cambria Math"/>
                                </a:rPr>
                              </m:ctrlPr>
                            </m:sSupPr>
                            <m:e>
                              <m:r>
                                <a:rPr sz="1500">
                                  <a:solidFill>
                                    <a:srgbClr val="FFD82D"/>
                                  </a:solidFill>
                                  <a:latin typeface="Cambria Math"/>
                                </a:rPr>
                                <m:t>𝑥</m:t>
                              </m:r>
                            </m:e>
                            <m:sup>
                              <m:r>
                                <a:rPr sz="1500">
                                  <a:solidFill>
                                    <a:srgbClr val="FFD82D"/>
                                  </a:solidFill>
                                  <a:latin typeface="Cambria Math"/>
                                </a:rPr>
                                <m:t>4</m:t>
                              </m:r>
                            </m:sup>
                          </m:sSup>
                        </m:den>
                      </m:f>
                      <m:r>
                        <a:rPr sz="1500">
                          <a:solidFill>
                            <a:srgbClr val="FFD82D"/>
                          </a:solidFill>
                          <a:latin typeface="Cambria Math"/>
                        </a:rPr>
                        <m:t> + 4</m:t>
                      </m:r>
                      <m:sSub>
                        <m:sSubPr>
                          <m:ctrlPr>
                            <a:rPr sz="1500">
                              <a:solidFill>
                                <a:srgbClr val="FFD82D"/>
                              </a:solidFill>
                              <a:latin typeface="Cambria Math"/>
                            </a:rPr>
                          </m:ctrlPr>
                        </m:sSubPr>
                        <m:e>
                          <m:r>
                            <a:rPr sz="1500">
                              <a:solidFill>
                                <a:srgbClr val="FFD82D"/>
                              </a:solidFill>
                              <a:latin typeface="Cambria Math"/>
                            </a:rPr>
                            <m:t>𝐷</m:t>
                          </m:r>
                        </m:e>
                        <m:sub>
                          <m:r>
                            <a:rPr sz="1500">
                              <a:solidFill>
                                <a:srgbClr val="FFD82D"/>
                              </a:solidFill>
                              <a:latin typeface="Cambria Math"/>
                            </a:rPr>
                            <m:t>16</m:t>
                          </m:r>
                        </m:sub>
                      </m:sSub>
                      <m:f>
                        <m:fPr>
                          <m:ctrlPr>
                            <a:rPr sz="1500" i="1">
                              <a:solidFill>
                                <a:srgbClr val="FFD82D"/>
                              </a:solidFill>
                              <a:latin typeface="Cambria Math"/>
                            </a:rPr>
                          </m:ctrlPr>
                        </m:fPr>
                        <m:num>
                          <m:sSup>
                            <m:sSupPr>
                              <m:ctrlPr>
                                <a:rPr sz="1500">
                                  <a:solidFill>
                                    <a:srgbClr val="FFD82D"/>
                                  </a:solidFill>
                                  <a:latin typeface="Cambria Math"/>
                                </a:rPr>
                              </m:ctrlPr>
                            </m:sSupPr>
                            <m:e>
                              <m:r>
                                <a:rPr sz="1500">
                                  <a:solidFill>
                                    <a:srgbClr val="FFD82D"/>
                                  </a:solidFill>
                                  <a:latin typeface="Cambria Math"/>
                                </a:rPr>
                                <m:t>𝜕</m:t>
                              </m:r>
                            </m:e>
                            <m:sup>
                              <m:r>
                                <a:rPr sz="1500">
                                  <a:solidFill>
                                    <a:srgbClr val="FFD82D"/>
                                  </a:solidFill>
                                  <a:latin typeface="Cambria Math"/>
                                </a:rPr>
                                <m:t>4</m:t>
                              </m:r>
                            </m:sup>
                          </m:sSup>
                          <m:sSub>
                            <m:sSubPr>
                              <m:ctrlPr>
                                <a:rPr sz="1500">
                                  <a:solidFill>
                                    <a:srgbClr val="FFD82D"/>
                                  </a:solidFill>
                                  <a:latin typeface="Cambria Math"/>
                                </a:rPr>
                              </m:ctrlPr>
                            </m:sSubPr>
                            <m:e>
                              <m:r>
                                <a:rPr sz="1500">
                                  <a:solidFill>
                                    <a:srgbClr val="FFD82D"/>
                                  </a:solidFill>
                                  <a:latin typeface="Cambria Math"/>
                                </a:rPr>
                                <m:t>𝑤</m:t>
                              </m:r>
                            </m:e>
                            <m:sub>
                              <m:r>
                                <a:rPr sz="1500">
                                  <a:solidFill>
                                    <a:srgbClr val="FFD82D"/>
                                  </a:solidFill>
                                  <a:latin typeface="Cambria Math"/>
                                </a:rPr>
                                <m:t>0</m:t>
                              </m:r>
                            </m:sub>
                          </m:sSub>
                        </m:num>
                        <m:den>
                          <m:r>
                            <a:rPr sz="1500">
                              <a:solidFill>
                                <a:srgbClr val="FFD82D"/>
                              </a:solidFill>
                              <a:latin typeface="Cambria Math"/>
                            </a:rPr>
                            <m:t>𝜕</m:t>
                          </m:r>
                          <m:sSup>
                            <m:sSupPr>
                              <m:ctrlPr>
                                <a:rPr sz="1500">
                                  <a:solidFill>
                                    <a:srgbClr val="FFD82D"/>
                                  </a:solidFill>
                                  <a:latin typeface="Cambria Math"/>
                                </a:rPr>
                              </m:ctrlPr>
                            </m:sSupPr>
                            <m:e>
                              <m:r>
                                <a:rPr sz="1500">
                                  <a:solidFill>
                                    <a:srgbClr val="FFD82D"/>
                                  </a:solidFill>
                                  <a:latin typeface="Cambria Math"/>
                                </a:rPr>
                                <m:t>𝑥</m:t>
                              </m:r>
                            </m:e>
                            <m:sup>
                              <m:r>
                                <a:rPr sz="1500">
                                  <a:solidFill>
                                    <a:srgbClr val="FFD82D"/>
                                  </a:solidFill>
                                  <a:latin typeface="Cambria Math"/>
                                </a:rPr>
                                <m:t>3</m:t>
                              </m:r>
                            </m:sup>
                          </m:sSup>
                          <m:r>
                            <a:rPr sz="1500">
                              <a:solidFill>
                                <a:srgbClr val="FFD82D"/>
                              </a:solidFill>
                              <a:latin typeface="Cambria Math"/>
                            </a:rPr>
                            <m:t>𝜕</m:t>
                          </m:r>
                          <m:r>
                            <a:rPr sz="1500">
                              <a:solidFill>
                                <a:srgbClr val="FFD82D"/>
                              </a:solidFill>
                              <a:latin typeface="Cambria Math"/>
                            </a:rPr>
                            <m:t>𝑦</m:t>
                          </m:r>
                        </m:den>
                      </m:f>
                      <m:r>
                        <a:rPr sz="1500">
                          <a:solidFill>
                            <a:srgbClr val="FFD82D"/>
                          </a:solidFill>
                          <a:latin typeface="Cambria Math"/>
                        </a:rPr>
                        <m:t> + 2(</m:t>
                      </m:r>
                      <m:sSub>
                        <m:sSubPr>
                          <m:ctrlPr>
                            <a:rPr sz="1500">
                              <a:solidFill>
                                <a:srgbClr val="FFD82D"/>
                              </a:solidFill>
                              <a:latin typeface="Cambria Math"/>
                            </a:rPr>
                          </m:ctrlPr>
                        </m:sSubPr>
                        <m:e>
                          <m:r>
                            <a:rPr sz="1500">
                              <a:solidFill>
                                <a:srgbClr val="FFD82D"/>
                              </a:solidFill>
                              <a:latin typeface="Cambria Math"/>
                            </a:rPr>
                            <m:t>𝐷</m:t>
                          </m:r>
                        </m:e>
                        <m:sub>
                          <m:r>
                            <a:rPr sz="1500">
                              <a:solidFill>
                                <a:srgbClr val="FFD82D"/>
                              </a:solidFill>
                              <a:latin typeface="Cambria Math"/>
                            </a:rPr>
                            <m:t>12</m:t>
                          </m:r>
                        </m:sub>
                      </m:sSub>
                      <m:r>
                        <a:rPr sz="1500">
                          <a:solidFill>
                            <a:srgbClr val="FFD82D"/>
                          </a:solidFill>
                          <a:latin typeface="Cambria Math"/>
                        </a:rPr>
                        <m:t> + 2</m:t>
                      </m:r>
                      <m:sSub>
                        <m:sSubPr>
                          <m:ctrlPr>
                            <a:rPr sz="1500">
                              <a:solidFill>
                                <a:srgbClr val="FFD82D"/>
                              </a:solidFill>
                              <a:latin typeface="Cambria Math"/>
                            </a:rPr>
                          </m:ctrlPr>
                        </m:sSubPr>
                        <m:e>
                          <m:r>
                            <a:rPr sz="1500">
                              <a:solidFill>
                                <a:srgbClr val="FFD82D"/>
                              </a:solidFill>
                              <a:latin typeface="Cambria Math"/>
                            </a:rPr>
                            <m:t>𝐷</m:t>
                          </m:r>
                        </m:e>
                        <m:sub>
                          <m:r>
                            <a:rPr sz="1500">
                              <a:solidFill>
                                <a:srgbClr val="FFD82D"/>
                              </a:solidFill>
                              <a:latin typeface="Cambria Math"/>
                            </a:rPr>
                            <m:t>66</m:t>
                          </m:r>
                        </m:sub>
                      </m:sSub>
                      <m:r>
                        <a:rPr sz="1500">
                          <a:solidFill>
                            <a:srgbClr val="FFD82D"/>
                          </a:solidFill>
                          <a:latin typeface="Cambria Math"/>
                        </a:rPr>
                        <m:t>)</m:t>
                      </m:r>
                      <m:f>
                        <m:fPr>
                          <m:ctrlPr>
                            <a:rPr sz="1500" i="1">
                              <a:solidFill>
                                <a:srgbClr val="FFD82D"/>
                              </a:solidFill>
                              <a:latin typeface="Cambria Math"/>
                            </a:rPr>
                          </m:ctrlPr>
                        </m:fPr>
                        <m:num>
                          <m:sSup>
                            <m:sSupPr>
                              <m:ctrlPr>
                                <a:rPr sz="1500">
                                  <a:solidFill>
                                    <a:srgbClr val="FFD82D"/>
                                  </a:solidFill>
                                  <a:latin typeface="Cambria Math"/>
                                </a:rPr>
                              </m:ctrlPr>
                            </m:sSupPr>
                            <m:e>
                              <m:r>
                                <a:rPr sz="1500">
                                  <a:solidFill>
                                    <a:srgbClr val="FFD82D"/>
                                  </a:solidFill>
                                  <a:latin typeface="Cambria Math"/>
                                </a:rPr>
                                <m:t>𝜕</m:t>
                              </m:r>
                            </m:e>
                            <m:sup>
                              <m:r>
                                <a:rPr sz="1500">
                                  <a:solidFill>
                                    <a:srgbClr val="FFD82D"/>
                                  </a:solidFill>
                                  <a:latin typeface="Cambria Math"/>
                                </a:rPr>
                                <m:t>4</m:t>
                              </m:r>
                            </m:sup>
                          </m:sSup>
                          <m:sSub>
                            <m:sSubPr>
                              <m:ctrlPr>
                                <a:rPr sz="1500">
                                  <a:solidFill>
                                    <a:srgbClr val="FFD82D"/>
                                  </a:solidFill>
                                  <a:latin typeface="Cambria Math"/>
                                </a:rPr>
                              </m:ctrlPr>
                            </m:sSubPr>
                            <m:e>
                              <m:r>
                                <a:rPr sz="1500">
                                  <a:solidFill>
                                    <a:srgbClr val="FFD82D"/>
                                  </a:solidFill>
                                  <a:latin typeface="Cambria Math"/>
                                </a:rPr>
                                <m:t>𝑤</m:t>
                              </m:r>
                            </m:e>
                            <m:sub>
                              <m:r>
                                <a:rPr sz="1500">
                                  <a:solidFill>
                                    <a:srgbClr val="FFD82D"/>
                                  </a:solidFill>
                                  <a:latin typeface="Cambria Math"/>
                                </a:rPr>
                                <m:t>0</m:t>
                              </m:r>
                            </m:sub>
                          </m:sSub>
                        </m:num>
                        <m:den>
                          <m:r>
                            <a:rPr sz="1500">
                              <a:solidFill>
                                <a:srgbClr val="FFD82D"/>
                              </a:solidFill>
                              <a:latin typeface="Cambria Math"/>
                            </a:rPr>
                            <m:t>𝜕</m:t>
                          </m:r>
                          <m:sSup>
                            <m:sSupPr>
                              <m:ctrlPr>
                                <a:rPr sz="1500">
                                  <a:solidFill>
                                    <a:srgbClr val="FFD82D"/>
                                  </a:solidFill>
                                  <a:latin typeface="Cambria Math"/>
                                </a:rPr>
                              </m:ctrlPr>
                            </m:sSupPr>
                            <m:e>
                              <m:r>
                                <a:rPr sz="1500">
                                  <a:solidFill>
                                    <a:srgbClr val="FFD82D"/>
                                  </a:solidFill>
                                  <a:latin typeface="Cambria Math"/>
                                </a:rPr>
                                <m:t>𝑥</m:t>
                              </m:r>
                            </m:e>
                            <m:sup>
                              <m:r>
                                <a:rPr sz="1500">
                                  <a:solidFill>
                                    <a:srgbClr val="FFD82D"/>
                                  </a:solidFill>
                                  <a:latin typeface="Cambria Math"/>
                                </a:rPr>
                                <m:t>2</m:t>
                              </m:r>
                            </m:sup>
                          </m:sSup>
                          <m:r>
                            <a:rPr sz="1500">
                              <a:solidFill>
                                <a:srgbClr val="FFD82D"/>
                              </a:solidFill>
                              <a:latin typeface="Cambria Math"/>
                            </a:rPr>
                            <m:t>𝜕</m:t>
                          </m:r>
                          <m:sSup>
                            <m:sSupPr>
                              <m:ctrlPr>
                                <a:rPr sz="1500">
                                  <a:solidFill>
                                    <a:srgbClr val="FFD82D"/>
                                  </a:solidFill>
                                  <a:latin typeface="Cambria Math"/>
                                </a:rPr>
                              </m:ctrlPr>
                            </m:sSupPr>
                            <m:e>
                              <m:r>
                                <a:rPr sz="1500">
                                  <a:solidFill>
                                    <a:srgbClr val="FFD82D"/>
                                  </a:solidFill>
                                  <a:latin typeface="Cambria Math"/>
                                </a:rPr>
                                <m:t>𝑦</m:t>
                              </m:r>
                            </m:e>
                            <m:sup>
                              <m:r>
                                <a:rPr sz="1500">
                                  <a:solidFill>
                                    <a:srgbClr val="FFD82D"/>
                                  </a:solidFill>
                                  <a:latin typeface="Cambria Math"/>
                                </a:rPr>
                                <m:t>2</m:t>
                              </m:r>
                            </m:sup>
                          </m:sSup>
                        </m:den>
                      </m:f>
                      <m:r>
                        <a:rPr sz="1500">
                          <a:solidFill>
                            <a:srgbClr val="FFD82D"/>
                          </a:solidFill>
                          <a:latin typeface="Cambria Math"/>
                        </a:rPr>
                        <m:t> + 4</m:t>
                      </m:r>
                      <m:sSub>
                        <m:sSubPr>
                          <m:ctrlPr>
                            <a:rPr sz="1500">
                              <a:solidFill>
                                <a:srgbClr val="FFD82D"/>
                              </a:solidFill>
                              <a:latin typeface="Cambria Math"/>
                            </a:rPr>
                          </m:ctrlPr>
                        </m:sSubPr>
                        <m:e>
                          <m:r>
                            <a:rPr sz="1500">
                              <a:solidFill>
                                <a:srgbClr val="FFD82D"/>
                              </a:solidFill>
                              <a:latin typeface="Cambria Math"/>
                            </a:rPr>
                            <m:t>𝐷</m:t>
                          </m:r>
                        </m:e>
                        <m:sub>
                          <m:r>
                            <a:rPr sz="1500">
                              <a:solidFill>
                                <a:srgbClr val="FFD82D"/>
                              </a:solidFill>
                              <a:latin typeface="Cambria Math"/>
                            </a:rPr>
                            <m:t>26</m:t>
                          </m:r>
                        </m:sub>
                      </m:sSub>
                      <m:f>
                        <m:fPr>
                          <m:ctrlPr>
                            <a:rPr sz="1500" i="1">
                              <a:solidFill>
                                <a:srgbClr val="FFD82D"/>
                              </a:solidFill>
                              <a:latin typeface="Cambria Math"/>
                            </a:rPr>
                          </m:ctrlPr>
                        </m:fPr>
                        <m:num>
                          <m:sSup>
                            <m:sSupPr>
                              <m:ctrlPr>
                                <a:rPr sz="1500">
                                  <a:solidFill>
                                    <a:srgbClr val="FFD82D"/>
                                  </a:solidFill>
                                  <a:latin typeface="Cambria Math"/>
                                </a:rPr>
                              </m:ctrlPr>
                            </m:sSupPr>
                            <m:e>
                              <m:r>
                                <a:rPr sz="1500">
                                  <a:solidFill>
                                    <a:srgbClr val="FFD82D"/>
                                  </a:solidFill>
                                  <a:latin typeface="Cambria Math"/>
                                </a:rPr>
                                <m:t>𝜕</m:t>
                              </m:r>
                            </m:e>
                            <m:sup>
                              <m:r>
                                <a:rPr sz="1500">
                                  <a:solidFill>
                                    <a:srgbClr val="FFD82D"/>
                                  </a:solidFill>
                                  <a:latin typeface="Cambria Math"/>
                                </a:rPr>
                                <m:t>4</m:t>
                              </m:r>
                            </m:sup>
                          </m:sSup>
                          <m:sSub>
                            <m:sSubPr>
                              <m:ctrlPr>
                                <a:rPr sz="1500">
                                  <a:solidFill>
                                    <a:srgbClr val="FFD82D"/>
                                  </a:solidFill>
                                  <a:latin typeface="Cambria Math"/>
                                </a:rPr>
                              </m:ctrlPr>
                            </m:sSubPr>
                            <m:e>
                              <m:r>
                                <a:rPr sz="1500">
                                  <a:solidFill>
                                    <a:srgbClr val="FFD82D"/>
                                  </a:solidFill>
                                  <a:latin typeface="Cambria Math"/>
                                </a:rPr>
                                <m:t>𝑤</m:t>
                              </m:r>
                            </m:e>
                            <m:sub>
                              <m:r>
                                <a:rPr sz="1500">
                                  <a:solidFill>
                                    <a:srgbClr val="FFD82D"/>
                                  </a:solidFill>
                                  <a:latin typeface="Cambria Math"/>
                                </a:rPr>
                                <m:t>0</m:t>
                              </m:r>
                            </m:sub>
                          </m:sSub>
                        </m:num>
                        <m:den>
                          <m:r>
                            <a:rPr sz="1500">
                              <a:solidFill>
                                <a:srgbClr val="FFD82D"/>
                              </a:solidFill>
                              <a:latin typeface="Cambria Math"/>
                            </a:rPr>
                            <m:t>𝜕</m:t>
                          </m:r>
                          <m:r>
                            <a:rPr sz="1500">
                              <a:solidFill>
                                <a:srgbClr val="FFD82D"/>
                              </a:solidFill>
                              <a:latin typeface="Cambria Math"/>
                            </a:rPr>
                            <m:t>𝑥</m:t>
                          </m:r>
                          <m:r>
                            <a:rPr sz="1500">
                              <a:solidFill>
                                <a:srgbClr val="FFD82D"/>
                              </a:solidFill>
                              <a:latin typeface="Cambria Math"/>
                            </a:rPr>
                            <m:t>𝜕</m:t>
                          </m:r>
                          <m:sSup>
                            <m:sSupPr>
                              <m:ctrlPr>
                                <a:rPr sz="1500">
                                  <a:solidFill>
                                    <a:srgbClr val="FFD82D"/>
                                  </a:solidFill>
                                  <a:latin typeface="Cambria Math"/>
                                </a:rPr>
                              </m:ctrlPr>
                            </m:sSupPr>
                            <m:e>
                              <m:r>
                                <a:rPr sz="1500">
                                  <a:solidFill>
                                    <a:srgbClr val="FFD82D"/>
                                  </a:solidFill>
                                  <a:latin typeface="Cambria Math"/>
                                </a:rPr>
                                <m:t>𝑦</m:t>
                              </m:r>
                            </m:e>
                            <m:sup>
                              <m:r>
                                <a:rPr sz="1500">
                                  <a:solidFill>
                                    <a:srgbClr val="FFD82D"/>
                                  </a:solidFill>
                                  <a:latin typeface="Cambria Math"/>
                                </a:rPr>
                                <m:t>3</m:t>
                              </m:r>
                            </m:sup>
                          </m:sSup>
                        </m:den>
                      </m:f>
                      <m:r>
                        <a:rPr sz="1500">
                          <a:solidFill>
                            <a:srgbClr val="FFD82D"/>
                          </a:solidFill>
                          <a:latin typeface="Cambria Math"/>
                        </a:rPr>
                        <m:t> + </m:t>
                      </m:r>
                      <m:sSub>
                        <m:sSubPr>
                          <m:ctrlPr>
                            <a:rPr sz="1500">
                              <a:solidFill>
                                <a:srgbClr val="FFD82D"/>
                              </a:solidFill>
                              <a:latin typeface="Cambria Math"/>
                            </a:rPr>
                          </m:ctrlPr>
                        </m:sSubPr>
                        <m:e>
                          <m:r>
                            <a:rPr sz="1500">
                              <a:solidFill>
                                <a:srgbClr val="FFD82D"/>
                              </a:solidFill>
                              <a:latin typeface="Cambria Math"/>
                            </a:rPr>
                            <m:t>𝐷</m:t>
                          </m:r>
                        </m:e>
                        <m:sub>
                          <m:r>
                            <a:rPr sz="1500">
                              <a:solidFill>
                                <a:srgbClr val="FFD82D"/>
                              </a:solidFill>
                              <a:latin typeface="Cambria Math"/>
                            </a:rPr>
                            <m:t>22</m:t>
                          </m:r>
                        </m:sub>
                      </m:sSub>
                      <m:f>
                        <m:fPr>
                          <m:ctrlPr>
                            <a:rPr sz="1500" i="1">
                              <a:solidFill>
                                <a:srgbClr val="FFD82D"/>
                              </a:solidFill>
                              <a:latin typeface="Cambria Math"/>
                            </a:rPr>
                          </m:ctrlPr>
                        </m:fPr>
                        <m:num>
                          <m:sSup>
                            <m:sSupPr>
                              <m:ctrlPr>
                                <a:rPr sz="1500">
                                  <a:solidFill>
                                    <a:srgbClr val="FFD82D"/>
                                  </a:solidFill>
                                  <a:latin typeface="Cambria Math"/>
                                </a:rPr>
                              </m:ctrlPr>
                            </m:sSupPr>
                            <m:e>
                              <m:r>
                                <a:rPr sz="1500">
                                  <a:solidFill>
                                    <a:srgbClr val="FFD82D"/>
                                  </a:solidFill>
                                  <a:latin typeface="Cambria Math"/>
                                </a:rPr>
                                <m:t>𝜕</m:t>
                              </m:r>
                            </m:e>
                            <m:sup>
                              <m:r>
                                <a:rPr sz="1500">
                                  <a:solidFill>
                                    <a:srgbClr val="FFD82D"/>
                                  </a:solidFill>
                                  <a:latin typeface="Cambria Math"/>
                                </a:rPr>
                                <m:t>4</m:t>
                              </m:r>
                            </m:sup>
                          </m:sSup>
                          <m:sSub>
                            <m:sSubPr>
                              <m:ctrlPr>
                                <a:rPr sz="1500">
                                  <a:solidFill>
                                    <a:srgbClr val="FFD82D"/>
                                  </a:solidFill>
                                  <a:latin typeface="Cambria Math"/>
                                </a:rPr>
                              </m:ctrlPr>
                            </m:sSubPr>
                            <m:e>
                              <m:r>
                                <a:rPr sz="1500">
                                  <a:solidFill>
                                    <a:srgbClr val="FFD82D"/>
                                  </a:solidFill>
                                  <a:latin typeface="Cambria Math"/>
                                </a:rPr>
                                <m:t>𝑤</m:t>
                              </m:r>
                            </m:e>
                            <m:sub>
                              <m:r>
                                <a:rPr sz="1500">
                                  <a:solidFill>
                                    <a:srgbClr val="FFD82D"/>
                                  </a:solidFill>
                                  <a:latin typeface="Cambria Math"/>
                                </a:rPr>
                                <m:t>0</m:t>
                              </m:r>
                            </m:sub>
                          </m:sSub>
                        </m:num>
                        <m:den>
                          <m:r>
                            <a:rPr sz="1500">
                              <a:solidFill>
                                <a:srgbClr val="FFD82D"/>
                              </a:solidFill>
                              <a:latin typeface="Cambria Math"/>
                            </a:rPr>
                            <m:t>𝜕</m:t>
                          </m:r>
                          <m:sSup>
                            <m:sSupPr>
                              <m:ctrlPr>
                                <a:rPr sz="1500">
                                  <a:solidFill>
                                    <a:srgbClr val="FFD82D"/>
                                  </a:solidFill>
                                  <a:latin typeface="Cambria Math"/>
                                </a:rPr>
                              </m:ctrlPr>
                            </m:sSupPr>
                            <m:e>
                              <m:r>
                                <a:rPr sz="1500">
                                  <a:solidFill>
                                    <a:srgbClr val="FFD82D"/>
                                  </a:solidFill>
                                  <a:latin typeface="Cambria Math"/>
                                </a:rPr>
                                <m:t>𝑦</m:t>
                              </m:r>
                            </m:e>
                            <m:sup>
                              <m:r>
                                <a:rPr sz="1500">
                                  <a:solidFill>
                                    <a:srgbClr val="FFD82D"/>
                                  </a:solidFill>
                                  <a:latin typeface="Cambria Math"/>
                                </a:rPr>
                                <m:t>4</m:t>
                              </m:r>
                            </m:sup>
                          </m:sSup>
                        </m:den>
                      </m:f>
                    </m:oMath>
                  </m:oMathPara>
                </a14:m>
                <a:endParaRPr lang="en-GB"/>
              </a:p>
            </p:txBody>
          </p:sp>
        </mc:Choice>
        <mc:Fallback xmlns="">
          <p:sp>
            <p:nvSpPr>
              <p:cNvPr id="25" name="TextBox 24"/>
              <p:cNvSpPr txBox="1">
                <a:spLocks noRot="1" noChangeAspect="1" noMove="1" noResize="1" noEditPoints="1" noAdjustHandles="1" noChangeArrowheads="1" noChangeShapeType="1" noTextEdit="1"/>
              </p:cNvSpPr>
              <p:nvPr/>
            </p:nvSpPr>
            <p:spPr>
              <a:xfrm>
                <a:off x="642937" y="2190750"/>
                <a:ext cx="11072812" cy="501740"/>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642937" y="2619375"/>
                <a:ext cx="11072812" cy="502702"/>
              </a:xfrm>
              <a:prstGeom prst="rect">
                <a:avLst/>
              </a:prstGeom>
              <a:noFill/>
            </p:spPr>
            <p:txBody>
              <a:bodyPr wrap="square" lIns="0" tIns="0" rIns="0" bIns="0">
                <a:spAutoFit/>
              </a:bodyPr>
              <a:lstStyle/>
              <a:p>
                <a:pPr algn="l"/>
                <a14:m>
                  <m:oMathPara xmlns:m="http://schemas.openxmlformats.org/officeDocument/2006/math">
                    <m:oMath>
                      <m:r>
                        <a:rPr sz="1500">
                          <a:solidFill>
                            <a:srgbClr val="EA8CBC"/>
                          </a:solidFill>
                          <a:latin typeface="Cambria Math"/>
                        </a:rPr>
                        <m:t>−</m:t>
                      </m:r>
                      <m:sSub>
                        <m:sSubPr>
                          <m:ctrlPr>
                            <a:rPr sz="1500">
                              <a:solidFill>
                                <a:srgbClr val="EA8CBC"/>
                              </a:solidFill>
                              <a:latin typeface="Cambria Math"/>
                            </a:rPr>
                          </m:ctrlPr>
                        </m:sSubPr>
                        <m:e>
                          <m:r>
                            <a:rPr sz="1500">
                              <a:solidFill>
                                <a:srgbClr val="EA8CBC"/>
                              </a:solidFill>
                              <a:latin typeface="Cambria Math"/>
                            </a:rPr>
                            <m:t>𝐵</m:t>
                          </m:r>
                        </m:e>
                        <m:sub>
                          <m:r>
                            <a:rPr sz="1500">
                              <a:solidFill>
                                <a:srgbClr val="EA8CBC"/>
                              </a:solidFill>
                              <a:latin typeface="Cambria Math"/>
                            </a:rPr>
                            <m:t>11</m:t>
                          </m:r>
                        </m:sub>
                      </m:sSub>
                      <m:f>
                        <m:fPr>
                          <m:ctrlPr>
                            <a:rPr sz="1500" i="1">
                              <a:solidFill>
                                <a:srgbClr val="EA8CBC"/>
                              </a:solidFill>
                              <a:latin typeface="Cambria Math"/>
                            </a:rPr>
                          </m:ctrlPr>
                        </m:fPr>
                        <m:num>
                          <m:sSup>
                            <m:sSupPr>
                              <m:ctrlPr>
                                <a:rPr sz="1500">
                                  <a:solidFill>
                                    <a:srgbClr val="EA8CBC"/>
                                  </a:solidFill>
                                  <a:latin typeface="Cambria Math"/>
                                </a:rPr>
                              </m:ctrlPr>
                            </m:sSupPr>
                            <m:e>
                              <m:r>
                                <a:rPr sz="1500">
                                  <a:solidFill>
                                    <a:srgbClr val="EA8CBC"/>
                                  </a:solidFill>
                                  <a:latin typeface="Cambria Math"/>
                                </a:rPr>
                                <m:t>𝜕</m:t>
                              </m:r>
                            </m:e>
                            <m:sup>
                              <m:r>
                                <a:rPr sz="1500">
                                  <a:solidFill>
                                    <a:srgbClr val="EA8CBC"/>
                                  </a:solidFill>
                                  <a:latin typeface="Cambria Math"/>
                                </a:rPr>
                                <m:t>3</m:t>
                              </m:r>
                            </m:sup>
                          </m:sSup>
                          <m:sSub>
                            <m:sSubPr>
                              <m:ctrlPr>
                                <a:rPr sz="1500">
                                  <a:solidFill>
                                    <a:srgbClr val="EA8CBC"/>
                                  </a:solidFill>
                                  <a:latin typeface="Cambria Math"/>
                                </a:rPr>
                              </m:ctrlPr>
                            </m:sSubPr>
                            <m:e>
                              <m:r>
                                <a:rPr sz="1500">
                                  <a:solidFill>
                                    <a:srgbClr val="EA8CBC"/>
                                  </a:solidFill>
                                  <a:latin typeface="Cambria Math"/>
                                </a:rPr>
                                <m:t>𝑢</m:t>
                              </m:r>
                            </m:e>
                            <m:sub>
                              <m:r>
                                <a:rPr sz="1500">
                                  <a:solidFill>
                                    <a:srgbClr val="EA8CBC"/>
                                  </a:solidFill>
                                  <a:latin typeface="Cambria Math"/>
                                </a:rPr>
                                <m:t>0</m:t>
                              </m:r>
                            </m:sub>
                          </m:sSub>
                        </m:num>
                        <m:den>
                          <m:r>
                            <a:rPr sz="1500">
                              <a:solidFill>
                                <a:srgbClr val="EA8CBC"/>
                              </a:solidFill>
                              <a:latin typeface="Cambria Math"/>
                            </a:rPr>
                            <m:t>𝜕</m:t>
                          </m:r>
                          <m:sSup>
                            <m:sSupPr>
                              <m:ctrlPr>
                                <a:rPr sz="1500">
                                  <a:solidFill>
                                    <a:srgbClr val="EA8CBC"/>
                                  </a:solidFill>
                                  <a:latin typeface="Cambria Math"/>
                                </a:rPr>
                              </m:ctrlPr>
                            </m:sSupPr>
                            <m:e>
                              <m:r>
                                <a:rPr sz="1500">
                                  <a:solidFill>
                                    <a:srgbClr val="EA8CBC"/>
                                  </a:solidFill>
                                  <a:latin typeface="Cambria Math"/>
                                </a:rPr>
                                <m:t>𝑥</m:t>
                              </m:r>
                            </m:e>
                            <m:sup>
                              <m:r>
                                <a:rPr sz="1500">
                                  <a:solidFill>
                                    <a:srgbClr val="EA8CBC"/>
                                  </a:solidFill>
                                  <a:latin typeface="Cambria Math"/>
                                </a:rPr>
                                <m:t>3</m:t>
                              </m:r>
                            </m:sup>
                          </m:sSup>
                        </m:den>
                      </m:f>
                      <m:r>
                        <a:rPr sz="1500">
                          <a:solidFill>
                            <a:srgbClr val="EA8CBC"/>
                          </a:solidFill>
                          <a:latin typeface="Cambria Math"/>
                        </a:rPr>
                        <m:t> − 3</m:t>
                      </m:r>
                      <m:sSub>
                        <m:sSubPr>
                          <m:ctrlPr>
                            <a:rPr sz="1500">
                              <a:solidFill>
                                <a:srgbClr val="EA8CBC"/>
                              </a:solidFill>
                              <a:latin typeface="Cambria Math"/>
                            </a:rPr>
                          </m:ctrlPr>
                        </m:sSubPr>
                        <m:e>
                          <m:r>
                            <a:rPr sz="1500">
                              <a:solidFill>
                                <a:srgbClr val="EA8CBC"/>
                              </a:solidFill>
                              <a:latin typeface="Cambria Math"/>
                            </a:rPr>
                            <m:t>𝐵</m:t>
                          </m:r>
                        </m:e>
                        <m:sub>
                          <m:r>
                            <a:rPr sz="1500">
                              <a:solidFill>
                                <a:srgbClr val="EA8CBC"/>
                              </a:solidFill>
                              <a:latin typeface="Cambria Math"/>
                            </a:rPr>
                            <m:t>16</m:t>
                          </m:r>
                        </m:sub>
                      </m:sSub>
                      <m:f>
                        <m:fPr>
                          <m:ctrlPr>
                            <a:rPr sz="1500" i="1">
                              <a:solidFill>
                                <a:srgbClr val="EA8CBC"/>
                              </a:solidFill>
                              <a:latin typeface="Cambria Math"/>
                            </a:rPr>
                          </m:ctrlPr>
                        </m:fPr>
                        <m:num>
                          <m:sSup>
                            <m:sSupPr>
                              <m:ctrlPr>
                                <a:rPr sz="1500">
                                  <a:solidFill>
                                    <a:srgbClr val="EA8CBC"/>
                                  </a:solidFill>
                                  <a:latin typeface="Cambria Math"/>
                                </a:rPr>
                              </m:ctrlPr>
                            </m:sSupPr>
                            <m:e>
                              <m:r>
                                <a:rPr sz="1500">
                                  <a:solidFill>
                                    <a:srgbClr val="EA8CBC"/>
                                  </a:solidFill>
                                  <a:latin typeface="Cambria Math"/>
                                </a:rPr>
                                <m:t>𝜕</m:t>
                              </m:r>
                            </m:e>
                            <m:sup>
                              <m:r>
                                <a:rPr sz="1500">
                                  <a:solidFill>
                                    <a:srgbClr val="EA8CBC"/>
                                  </a:solidFill>
                                  <a:latin typeface="Cambria Math"/>
                                </a:rPr>
                                <m:t>3</m:t>
                              </m:r>
                            </m:sup>
                          </m:sSup>
                          <m:sSub>
                            <m:sSubPr>
                              <m:ctrlPr>
                                <a:rPr sz="1500">
                                  <a:solidFill>
                                    <a:srgbClr val="EA8CBC"/>
                                  </a:solidFill>
                                  <a:latin typeface="Cambria Math"/>
                                </a:rPr>
                              </m:ctrlPr>
                            </m:sSubPr>
                            <m:e>
                              <m:r>
                                <a:rPr sz="1500">
                                  <a:solidFill>
                                    <a:srgbClr val="EA8CBC"/>
                                  </a:solidFill>
                                  <a:latin typeface="Cambria Math"/>
                                </a:rPr>
                                <m:t>𝑢</m:t>
                              </m:r>
                            </m:e>
                            <m:sub>
                              <m:r>
                                <a:rPr sz="1500">
                                  <a:solidFill>
                                    <a:srgbClr val="EA8CBC"/>
                                  </a:solidFill>
                                  <a:latin typeface="Cambria Math"/>
                                </a:rPr>
                                <m:t>0</m:t>
                              </m:r>
                            </m:sub>
                          </m:sSub>
                        </m:num>
                        <m:den>
                          <m:r>
                            <a:rPr sz="1500">
                              <a:solidFill>
                                <a:srgbClr val="EA8CBC"/>
                              </a:solidFill>
                              <a:latin typeface="Cambria Math"/>
                            </a:rPr>
                            <m:t>𝜕</m:t>
                          </m:r>
                          <m:sSup>
                            <m:sSupPr>
                              <m:ctrlPr>
                                <a:rPr sz="1500">
                                  <a:solidFill>
                                    <a:srgbClr val="EA8CBC"/>
                                  </a:solidFill>
                                  <a:latin typeface="Cambria Math"/>
                                </a:rPr>
                              </m:ctrlPr>
                            </m:sSupPr>
                            <m:e>
                              <m:r>
                                <a:rPr sz="1500">
                                  <a:solidFill>
                                    <a:srgbClr val="EA8CBC"/>
                                  </a:solidFill>
                                  <a:latin typeface="Cambria Math"/>
                                </a:rPr>
                                <m:t>𝑥</m:t>
                              </m:r>
                            </m:e>
                            <m:sup>
                              <m:r>
                                <a:rPr sz="1500">
                                  <a:solidFill>
                                    <a:srgbClr val="EA8CBC"/>
                                  </a:solidFill>
                                  <a:latin typeface="Cambria Math"/>
                                </a:rPr>
                                <m:t>2</m:t>
                              </m:r>
                            </m:sup>
                          </m:sSup>
                          <m:r>
                            <a:rPr sz="1500">
                              <a:solidFill>
                                <a:srgbClr val="EA8CBC"/>
                              </a:solidFill>
                              <a:latin typeface="Cambria Math"/>
                            </a:rPr>
                            <m:t>𝜕</m:t>
                          </m:r>
                          <m:r>
                            <a:rPr sz="1500">
                              <a:solidFill>
                                <a:srgbClr val="EA8CBC"/>
                              </a:solidFill>
                              <a:latin typeface="Cambria Math"/>
                            </a:rPr>
                            <m:t>𝑦</m:t>
                          </m:r>
                        </m:den>
                      </m:f>
                      <m:r>
                        <a:rPr sz="1500">
                          <a:solidFill>
                            <a:srgbClr val="EA8CBC"/>
                          </a:solidFill>
                          <a:latin typeface="Cambria Math"/>
                        </a:rPr>
                        <m:t> − (</m:t>
                      </m:r>
                      <m:sSub>
                        <m:sSubPr>
                          <m:ctrlPr>
                            <a:rPr sz="1500">
                              <a:solidFill>
                                <a:srgbClr val="EA8CBC"/>
                              </a:solidFill>
                              <a:latin typeface="Cambria Math"/>
                            </a:rPr>
                          </m:ctrlPr>
                        </m:sSubPr>
                        <m:e>
                          <m:r>
                            <a:rPr sz="1500">
                              <a:solidFill>
                                <a:srgbClr val="EA8CBC"/>
                              </a:solidFill>
                              <a:latin typeface="Cambria Math"/>
                            </a:rPr>
                            <m:t>𝐵</m:t>
                          </m:r>
                        </m:e>
                        <m:sub>
                          <m:r>
                            <a:rPr sz="1500">
                              <a:solidFill>
                                <a:srgbClr val="EA8CBC"/>
                              </a:solidFill>
                              <a:latin typeface="Cambria Math"/>
                            </a:rPr>
                            <m:t>12</m:t>
                          </m:r>
                        </m:sub>
                      </m:sSub>
                      <m:r>
                        <a:rPr sz="1500">
                          <a:solidFill>
                            <a:srgbClr val="EA8CBC"/>
                          </a:solidFill>
                          <a:latin typeface="Cambria Math"/>
                        </a:rPr>
                        <m:t> + 2</m:t>
                      </m:r>
                      <m:sSub>
                        <m:sSubPr>
                          <m:ctrlPr>
                            <a:rPr sz="1500">
                              <a:solidFill>
                                <a:srgbClr val="EA8CBC"/>
                              </a:solidFill>
                              <a:latin typeface="Cambria Math"/>
                            </a:rPr>
                          </m:ctrlPr>
                        </m:sSubPr>
                        <m:e>
                          <m:r>
                            <a:rPr sz="1500">
                              <a:solidFill>
                                <a:srgbClr val="EA8CBC"/>
                              </a:solidFill>
                              <a:latin typeface="Cambria Math"/>
                            </a:rPr>
                            <m:t>𝐵</m:t>
                          </m:r>
                        </m:e>
                        <m:sub>
                          <m:r>
                            <a:rPr sz="1500">
                              <a:solidFill>
                                <a:srgbClr val="EA8CBC"/>
                              </a:solidFill>
                              <a:latin typeface="Cambria Math"/>
                            </a:rPr>
                            <m:t>66</m:t>
                          </m:r>
                        </m:sub>
                      </m:sSub>
                      <m:r>
                        <a:rPr sz="1500">
                          <a:solidFill>
                            <a:srgbClr val="EA8CBC"/>
                          </a:solidFill>
                          <a:latin typeface="Cambria Math"/>
                        </a:rPr>
                        <m:t>)</m:t>
                      </m:r>
                      <m:f>
                        <m:fPr>
                          <m:ctrlPr>
                            <a:rPr sz="1500" i="1">
                              <a:solidFill>
                                <a:srgbClr val="EA8CBC"/>
                              </a:solidFill>
                              <a:latin typeface="Cambria Math"/>
                            </a:rPr>
                          </m:ctrlPr>
                        </m:fPr>
                        <m:num>
                          <m:sSup>
                            <m:sSupPr>
                              <m:ctrlPr>
                                <a:rPr sz="1500">
                                  <a:solidFill>
                                    <a:srgbClr val="EA8CBC"/>
                                  </a:solidFill>
                                  <a:latin typeface="Cambria Math"/>
                                </a:rPr>
                              </m:ctrlPr>
                            </m:sSupPr>
                            <m:e>
                              <m:r>
                                <a:rPr sz="1500">
                                  <a:solidFill>
                                    <a:srgbClr val="EA8CBC"/>
                                  </a:solidFill>
                                  <a:latin typeface="Cambria Math"/>
                                </a:rPr>
                                <m:t>𝜕</m:t>
                              </m:r>
                            </m:e>
                            <m:sup>
                              <m:r>
                                <a:rPr sz="1500">
                                  <a:solidFill>
                                    <a:srgbClr val="EA8CBC"/>
                                  </a:solidFill>
                                  <a:latin typeface="Cambria Math"/>
                                </a:rPr>
                                <m:t>3</m:t>
                              </m:r>
                            </m:sup>
                          </m:sSup>
                          <m:sSub>
                            <m:sSubPr>
                              <m:ctrlPr>
                                <a:rPr sz="1500">
                                  <a:solidFill>
                                    <a:srgbClr val="EA8CBC"/>
                                  </a:solidFill>
                                  <a:latin typeface="Cambria Math"/>
                                </a:rPr>
                              </m:ctrlPr>
                            </m:sSubPr>
                            <m:e>
                              <m:r>
                                <a:rPr sz="1500">
                                  <a:solidFill>
                                    <a:srgbClr val="EA8CBC"/>
                                  </a:solidFill>
                                  <a:latin typeface="Cambria Math"/>
                                </a:rPr>
                                <m:t>𝑢</m:t>
                              </m:r>
                            </m:e>
                            <m:sub>
                              <m:r>
                                <a:rPr sz="1500">
                                  <a:solidFill>
                                    <a:srgbClr val="EA8CBC"/>
                                  </a:solidFill>
                                  <a:latin typeface="Cambria Math"/>
                                </a:rPr>
                                <m:t>0</m:t>
                              </m:r>
                            </m:sub>
                          </m:sSub>
                        </m:num>
                        <m:den>
                          <m:r>
                            <a:rPr sz="1500">
                              <a:solidFill>
                                <a:srgbClr val="EA8CBC"/>
                              </a:solidFill>
                              <a:latin typeface="Cambria Math"/>
                            </a:rPr>
                            <m:t>𝜕</m:t>
                          </m:r>
                          <m:r>
                            <a:rPr sz="1500">
                              <a:solidFill>
                                <a:srgbClr val="EA8CBC"/>
                              </a:solidFill>
                              <a:latin typeface="Cambria Math"/>
                            </a:rPr>
                            <m:t>𝑥</m:t>
                          </m:r>
                          <m:r>
                            <a:rPr sz="1500">
                              <a:solidFill>
                                <a:srgbClr val="EA8CBC"/>
                              </a:solidFill>
                              <a:latin typeface="Cambria Math"/>
                            </a:rPr>
                            <m:t>𝜕</m:t>
                          </m:r>
                          <m:sSup>
                            <m:sSupPr>
                              <m:ctrlPr>
                                <a:rPr sz="1500">
                                  <a:solidFill>
                                    <a:srgbClr val="EA8CBC"/>
                                  </a:solidFill>
                                  <a:latin typeface="Cambria Math"/>
                                </a:rPr>
                              </m:ctrlPr>
                            </m:sSupPr>
                            <m:e>
                              <m:r>
                                <a:rPr sz="1500">
                                  <a:solidFill>
                                    <a:srgbClr val="EA8CBC"/>
                                  </a:solidFill>
                                  <a:latin typeface="Cambria Math"/>
                                </a:rPr>
                                <m:t>𝑦</m:t>
                              </m:r>
                            </m:e>
                            <m:sup>
                              <m:r>
                                <a:rPr sz="1500">
                                  <a:solidFill>
                                    <a:srgbClr val="EA8CBC"/>
                                  </a:solidFill>
                                  <a:latin typeface="Cambria Math"/>
                                </a:rPr>
                                <m:t>2</m:t>
                              </m:r>
                            </m:sup>
                          </m:sSup>
                        </m:den>
                      </m:f>
                      <m:r>
                        <a:rPr sz="1500">
                          <a:solidFill>
                            <a:srgbClr val="EA8CBC"/>
                          </a:solidFill>
                          <a:latin typeface="Cambria Math"/>
                        </a:rPr>
                        <m:t> − </m:t>
                      </m:r>
                      <m:sSub>
                        <m:sSubPr>
                          <m:ctrlPr>
                            <a:rPr sz="1500">
                              <a:solidFill>
                                <a:srgbClr val="EA8CBC"/>
                              </a:solidFill>
                              <a:latin typeface="Cambria Math"/>
                            </a:rPr>
                          </m:ctrlPr>
                        </m:sSubPr>
                        <m:e>
                          <m:r>
                            <a:rPr sz="1500">
                              <a:solidFill>
                                <a:srgbClr val="EA8CBC"/>
                              </a:solidFill>
                              <a:latin typeface="Cambria Math"/>
                            </a:rPr>
                            <m:t>𝐵</m:t>
                          </m:r>
                        </m:e>
                        <m:sub>
                          <m:r>
                            <a:rPr sz="1500">
                              <a:solidFill>
                                <a:srgbClr val="EA8CBC"/>
                              </a:solidFill>
                              <a:latin typeface="Cambria Math"/>
                            </a:rPr>
                            <m:t>26</m:t>
                          </m:r>
                        </m:sub>
                      </m:sSub>
                      <m:f>
                        <m:fPr>
                          <m:ctrlPr>
                            <a:rPr sz="1500" i="1">
                              <a:solidFill>
                                <a:srgbClr val="EA8CBC"/>
                              </a:solidFill>
                              <a:latin typeface="Cambria Math"/>
                            </a:rPr>
                          </m:ctrlPr>
                        </m:fPr>
                        <m:num>
                          <m:sSup>
                            <m:sSupPr>
                              <m:ctrlPr>
                                <a:rPr sz="1500">
                                  <a:solidFill>
                                    <a:srgbClr val="EA8CBC"/>
                                  </a:solidFill>
                                  <a:latin typeface="Cambria Math"/>
                                </a:rPr>
                              </m:ctrlPr>
                            </m:sSupPr>
                            <m:e>
                              <m:r>
                                <a:rPr sz="1500">
                                  <a:solidFill>
                                    <a:srgbClr val="EA8CBC"/>
                                  </a:solidFill>
                                  <a:latin typeface="Cambria Math"/>
                                </a:rPr>
                                <m:t>𝜕</m:t>
                              </m:r>
                            </m:e>
                            <m:sup>
                              <m:r>
                                <a:rPr sz="1500">
                                  <a:solidFill>
                                    <a:srgbClr val="EA8CBC"/>
                                  </a:solidFill>
                                  <a:latin typeface="Cambria Math"/>
                                </a:rPr>
                                <m:t>3</m:t>
                              </m:r>
                            </m:sup>
                          </m:sSup>
                          <m:sSub>
                            <m:sSubPr>
                              <m:ctrlPr>
                                <a:rPr sz="1500">
                                  <a:solidFill>
                                    <a:srgbClr val="EA8CBC"/>
                                  </a:solidFill>
                                  <a:latin typeface="Cambria Math"/>
                                </a:rPr>
                              </m:ctrlPr>
                            </m:sSubPr>
                            <m:e>
                              <m:r>
                                <a:rPr sz="1500">
                                  <a:solidFill>
                                    <a:srgbClr val="EA8CBC"/>
                                  </a:solidFill>
                                  <a:latin typeface="Cambria Math"/>
                                </a:rPr>
                                <m:t>𝑢</m:t>
                              </m:r>
                            </m:e>
                            <m:sub>
                              <m:r>
                                <a:rPr sz="1500">
                                  <a:solidFill>
                                    <a:srgbClr val="EA8CBC"/>
                                  </a:solidFill>
                                  <a:latin typeface="Cambria Math"/>
                                </a:rPr>
                                <m:t>0</m:t>
                              </m:r>
                            </m:sub>
                          </m:sSub>
                        </m:num>
                        <m:den>
                          <m:r>
                            <a:rPr sz="1500">
                              <a:solidFill>
                                <a:srgbClr val="EA8CBC"/>
                              </a:solidFill>
                              <a:latin typeface="Cambria Math"/>
                            </a:rPr>
                            <m:t>𝜕</m:t>
                          </m:r>
                          <m:sSup>
                            <m:sSupPr>
                              <m:ctrlPr>
                                <a:rPr sz="1500">
                                  <a:solidFill>
                                    <a:srgbClr val="EA8CBC"/>
                                  </a:solidFill>
                                  <a:latin typeface="Cambria Math"/>
                                </a:rPr>
                              </m:ctrlPr>
                            </m:sSupPr>
                            <m:e>
                              <m:r>
                                <a:rPr sz="1500">
                                  <a:solidFill>
                                    <a:srgbClr val="EA8CBC"/>
                                  </a:solidFill>
                                  <a:latin typeface="Cambria Math"/>
                                </a:rPr>
                                <m:t>𝑦</m:t>
                              </m:r>
                            </m:e>
                            <m:sup>
                              <m:r>
                                <a:rPr sz="1500">
                                  <a:solidFill>
                                    <a:srgbClr val="EA8CBC"/>
                                  </a:solidFill>
                                  <a:latin typeface="Cambria Math"/>
                                </a:rPr>
                                <m:t>3</m:t>
                              </m:r>
                            </m:sup>
                          </m:sSup>
                        </m:den>
                      </m:f>
                    </m:oMath>
                  </m:oMathPara>
                </a14:m>
                <a:endParaRPr lang="en-GB"/>
              </a:p>
            </p:txBody>
          </p:sp>
        </mc:Choice>
        <mc:Fallback xmlns="">
          <p:sp>
            <p:nvSpPr>
              <p:cNvPr id="26" name="TextBox 25"/>
              <p:cNvSpPr txBox="1">
                <a:spLocks noRot="1" noChangeAspect="1" noMove="1" noResize="1" noEditPoints="1" noAdjustHandles="1" noChangeArrowheads="1" noChangeShapeType="1" noTextEdit="1"/>
              </p:cNvSpPr>
              <p:nvPr/>
            </p:nvSpPr>
            <p:spPr>
              <a:xfrm>
                <a:off x="642937" y="2619375"/>
                <a:ext cx="11072812" cy="502702"/>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642937" y="3071812"/>
                <a:ext cx="11072812" cy="502702"/>
              </a:xfrm>
              <a:prstGeom prst="rect">
                <a:avLst/>
              </a:prstGeom>
              <a:noFill/>
            </p:spPr>
            <p:txBody>
              <a:bodyPr wrap="square" lIns="0" tIns="0" rIns="0" bIns="0">
                <a:spAutoFit/>
              </a:bodyPr>
              <a:lstStyle/>
              <a:p>
                <a:pPr algn="l"/>
                <a14:m>
                  <m:oMathPara xmlns:m="http://schemas.openxmlformats.org/officeDocument/2006/math">
                    <m:oMath>
                      <m:r>
                        <a:rPr sz="1500">
                          <a:solidFill>
                            <a:srgbClr val="EA8CBC"/>
                          </a:solidFill>
                          <a:latin typeface="Cambria Math"/>
                        </a:rPr>
                        <m:t>−</m:t>
                      </m:r>
                      <m:sSub>
                        <m:sSubPr>
                          <m:ctrlPr>
                            <a:rPr sz="1500">
                              <a:solidFill>
                                <a:srgbClr val="EA8CBC"/>
                              </a:solidFill>
                              <a:latin typeface="Cambria Math"/>
                            </a:rPr>
                          </m:ctrlPr>
                        </m:sSubPr>
                        <m:e>
                          <m:r>
                            <a:rPr sz="1500">
                              <a:solidFill>
                                <a:srgbClr val="EA8CBC"/>
                              </a:solidFill>
                              <a:latin typeface="Cambria Math"/>
                            </a:rPr>
                            <m:t>𝐵</m:t>
                          </m:r>
                        </m:e>
                        <m:sub>
                          <m:r>
                            <a:rPr sz="1500">
                              <a:solidFill>
                                <a:srgbClr val="EA8CBC"/>
                              </a:solidFill>
                              <a:latin typeface="Cambria Math"/>
                            </a:rPr>
                            <m:t>16</m:t>
                          </m:r>
                        </m:sub>
                      </m:sSub>
                      <m:f>
                        <m:fPr>
                          <m:ctrlPr>
                            <a:rPr sz="1500" i="1">
                              <a:solidFill>
                                <a:srgbClr val="EA8CBC"/>
                              </a:solidFill>
                              <a:latin typeface="Cambria Math"/>
                            </a:rPr>
                          </m:ctrlPr>
                        </m:fPr>
                        <m:num>
                          <m:sSup>
                            <m:sSupPr>
                              <m:ctrlPr>
                                <a:rPr sz="1500">
                                  <a:solidFill>
                                    <a:srgbClr val="EA8CBC"/>
                                  </a:solidFill>
                                  <a:latin typeface="Cambria Math"/>
                                </a:rPr>
                              </m:ctrlPr>
                            </m:sSupPr>
                            <m:e>
                              <m:r>
                                <a:rPr sz="1500">
                                  <a:solidFill>
                                    <a:srgbClr val="EA8CBC"/>
                                  </a:solidFill>
                                  <a:latin typeface="Cambria Math"/>
                                </a:rPr>
                                <m:t>𝜕</m:t>
                              </m:r>
                            </m:e>
                            <m:sup>
                              <m:r>
                                <a:rPr sz="1500">
                                  <a:solidFill>
                                    <a:srgbClr val="EA8CBC"/>
                                  </a:solidFill>
                                  <a:latin typeface="Cambria Math"/>
                                </a:rPr>
                                <m:t>3</m:t>
                              </m:r>
                            </m:sup>
                          </m:sSup>
                          <m:sSub>
                            <m:sSubPr>
                              <m:ctrlPr>
                                <a:rPr sz="1500">
                                  <a:solidFill>
                                    <a:srgbClr val="EA8CBC"/>
                                  </a:solidFill>
                                  <a:latin typeface="Cambria Math"/>
                                </a:rPr>
                              </m:ctrlPr>
                            </m:sSubPr>
                            <m:e>
                              <m:r>
                                <a:rPr sz="1500">
                                  <a:solidFill>
                                    <a:srgbClr val="EA8CBC"/>
                                  </a:solidFill>
                                  <a:latin typeface="Cambria Math"/>
                                </a:rPr>
                                <m:t>𝑣</m:t>
                              </m:r>
                            </m:e>
                            <m:sub>
                              <m:r>
                                <a:rPr sz="1500">
                                  <a:solidFill>
                                    <a:srgbClr val="EA8CBC"/>
                                  </a:solidFill>
                                  <a:latin typeface="Cambria Math"/>
                                </a:rPr>
                                <m:t>0</m:t>
                              </m:r>
                            </m:sub>
                          </m:sSub>
                        </m:num>
                        <m:den>
                          <m:r>
                            <a:rPr sz="1500">
                              <a:solidFill>
                                <a:srgbClr val="EA8CBC"/>
                              </a:solidFill>
                              <a:latin typeface="Cambria Math"/>
                            </a:rPr>
                            <m:t>𝜕</m:t>
                          </m:r>
                          <m:sSup>
                            <m:sSupPr>
                              <m:ctrlPr>
                                <a:rPr sz="1500">
                                  <a:solidFill>
                                    <a:srgbClr val="EA8CBC"/>
                                  </a:solidFill>
                                  <a:latin typeface="Cambria Math"/>
                                </a:rPr>
                              </m:ctrlPr>
                            </m:sSupPr>
                            <m:e>
                              <m:r>
                                <a:rPr sz="1500">
                                  <a:solidFill>
                                    <a:srgbClr val="EA8CBC"/>
                                  </a:solidFill>
                                  <a:latin typeface="Cambria Math"/>
                                </a:rPr>
                                <m:t>𝑥</m:t>
                              </m:r>
                            </m:e>
                            <m:sup>
                              <m:r>
                                <a:rPr sz="1500">
                                  <a:solidFill>
                                    <a:srgbClr val="EA8CBC"/>
                                  </a:solidFill>
                                  <a:latin typeface="Cambria Math"/>
                                </a:rPr>
                                <m:t>3</m:t>
                              </m:r>
                            </m:sup>
                          </m:sSup>
                        </m:den>
                      </m:f>
                      <m:r>
                        <a:rPr sz="1500">
                          <a:solidFill>
                            <a:srgbClr val="EA8CBC"/>
                          </a:solidFill>
                          <a:latin typeface="Cambria Math"/>
                        </a:rPr>
                        <m:t> − (</m:t>
                      </m:r>
                      <m:sSub>
                        <m:sSubPr>
                          <m:ctrlPr>
                            <a:rPr sz="1500">
                              <a:solidFill>
                                <a:srgbClr val="EA8CBC"/>
                              </a:solidFill>
                              <a:latin typeface="Cambria Math"/>
                            </a:rPr>
                          </m:ctrlPr>
                        </m:sSubPr>
                        <m:e>
                          <m:r>
                            <a:rPr sz="1500">
                              <a:solidFill>
                                <a:srgbClr val="EA8CBC"/>
                              </a:solidFill>
                              <a:latin typeface="Cambria Math"/>
                            </a:rPr>
                            <m:t>𝐵</m:t>
                          </m:r>
                        </m:e>
                        <m:sub>
                          <m:r>
                            <a:rPr sz="1500">
                              <a:solidFill>
                                <a:srgbClr val="EA8CBC"/>
                              </a:solidFill>
                              <a:latin typeface="Cambria Math"/>
                            </a:rPr>
                            <m:t>12</m:t>
                          </m:r>
                        </m:sub>
                      </m:sSub>
                      <m:r>
                        <a:rPr sz="1500">
                          <a:solidFill>
                            <a:srgbClr val="EA8CBC"/>
                          </a:solidFill>
                          <a:latin typeface="Cambria Math"/>
                        </a:rPr>
                        <m:t> + 2</m:t>
                      </m:r>
                      <m:sSub>
                        <m:sSubPr>
                          <m:ctrlPr>
                            <a:rPr sz="1500">
                              <a:solidFill>
                                <a:srgbClr val="EA8CBC"/>
                              </a:solidFill>
                              <a:latin typeface="Cambria Math"/>
                            </a:rPr>
                          </m:ctrlPr>
                        </m:sSubPr>
                        <m:e>
                          <m:r>
                            <a:rPr sz="1500">
                              <a:solidFill>
                                <a:srgbClr val="EA8CBC"/>
                              </a:solidFill>
                              <a:latin typeface="Cambria Math"/>
                            </a:rPr>
                            <m:t>𝐵</m:t>
                          </m:r>
                        </m:e>
                        <m:sub>
                          <m:r>
                            <a:rPr sz="1500">
                              <a:solidFill>
                                <a:srgbClr val="EA8CBC"/>
                              </a:solidFill>
                              <a:latin typeface="Cambria Math"/>
                            </a:rPr>
                            <m:t>66</m:t>
                          </m:r>
                        </m:sub>
                      </m:sSub>
                      <m:r>
                        <a:rPr sz="1500">
                          <a:solidFill>
                            <a:srgbClr val="EA8CBC"/>
                          </a:solidFill>
                          <a:latin typeface="Cambria Math"/>
                        </a:rPr>
                        <m:t>)</m:t>
                      </m:r>
                      <m:f>
                        <m:fPr>
                          <m:ctrlPr>
                            <a:rPr sz="1500" i="1">
                              <a:solidFill>
                                <a:srgbClr val="EA8CBC"/>
                              </a:solidFill>
                              <a:latin typeface="Cambria Math"/>
                            </a:rPr>
                          </m:ctrlPr>
                        </m:fPr>
                        <m:num>
                          <m:sSup>
                            <m:sSupPr>
                              <m:ctrlPr>
                                <a:rPr sz="1500">
                                  <a:solidFill>
                                    <a:srgbClr val="EA8CBC"/>
                                  </a:solidFill>
                                  <a:latin typeface="Cambria Math"/>
                                </a:rPr>
                              </m:ctrlPr>
                            </m:sSupPr>
                            <m:e>
                              <m:r>
                                <a:rPr sz="1500">
                                  <a:solidFill>
                                    <a:srgbClr val="EA8CBC"/>
                                  </a:solidFill>
                                  <a:latin typeface="Cambria Math"/>
                                </a:rPr>
                                <m:t>𝜕</m:t>
                              </m:r>
                            </m:e>
                            <m:sup>
                              <m:r>
                                <a:rPr sz="1500">
                                  <a:solidFill>
                                    <a:srgbClr val="EA8CBC"/>
                                  </a:solidFill>
                                  <a:latin typeface="Cambria Math"/>
                                </a:rPr>
                                <m:t>3</m:t>
                              </m:r>
                            </m:sup>
                          </m:sSup>
                          <m:sSub>
                            <m:sSubPr>
                              <m:ctrlPr>
                                <a:rPr sz="1500">
                                  <a:solidFill>
                                    <a:srgbClr val="EA8CBC"/>
                                  </a:solidFill>
                                  <a:latin typeface="Cambria Math"/>
                                </a:rPr>
                              </m:ctrlPr>
                            </m:sSubPr>
                            <m:e>
                              <m:r>
                                <a:rPr sz="1500">
                                  <a:solidFill>
                                    <a:srgbClr val="EA8CBC"/>
                                  </a:solidFill>
                                  <a:latin typeface="Cambria Math"/>
                                </a:rPr>
                                <m:t>𝑣</m:t>
                              </m:r>
                            </m:e>
                            <m:sub>
                              <m:r>
                                <a:rPr sz="1500">
                                  <a:solidFill>
                                    <a:srgbClr val="EA8CBC"/>
                                  </a:solidFill>
                                  <a:latin typeface="Cambria Math"/>
                                </a:rPr>
                                <m:t>0</m:t>
                              </m:r>
                            </m:sub>
                          </m:sSub>
                        </m:num>
                        <m:den>
                          <m:r>
                            <a:rPr sz="1500">
                              <a:solidFill>
                                <a:srgbClr val="EA8CBC"/>
                              </a:solidFill>
                              <a:latin typeface="Cambria Math"/>
                            </a:rPr>
                            <m:t>𝜕</m:t>
                          </m:r>
                          <m:sSup>
                            <m:sSupPr>
                              <m:ctrlPr>
                                <a:rPr sz="1500">
                                  <a:solidFill>
                                    <a:srgbClr val="EA8CBC"/>
                                  </a:solidFill>
                                  <a:latin typeface="Cambria Math"/>
                                </a:rPr>
                              </m:ctrlPr>
                            </m:sSupPr>
                            <m:e>
                              <m:r>
                                <a:rPr sz="1500">
                                  <a:solidFill>
                                    <a:srgbClr val="EA8CBC"/>
                                  </a:solidFill>
                                  <a:latin typeface="Cambria Math"/>
                                </a:rPr>
                                <m:t>𝑥</m:t>
                              </m:r>
                            </m:e>
                            <m:sup>
                              <m:r>
                                <a:rPr sz="1500">
                                  <a:solidFill>
                                    <a:srgbClr val="EA8CBC"/>
                                  </a:solidFill>
                                  <a:latin typeface="Cambria Math"/>
                                </a:rPr>
                                <m:t>2</m:t>
                              </m:r>
                            </m:sup>
                          </m:sSup>
                          <m:r>
                            <a:rPr sz="1500">
                              <a:solidFill>
                                <a:srgbClr val="EA8CBC"/>
                              </a:solidFill>
                              <a:latin typeface="Cambria Math"/>
                            </a:rPr>
                            <m:t>𝜕</m:t>
                          </m:r>
                          <m:r>
                            <a:rPr sz="1500">
                              <a:solidFill>
                                <a:srgbClr val="EA8CBC"/>
                              </a:solidFill>
                              <a:latin typeface="Cambria Math"/>
                            </a:rPr>
                            <m:t>𝑦</m:t>
                          </m:r>
                        </m:den>
                      </m:f>
                      <m:r>
                        <a:rPr sz="1500">
                          <a:solidFill>
                            <a:srgbClr val="EA8CBC"/>
                          </a:solidFill>
                          <a:latin typeface="Cambria Math"/>
                        </a:rPr>
                        <m:t> − 3</m:t>
                      </m:r>
                      <m:sSub>
                        <m:sSubPr>
                          <m:ctrlPr>
                            <a:rPr sz="1500">
                              <a:solidFill>
                                <a:srgbClr val="EA8CBC"/>
                              </a:solidFill>
                              <a:latin typeface="Cambria Math"/>
                            </a:rPr>
                          </m:ctrlPr>
                        </m:sSubPr>
                        <m:e>
                          <m:r>
                            <a:rPr sz="1500">
                              <a:solidFill>
                                <a:srgbClr val="EA8CBC"/>
                              </a:solidFill>
                              <a:latin typeface="Cambria Math"/>
                            </a:rPr>
                            <m:t>𝐵</m:t>
                          </m:r>
                        </m:e>
                        <m:sub>
                          <m:r>
                            <a:rPr sz="1500">
                              <a:solidFill>
                                <a:srgbClr val="EA8CBC"/>
                              </a:solidFill>
                              <a:latin typeface="Cambria Math"/>
                            </a:rPr>
                            <m:t>26</m:t>
                          </m:r>
                        </m:sub>
                      </m:sSub>
                      <m:f>
                        <m:fPr>
                          <m:ctrlPr>
                            <a:rPr sz="1500" i="1">
                              <a:solidFill>
                                <a:srgbClr val="EA8CBC"/>
                              </a:solidFill>
                              <a:latin typeface="Cambria Math"/>
                            </a:rPr>
                          </m:ctrlPr>
                        </m:fPr>
                        <m:num>
                          <m:sSup>
                            <m:sSupPr>
                              <m:ctrlPr>
                                <a:rPr sz="1500">
                                  <a:solidFill>
                                    <a:srgbClr val="EA8CBC"/>
                                  </a:solidFill>
                                  <a:latin typeface="Cambria Math"/>
                                </a:rPr>
                              </m:ctrlPr>
                            </m:sSupPr>
                            <m:e>
                              <m:r>
                                <a:rPr sz="1500">
                                  <a:solidFill>
                                    <a:srgbClr val="EA8CBC"/>
                                  </a:solidFill>
                                  <a:latin typeface="Cambria Math"/>
                                </a:rPr>
                                <m:t>𝜕</m:t>
                              </m:r>
                            </m:e>
                            <m:sup>
                              <m:r>
                                <a:rPr sz="1500">
                                  <a:solidFill>
                                    <a:srgbClr val="EA8CBC"/>
                                  </a:solidFill>
                                  <a:latin typeface="Cambria Math"/>
                                </a:rPr>
                                <m:t>3</m:t>
                              </m:r>
                            </m:sup>
                          </m:sSup>
                          <m:sSub>
                            <m:sSubPr>
                              <m:ctrlPr>
                                <a:rPr sz="1500">
                                  <a:solidFill>
                                    <a:srgbClr val="EA8CBC"/>
                                  </a:solidFill>
                                  <a:latin typeface="Cambria Math"/>
                                </a:rPr>
                              </m:ctrlPr>
                            </m:sSubPr>
                            <m:e>
                              <m:r>
                                <a:rPr sz="1500">
                                  <a:solidFill>
                                    <a:srgbClr val="EA8CBC"/>
                                  </a:solidFill>
                                  <a:latin typeface="Cambria Math"/>
                                </a:rPr>
                                <m:t>𝑣</m:t>
                              </m:r>
                            </m:e>
                            <m:sub>
                              <m:r>
                                <a:rPr sz="1500">
                                  <a:solidFill>
                                    <a:srgbClr val="EA8CBC"/>
                                  </a:solidFill>
                                  <a:latin typeface="Cambria Math"/>
                                </a:rPr>
                                <m:t>0</m:t>
                              </m:r>
                            </m:sub>
                          </m:sSub>
                        </m:num>
                        <m:den>
                          <m:r>
                            <a:rPr sz="1500">
                              <a:solidFill>
                                <a:srgbClr val="EA8CBC"/>
                              </a:solidFill>
                              <a:latin typeface="Cambria Math"/>
                            </a:rPr>
                            <m:t>𝜕</m:t>
                          </m:r>
                          <m:r>
                            <a:rPr sz="1500">
                              <a:solidFill>
                                <a:srgbClr val="EA8CBC"/>
                              </a:solidFill>
                              <a:latin typeface="Cambria Math"/>
                            </a:rPr>
                            <m:t>𝑥</m:t>
                          </m:r>
                          <m:r>
                            <a:rPr sz="1500">
                              <a:solidFill>
                                <a:srgbClr val="EA8CBC"/>
                              </a:solidFill>
                              <a:latin typeface="Cambria Math"/>
                            </a:rPr>
                            <m:t>𝜕</m:t>
                          </m:r>
                          <m:sSup>
                            <m:sSupPr>
                              <m:ctrlPr>
                                <a:rPr sz="1500">
                                  <a:solidFill>
                                    <a:srgbClr val="EA8CBC"/>
                                  </a:solidFill>
                                  <a:latin typeface="Cambria Math"/>
                                </a:rPr>
                              </m:ctrlPr>
                            </m:sSupPr>
                            <m:e>
                              <m:r>
                                <a:rPr sz="1500">
                                  <a:solidFill>
                                    <a:srgbClr val="EA8CBC"/>
                                  </a:solidFill>
                                  <a:latin typeface="Cambria Math"/>
                                </a:rPr>
                                <m:t>𝑦</m:t>
                              </m:r>
                            </m:e>
                            <m:sup>
                              <m:r>
                                <a:rPr sz="1500">
                                  <a:solidFill>
                                    <a:srgbClr val="EA8CBC"/>
                                  </a:solidFill>
                                  <a:latin typeface="Cambria Math"/>
                                </a:rPr>
                                <m:t>2</m:t>
                              </m:r>
                            </m:sup>
                          </m:sSup>
                        </m:den>
                      </m:f>
                      <m:r>
                        <a:rPr sz="1500">
                          <a:solidFill>
                            <a:srgbClr val="EA8CBC"/>
                          </a:solidFill>
                          <a:latin typeface="Cambria Math"/>
                        </a:rPr>
                        <m:t> − </m:t>
                      </m:r>
                      <m:sSub>
                        <m:sSubPr>
                          <m:ctrlPr>
                            <a:rPr sz="1500">
                              <a:solidFill>
                                <a:srgbClr val="EA8CBC"/>
                              </a:solidFill>
                              <a:latin typeface="Cambria Math"/>
                            </a:rPr>
                          </m:ctrlPr>
                        </m:sSubPr>
                        <m:e>
                          <m:r>
                            <a:rPr sz="1500">
                              <a:solidFill>
                                <a:srgbClr val="EA8CBC"/>
                              </a:solidFill>
                              <a:latin typeface="Cambria Math"/>
                            </a:rPr>
                            <m:t>𝐵</m:t>
                          </m:r>
                        </m:e>
                        <m:sub>
                          <m:r>
                            <a:rPr sz="1500">
                              <a:solidFill>
                                <a:srgbClr val="EA8CBC"/>
                              </a:solidFill>
                              <a:latin typeface="Cambria Math"/>
                            </a:rPr>
                            <m:t>22</m:t>
                          </m:r>
                        </m:sub>
                      </m:sSub>
                      <m:f>
                        <m:fPr>
                          <m:ctrlPr>
                            <a:rPr sz="1500" i="1">
                              <a:solidFill>
                                <a:srgbClr val="EA8CBC"/>
                              </a:solidFill>
                              <a:latin typeface="Cambria Math"/>
                            </a:rPr>
                          </m:ctrlPr>
                        </m:fPr>
                        <m:num>
                          <m:sSup>
                            <m:sSupPr>
                              <m:ctrlPr>
                                <a:rPr sz="1500">
                                  <a:solidFill>
                                    <a:srgbClr val="EA8CBC"/>
                                  </a:solidFill>
                                  <a:latin typeface="Cambria Math"/>
                                </a:rPr>
                              </m:ctrlPr>
                            </m:sSupPr>
                            <m:e>
                              <m:r>
                                <a:rPr sz="1500">
                                  <a:solidFill>
                                    <a:srgbClr val="EA8CBC"/>
                                  </a:solidFill>
                                  <a:latin typeface="Cambria Math"/>
                                </a:rPr>
                                <m:t>𝜕</m:t>
                              </m:r>
                            </m:e>
                            <m:sup>
                              <m:r>
                                <a:rPr sz="1500">
                                  <a:solidFill>
                                    <a:srgbClr val="EA8CBC"/>
                                  </a:solidFill>
                                  <a:latin typeface="Cambria Math"/>
                                </a:rPr>
                                <m:t>3</m:t>
                              </m:r>
                            </m:sup>
                          </m:sSup>
                          <m:sSub>
                            <m:sSubPr>
                              <m:ctrlPr>
                                <a:rPr sz="1500">
                                  <a:solidFill>
                                    <a:srgbClr val="EA8CBC"/>
                                  </a:solidFill>
                                  <a:latin typeface="Cambria Math"/>
                                </a:rPr>
                              </m:ctrlPr>
                            </m:sSubPr>
                            <m:e>
                              <m:r>
                                <a:rPr sz="1500">
                                  <a:solidFill>
                                    <a:srgbClr val="EA8CBC"/>
                                  </a:solidFill>
                                  <a:latin typeface="Cambria Math"/>
                                </a:rPr>
                                <m:t>𝑣</m:t>
                              </m:r>
                            </m:e>
                            <m:sub>
                              <m:r>
                                <a:rPr sz="1500">
                                  <a:solidFill>
                                    <a:srgbClr val="EA8CBC"/>
                                  </a:solidFill>
                                  <a:latin typeface="Cambria Math"/>
                                </a:rPr>
                                <m:t>0</m:t>
                              </m:r>
                            </m:sub>
                          </m:sSub>
                        </m:num>
                        <m:den>
                          <m:r>
                            <a:rPr sz="1500">
                              <a:solidFill>
                                <a:srgbClr val="EA8CBC"/>
                              </a:solidFill>
                              <a:latin typeface="Cambria Math"/>
                            </a:rPr>
                            <m:t>𝜕</m:t>
                          </m:r>
                          <m:sSup>
                            <m:sSupPr>
                              <m:ctrlPr>
                                <a:rPr sz="1500">
                                  <a:solidFill>
                                    <a:srgbClr val="EA8CBC"/>
                                  </a:solidFill>
                                  <a:latin typeface="Cambria Math"/>
                                </a:rPr>
                              </m:ctrlPr>
                            </m:sSupPr>
                            <m:e>
                              <m:r>
                                <a:rPr sz="1500">
                                  <a:solidFill>
                                    <a:srgbClr val="EA8CBC"/>
                                  </a:solidFill>
                                  <a:latin typeface="Cambria Math"/>
                                </a:rPr>
                                <m:t>𝑦</m:t>
                              </m:r>
                            </m:e>
                            <m:sup>
                              <m:r>
                                <a:rPr sz="1500">
                                  <a:solidFill>
                                    <a:srgbClr val="EA8CBC"/>
                                  </a:solidFill>
                                  <a:latin typeface="Cambria Math"/>
                                </a:rPr>
                                <m:t>3</m:t>
                              </m:r>
                            </m:sup>
                          </m:sSup>
                        </m:den>
                      </m:f>
                      <m:r>
                        <a:rPr sz="1500">
                          <a:solidFill>
                            <a:srgbClr val="B59BE6"/>
                          </a:solidFill>
                          <a:latin typeface="Cambria Math"/>
                        </a:rPr>
                        <m:t> + </m:t>
                      </m:r>
                      <m:sSub>
                        <m:sSubPr>
                          <m:ctrlPr>
                            <a:rPr sz="1500">
                              <a:solidFill>
                                <a:srgbClr val="B59BE6"/>
                              </a:solidFill>
                              <a:latin typeface="Cambria Math"/>
                            </a:rPr>
                          </m:ctrlPr>
                        </m:sSubPr>
                        <m:e>
                          <m:r>
                            <a:rPr sz="1500">
                              <a:solidFill>
                                <a:srgbClr val="B59BE6"/>
                              </a:solidFill>
                              <a:latin typeface="Cambria Math"/>
                            </a:rPr>
                            <m:t>𝜌</m:t>
                          </m:r>
                        </m:e>
                        <m:sub>
                          <m:r>
                            <a:rPr sz="1500">
                              <a:solidFill>
                                <a:srgbClr val="B59BE6"/>
                              </a:solidFill>
                              <a:latin typeface="Cambria Math"/>
                            </a:rPr>
                            <m:t>𝑠</m:t>
                          </m:r>
                        </m:sub>
                      </m:sSub>
                      <m:f>
                        <m:fPr>
                          <m:ctrlPr>
                            <a:rPr sz="1500" i="1">
                              <a:solidFill>
                                <a:srgbClr val="B59BE6"/>
                              </a:solidFill>
                              <a:latin typeface="Cambria Math"/>
                            </a:rPr>
                          </m:ctrlPr>
                        </m:fPr>
                        <m:num>
                          <m:sSup>
                            <m:sSupPr>
                              <m:ctrlPr>
                                <a:rPr sz="1500">
                                  <a:solidFill>
                                    <a:srgbClr val="B59BE6"/>
                                  </a:solidFill>
                                  <a:latin typeface="Cambria Math"/>
                                </a:rPr>
                              </m:ctrlPr>
                            </m:sSupPr>
                            <m:e>
                              <m:r>
                                <a:rPr sz="1500">
                                  <a:solidFill>
                                    <a:srgbClr val="B59BE6"/>
                                  </a:solidFill>
                                  <a:latin typeface="Cambria Math"/>
                                </a:rPr>
                                <m:t>𝜕</m:t>
                              </m:r>
                            </m:e>
                            <m:sup>
                              <m:r>
                                <a:rPr sz="1500">
                                  <a:solidFill>
                                    <a:srgbClr val="B59BE6"/>
                                  </a:solidFill>
                                  <a:latin typeface="Cambria Math"/>
                                </a:rPr>
                                <m:t>2</m:t>
                              </m:r>
                            </m:sup>
                          </m:sSup>
                          <m:sSub>
                            <m:sSubPr>
                              <m:ctrlPr>
                                <a:rPr sz="1500">
                                  <a:solidFill>
                                    <a:srgbClr val="B59BE6"/>
                                  </a:solidFill>
                                  <a:latin typeface="Cambria Math"/>
                                </a:rPr>
                              </m:ctrlPr>
                            </m:sSubPr>
                            <m:e>
                              <m:r>
                                <a:rPr sz="1500">
                                  <a:solidFill>
                                    <a:srgbClr val="B59BE6"/>
                                  </a:solidFill>
                                  <a:latin typeface="Cambria Math"/>
                                </a:rPr>
                                <m:t>𝑤</m:t>
                              </m:r>
                            </m:e>
                            <m:sub>
                              <m:r>
                                <a:rPr sz="1500">
                                  <a:solidFill>
                                    <a:srgbClr val="B59BE6"/>
                                  </a:solidFill>
                                  <a:latin typeface="Cambria Math"/>
                                </a:rPr>
                                <m:t>0</m:t>
                              </m:r>
                            </m:sub>
                          </m:sSub>
                        </m:num>
                        <m:den>
                          <m:r>
                            <a:rPr sz="1500">
                              <a:solidFill>
                                <a:srgbClr val="B59BE6"/>
                              </a:solidFill>
                              <a:latin typeface="Cambria Math"/>
                            </a:rPr>
                            <m:t>𝜕</m:t>
                          </m:r>
                          <m:sSup>
                            <m:sSupPr>
                              <m:ctrlPr>
                                <a:rPr sz="1500">
                                  <a:solidFill>
                                    <a:srgbClr val="B59BE6"/>
                                  </a:solidFill>
                                  <a:latin typeface="Cambria Math"/>
                                </a:rPr>
                              </m:ctrlPr>
                            </m:sSupPr>
                            <m:e>
                              <m:r>
                                <a:rPr sz="1500">
                                  <a:solidFill>
                                    <a:srgbClr val="B59BE6"/>
                                  </a:solidFill>
                                  <a:latin typeface="Cambria Math"/>
                                </a:rPr>
                                <m:t>𝑡</m:t>
                              </m:r>
                            </m:e>
                            <m:sup>
                              <m:r>
                                <a:rPr sz="1500">
                                  <a:solidFill>
                                    <a:srgbClr val="B59BE6"/>
                                  </a:solidFill>
                                  <a:latin typeface="Cambria Math"/>
                                </a:rPr>
                                <m:t>2</m:t>
                              </m:r>
                            </m:sup>
                          </m:sSup>
                        </m:den>
                      </m:f>
                    </m:oMath>
                  </m:oMathPara>
                </a14:m>
                <a:endParaRPr lang="en-GB"/>
              </a:p>
            </p:txBody>
          </p:sp>
        </mc:Choice>
        <mc:Fallback xmlns="">
          <p:sp>
            <p:nvSpPr>
              <p:cNvPr id="27" name="TextBox 26"/>
              <p:cNvSpPr txBox="1">
                <a:spLocks noRot="1" noChangeAspect="1" noMove="1" noResize="1" noEditPoints="1" noAdjustHandles="1" noChangeArrowheads="1" noChangeShapeType="1" noTextEdit="1"/>
              </p:cNvSpPr>
              <p:nvPr/>
            </p:nvSpPr>
            <p:spPr>
              <a:xfrm>
                <a:off x="642937" y="3071812"/>
                <a:ext cx="11072812" cy="502702"/>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642937" y="3500437"/>
                <a:ext cx="11072812" cy="502702"/>
              </a:xfrm>
              <a:prstGeom prst="rect">
                <a:avLst/>
              </a:prstGeom>
              <a:noFill/>
            </p:spPr>
            <p:txBody>
              <a:bodyPr wrap="square" lIns="0" tIns="0" rIns="0" bIns="0">
                <a:spAutoFit/>
              </a:bodyPr>
              <a:lstStyle/>
              <a:p>
                <a:pPr algn="l"/>
                <a14:m>
                  <m:oMathPara xmlns:m="http://schemas.openxmlformats.org/officeDocument/2006/math">
                    <m:oMath>
                      <m:r>
                        <a:rPr sz="1500">
                          <a:solidFill>
                            <a:srgbClr val="85A8FF"/>
                          </a:solidFill>
                          <a:latin typeface="Cambria Math"/>
                        </a:rPr>
                        <m:t>= </m:t>
                      </m:r>
                      <m:sSubSup>
                        <m:sSubSupPr>
                          <m:ctrlPr>
                            <a:rPr sz="1500">
                              <a:solidFill>
                                <a:srgbClr val="85A8FF"/>
                              </a:solidFill>
                              <a:latin typeface="Cambria Math"/>
                            </a:rPr>
                          </m:ctrlPr>
                        </m:sSubSupPr>
                        <m:e>
                          <m:r>
                            <a:rPr sz="1500">
                              <a:solidFill>
                                <a:srgbClr val="85A8FF"/>
                              </a:solidFill>
                              <a:latin typeface="Cambria Math"/>
                            </a:rPr>
                            <m:t>𝑁</m:t>
                          </m:r>
                        </m:e>
                        <m:sub>
                          <m:r>
                            <a:rPr sz="1500">
                              <a:solidFill>
                                <a:srgbClr val="85A8FF"/>
                              </a:solidFill>
                              <a:latin typeface="Cambria Math"/>
                            </a:rPr>
                            <m:t>𝑥</m:t>
                          </m:r>
                        </m:sub>
                        <m:sup>
                          <m:r>
                            <a:rPr sz="1500">
                              <a:solidFill>
                                <a:srgbClr val="85A8FF"/>
                              </a:solidFill>
                              <a:latin typeface="Cambria Math"/>
                            </a:rPr>
                            <m:t>0</m:t>
                          </m:r>
                        </m:sup>
                      </m:sSubSup>
                      <m:f>
                        <m:fPr>
                          <m:ctrlPr>
                            <a:rPr sz="1500" i="1">
                              <a:solidFill>
                                <a:srgbClr val="85A8FF"/>
                              </a:solidFill>
                              <a:latin typeface="Cambria Math"/>
                            </a:rPr>
                          </m:ctrlPr>
                        </m:fPr>
                        <m:num>
                          <m:sSup>
                            <m:sSupPr>
                              <m:ctrlPr>
                                <a:rPr sz="1500">
                                  <a:solidFill>
                                    <a:srgbClr val="85A8FF"/>
                                  </a:solidFill>
                                  <a:latin typeface="Cambria Math"/>
                                </a:rPr>
                              </m:ctrlPr>
                            </m:sSupPr>
                            <m:e>
                              <m:r>
                                <a:rPr sz="1500">
                                  <a:solidFill>
                                    <a:srgbClr val="85A8FF"/>
                                  </a:solidFill>
                                  <a:latin typeface="Cambria Math"/>
                                </a:rPr>
                                <m:t>𝜕</m:t>
                              </m:r>
                            </m:e>
                            <m:sup>
                              <m:r>
                                <a:rPr sz="1500">
                                  <a:solidFill>
                                    <a:srgbClr val="85A8FF"/>
                                  </a:solidFill>
                                  <a:latin typeface="Cambria Math"/>
                                </a:rPr>
                                <m:t>2</m:t>
                              </m:r>
                            </m:sup>
                          </m:sSup>
                          <m:sSub>
                            <m:sSubPr>
                              <m:ctrlPr>
                                <a:rPr sz="1500">
                                  <a:solidFill>
                                    <a:srgbClr val="85A8FF"/>
                                  </a:solidFill>
                                  <a:latin typeface="Cambria Math"/>
                                </a:rPr>
                              </m:ctrlPr>
                            </m:sSubPr>
                            <m:e>
                              <m:r>
                                <a:rPr sz="1500">
                                  <a:solidFill>
                                    <a:srgbClr val="85A8FF"/>
                                  </a:solidFill>
                                  <a:latin typeface="Cambria Math"/>
                                </a:rPr>
                                <m:t>𝑤</m:t>
                              </m:r>
                            </m:e>
                            <m:sub>
                              <m:r>
                                <a:rPr sz="1500">
                                  <a:solidFill>
                                    <a:srgbClr val="85A8FF"/>
                                  </a:solidFill>
                                  <a:latin typeface="Cambria Math"/>
                                </a:rPr>
                                <m:t>0</m:t>
                              </m:r>
                            </m:sub>
                          </m:sSub>
                        </m:num>
                        <m:den>
                          <m:r>
                            <a:rPr sz="1500">
                              <a:solidFill>
                                <a:srgbClr val="85A8FF"/>
                              </a:solidFill>
                              <a:latin typeface="Cambria Math"/>
                            </a:rPr>
                            <m:t>𝜕</m:t>
                          </m:r>
                          <m:sSup>
                            <m:sSupPr>
                              <m:ctrlPr>
                                <a:rPr sz="1500">
                                  <a:solidFill>
                                    <a:srgbClr val="85A8FF"/>
                                  </a:solidFill>
                                  <a:latin typeface="Cambria Math"/>
                                </a:rPr>
                              </m:ctrlPr>
                            </m:sSupPr>
                            <m:e>
                              <m:r>
                                <a:rPr sz="1500">
                                  <a:solidFill>
                                    <a:srgbClr val="85A8FF"/>
                                  </a:solidFill>
                                  <a:latin typeface="Cambria Math"/>
                                </a:rPr>
                                <m:t>𝑥</m:t>
                              </m:r>
                            </m:e>
                            <m:sup>
                              <m:r>
                                <a:rPr sz="1500">
                                  <a:solidFill>
                                    <a:srgbClr val="85A8FF"/>
                                  </a:solidFill>
                                  <a:latin typeface="Cambria Math"/>
                                </a:rPr>
                                <m:t>2</m:t>
                              </m:r>
                            </m:sup>
                          </m:sSup>
                        </m:den>
                      </m:f>
                      <m:r>
                        <a:rPr sz="1500">
                          <a:solidFill>
                            <a:srgbClr val="85A8FF"/>
                          </a:solidFill>
                          <a:latin typeface="Cambria Math"/>
                        </a:rPr>
                        <m:t> + 2</m:t>
                      </m:r>
                      <m:sSubSup>
                        <m:sSubSupPr>
                          <m:ctrlPr>
                            <a:rPr sz="1500">
                              <a:solidFill>
                                <a:srgbClr val="85A8FF"/>
                              </a:solidFill>
                              <a:latin typeface="Cambria Math"/>
                            </a:rPr>
                          </m:ctrlPr>
                        </m:sSubSupPr>
                        <m:e>
                          <m:r>
                            <a:rPr sz="1500">
                              <a:solidFill>
                                <a:srgbClr val="85A8FF"/>
                              </a:solidFill>
                              <a:latin typeface="Cambria Math"/>
                            </a:rPr>
                            <m:t>𝑁</m:t>
                          </m:r>
                        </m:e>
                        <m:sub>
                          <m:r>
                            <a:rPr sz="1500">
                              <a:solidFill>
                                <a:srgbClr val="85A8FF"/>
                              </a:solidFill>
                              <a:latin typeface="Cambria Math"/>
                            </a:rPr>
                            <m:t>𝑥𝑦</m:t>
                          </m:r>
                        </m:sub>
                        <m:sup>
                          <m:r>
                            <a:rPr sz="1500">
                              <a:solidFill>
                                <a:srgbClr val="85A8FF"/>
                              </a:solidFill>
                              <a:latin typeface="Cambria Math"/>
                            </a:rPr>
                            <m:t>0</m:t>
                          </m:r>
                        </m:sup>
                      </m:sSubSup>
                      <m:f>
                        <m:fPr>
                          <m:ctrlPr>
                            <a:rPr sz="1500" i="1">
                              <a:solidFill>
                                <a:srgbClr val="85A8FF"/>
                              </a:solidFill>
                              <a:latin typeface="Cambria Math"/>
                            </a:rPr>
                          </m:ctrlPr>
                        </m:fPr>
                        <m:num>
                          <m:sSup>
                            <m:sSupPr>
                              <m:ctrlPr>
                                <a:rPr sz="1500">
                                  <a:solidFill>
                                    <a:srgbClr val="85A8FF"/>
                                  </a:solidFill>
                                  <a:latin typeface="Cambria Math"/>
                                </a:rPr>
                              </m:ctrlPr>
                            </m:sSupPr>
                            <m:e>
                              <m:r>
                                <a:rPr sz="1500">
                                  <a:solidFill>
                                    <a:srgbClr val="85A8FF"/>
                                  </a:solidFill>
                                  <a:latin typeface="Cambria Math"/>
                                </a:rPr>
                                <m:t>𝜕</m:t>
                              </m:r>
                            </m:e>
                            <m:sup>
                              <m:r>
                                <a:rPr sz="1500">
                                  <a:solidFill>
                                    <a:srgbClr val="85A8FF"/>
                                  </a:solidFill>
                                  <a:latin typeface="Cambria Math"/>
                                </a:rPr>
                                <m:t>2</m:t>
                              </m:r>
                            </m:sup>
                          </m:sSup>
                          <m:sSub>
                            <m:sSubPr>
                              <m:ctrlPr>
                                <a:rPr sz="1500">
                                  <a:solidFill>
                                    <a:srgbClr val="85A8FF"/>
                                  </a:solidFill>
                                  <a:latin typeface="Cambria Math"/>
                                </a:rPr>
                              </m:ctrlPr>
                            </m:sSubPr>
                            <m:e>
                              <m:r>
                                <a:rPr sz="1500">
                                  <a:solidFill>
                                    <a:srgbClr val="85A8FF"/>
                                  </a:solidFill>
                                  <a:latin typeface="Cambria Math"/>
                                </a:rPr>
                                <m:t>𝑤</m:t>
                              </m:r>
                            </m:e>
                            <m:sub>
                              <m:r>
                                <a:rPr sz="1500">
                                  <a:solidFill>
                                    <a:srgbClr val="85A8FF"/>
                                  </a:solidFill>
                                  <a:latin typeface="Cambria Math"/>
                                </a:rPr>
                                <m:t>0</m:t>
                              </m:r>
                            </m:sub>
                          </m:sSub>
                        </m:num>
                        <m:den>
                          <m:r>
                            <a:rPr sz="1500">
                              <a:solidFill>
                                <a:srgbClr val="85A8FF"/>
                              </a:solidFill>
                              <a:latin typeface="Cambria Math"/>
                            </a:rPr>
                            <m:t>𝜕</m:t>
                          </m:r>
                          <m:r>
                            <a:rPr sz="1500">
                              <a:solidFill>
                                <a:srgbClr val="85A8FF"/>
                              </a:solidFill>
                              <a:latin typeface="Cambria Math"/>
                            </a:rPr>
                            <m:t>𝑥</m:t>
                          </m:r>
                          <m:r>
                            <a:rPr sz="1500">
                              <a:solidFill>
                                <a:srgbClr val="85A8FF"/>
                              </a:solidFill>
                              <a:latin typeface="Cambria Math"/>
                            </a:rPr>
                            <m:t>𝜕</m:t>
                          </m:r>
                          <m:r>
                            <a:rPr sz="1500">
                              <a:solidFill>
                                <a:srgbClr val="85A8FF"/>
                              </a:solidFill>
                              <a:latin typeface="Cambria Math"/>
                            </a:rPr>
                            <m:t>𝑦</m:t>
                          </m:r>
                        </m:den>
                      </m:f>
                      <m:r>
                        <a:rPr sz="1500">
                          <a:solidFill>
                            <a:srgbClr val="85A8FF"/>
                          </a:solidFill>
                          <a:latin typeface="Cambria Math"/>
                        </a:rPr>
                        <m:t> + </m:t>
                      </m:r>
                      <m:sSubSup>
                        <m:sSubSupPr>
                          <m:ctrlPr>
                            <a:rPr sz="1500">
                              <a:solidFill>
                                <a:srgbClr val="85A8FF"/>
                              </a:solidFill>
                              <a:latin typeface="Cambria Math"/>
                            </a:rPr>
                          </m:ctrlPr>
                        </m:sSubSupPr>
                        <m:e>
                          <m:r>
                            <a:rPr sz="1500">
                              <a:solidFill>
                                <a:srgbClr val="85A8FF"/>
                              </a:solidFill>
                              <a:latin typeface="Cambria Math"/>
                            </a:rPr>
                            <m:t>𝑁</m:t>
                          </m:r>
                        </m:e>
                        <m:sub>
                          <m:r>
                            <a:rPr sz="1500">
                              <a:solidFill>
                                <a:srgbClr val="85A8FF"/>
                              </a:solidFill>
                              <a:latin typeface="Cambria Math"/>
                            </a:rPr>
                            <m:t>𝑦</m:t>
                          </m:r>
                        </m:sub>
                        <m:sup>
                          <m:r>
                            <a:rPr sz="1500">
                              <a:solidFill>
                                <a:srgbClr val="85A8FF"/>
                              </a:solidFill>
                              <a:latin typeface="Cambria Math"/>
                            </a:rPr>
                            <m:t>0</m:t>
                          </m:r>
                        </m:sup>
                      </m:sSubSup>
                      <m:f>
                        <m:fPr>
                          <m:ctrlPr>
                            <a:rPr sz="1500" i="1">
                              <a:solidFill>
                                <a:srgbClr val="85A8FF"/>
                              </a:solidFill>
                              <a:latin typeface="Cambria Math"/>
                            </a:rPr>
                          </m:ctrlPr>
                        </m:fPr>
                        <m:num>
                          <m:sSup>
                            <m:sSupPr>
                              <m:ctrlPr>
                                <a:rPr sz="1500">
                                  <a:solidFill>
                                    <a:srgbClr val="85A8FF"/>
                                  </a:solidFill>
                                  <a:latin typeface="Cambria Math"/>
                                </a:rPr>
                              </m:ctrlPr>
                            </m:sSupPr>
                            <m:e>
                              <m:r>
                                <a:rPr sz="1500">
                                  <a:solidFill>
                                    <a:srgbClr val="85A8FF"/>
                                  </a:solidFill>
                                  <a:latin typeface="Cambria Math"/>
                                </a:rPr>
                                <m:t>𝜕</m:t>
                              </m:r>
                            </m:e>
                            <m:sup>
                              <m:r>
                                <a:rPr sz="1500">
                                  <a:solidFill>
                                    <a:srgbClr val="85A8FF"/>
                                  </a:solidFill>
                                  <a:latin typeface="Cambria Math"/>
                                </a:rPr>
                                <m:t>2</m:t>
                              </m:r>
                            </m:sup>
                          </m:sSup>
                          <m:sSub>
                            <m:sSubPr>
                              <m:ctrlPr>
                                <a:rPr sz="1500">
                                  <a:solidFill>
                                    <a:srgbClr val="85A8FF"/>
                                  </a:solidFill>
                                  <a:latin typeface="Cambria Math"/>
                                </a:rPr>
                              </m:ctrlPr>
                            </m:sSubPr>
                            <m:e>
                              <m:r>
                                <a:rPr sz="1500">
                                  <a:solidFill>
                                    <a:srgbClr val="85A8FF"/>
                                  </a:solidFill>
                                  <a:latin typeface="Cambria Math"/>
                                </a:rPr>
                                <m:t>𝑤</m:t>
                              </m:r>
                            </m:e>
                            <m:sub>
                              <m:r>
                                <a:rPr sz="1500">
                                  <a:solidFill>
                                    <a:srgbClr val="85A8FF"/>
                                  </a:solidFill>
                                  <a:latin typeface="Cambria Math"/>
                                </a:rPr>
                                <m:t>0</m:t>
                              </m:r>
                            </m:sub>
                          </m:sSub>
                        </m:num>
                        <m:den>
                          <m:r>
                            <a:rPr sz="1500">
                              <a:solidFill>
                                <a:srgbClr val="85A8FF"/>
                              </a:solidFill>
                              <a:latin typeface="Cambria Math"/>
                            </a:rPr>
                            <m:t>𝜕</m:t>
                          </m:r>
                          <m:sSup>
                            <m:sSupPr>
                              <m:ctrlPr>
                                <a:rPr sz="1500">
                                  <a:solidFill>
                                    <a:srgbClr val="85A8FF"/>
                                  </a:solidFill>
                                  <a:latin typeface="Cambria Math"/>
                                </a:rPr>
                              </m:ctrlPr>
                            </m:sSupPr>
                            <m:e>
                              <m:r>
                                <a:rPr sz="1500">
                                  <a:solidFill>
                                    <a:srgbClr val="85A8FF"/>
                                  </a:solidFill>
                                  <a:latin typeface="Cambria Math"/>
                                </a:rPr>
                                <m:t>𝑦</m:t>
                              </m:r>
                            </m:e>
                            <m:sup>
                              <m:r>
                                <a:rPr sz="1500">
                                  <a:solidFill>
                                    <a:srgbClr val="85A8FF"/>
                                  </a:solidFill>
                                  <a:latin typeface="Cambria Math"/>
                                </a:rPr>
                                <m:t>2</m:t>
                              </m:r>
                            </m:sup>
                          </m:sSup>
                        </m:den>
                      </m:f>
                      <m:r>
                        <a:rPr sz="1500">
                          <a:solidFill>
                            <a:srgbClr val="FF3A6C"/>
                          </a:solidFill>
                          <a:latin typeface="Cambria Math"/>
                        </a:rPr>
                        <m:t> + </m:t>
                      </m:r>
                      <m:r>
                        <a:rPr sz="1500">
                          <a:solidFill>
                            <a:srgbClr val="FF3A6C"/>
                          </a:solidFill>
                          <a:latin typeface="Cambria Math"/>
                        </a:rPr>
                        <m:t>𝑞</m:t>
                      </m:r>
                    </m:oMath>
                  </m:oMathPara>
                </a14:m>
                <a:endParaRPr lang="en-GB"/>
              </a:p>
            </p:txBody>
          </p:sp>
        </mc:Choice>
        <mc:Fallback xmlns="">
          <p:sp>
            <p:nvSpPr>
              <p:cNvPr id="28" name="TextBox 27"/>
              <p:cNvSpPr txBox="1">
                <a:spLocks noRot="1" noChangeAspect="1" noMove="1" noResize="1" noEditPoints="1" noAdjustHandles="1" noChangeArrowheads="1" noChangeShapeType="1" noTextEdit="1"/>
              </p:cNvSpPr>
              <p:nvPr/>
            </p:nvSpPr>
            <p:spPr>
              <a:xfrm>
                <a:off x="642937" y="3500437"/>
                <a:ext cx="11072812" cy="502702"/>
              </a:xfrm>
              <a:prstGeom prst="rect">
                <a:avLst/>
              </a:prstGeom>
              <a:blipFill>
                <a:blip r:embed="rId6"/>
                <a:stretch>
                  <a:fillRect/>
                </a:stretch>
              </a:blipFill>
            </p:spPr>
            <p:txBody>
              <a:bodyPr/>
              <a:lstStyle/>
              <a:p>
                <a:r>
                  <a:rPr lang="en-GB">
                    <a:noFill/>
                  </a:rPr>
                  <a:t> </a:t>
                </a:r>
              </a:p>
            </p:txBody>
          </p:sp>
        </mc:Fallback>
      </mc:AlternateContent>
      <p:sp>
        <p:nvSpPr>
          <p:cNvPr id="58" name="Oval 57"/>
          <p:cNvSpPr>
            <a:spLocks/>
          </p:cNvSpPr>
          <p:nvPr/>
        </p:nvSpPr>
        <p:spPr>
          <a:xfrm>
            <a:off x="4881562" y="4643437"/>
            <a:ext cx="71437" cy="71437"/>
          </a:xfrm>
          <a:prstGeom prst="ellipse">
            <a:avLst/>
          </a:prstGeom>
          <a:solidFill>
            <a:srgbClr val="FFD8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a:p>
        </p:txBody>
      </p:sp>
      <p:sp>
        <p:nvSpPr>
          <p:cNvPr id="59" name="TextBox 58"/>
          <p:cNvSpPr txBox="1"/>
          <p:nvPr/>
        </p:nvSpPr>
        <p:spPr>
          <a:xfrm>
            <a:off x="5095875" y="4545520"/>
            <a:ext cx="381000" cy="274320"/>
          </a:xfrm>
          <a:prstGeom prst="rect">
            <a:avLst/>
          </a:prstGeom>
          <a:noFill/>
        </p:spPr>
        <p:txBody>
          <a:bodyPr wrap="square" lIns="0" tIns="0" rIns="0" bIns="0" anchor="ctr">
            <a:noAutofit/>
          </a:bodyPr>
          <a:lstStyle/>
          <a:p>
            <a:pPr algn="l"/>
            <a:r>
              <a:rPr lang="en-GB" sz="1600" b="0">
                <a:solidFill>
                  <a:srgbClr val="FFD82D"/>
                </a:solidFill>
                <a:latin typeface="Cambria Math"/>
              </a:rPr>
              <a:t>D</a:t>
            </a:r>
          </a:p>
        </p:txBody>
      </p:sp>
      <p:sp>
        <p:nvSpPr>
          <p:cNvPr id="60" name="TextBox 59"/>
          <p:cNvSpPr txBox="1">
            <a:spLocks/>
          </p:cNvSpPr>
          <p:nvPr/>
        </p:nvSpPr>
        <p:spPr>
          <a:xfrm>
            <a:off x="5500687" y="4595812"/>
            <a:ext cx="2857500" cy="166199"/>
          </a:xfrm>
          <a:prstGeom prst="rect">
            <a:avLst/>
          </a:prstGeom>
          <a:noFill/>
        </p:spPr>
        <p:txBody>
          <a:bodyPr wrap="square" lIns="0" tIns="0" rIns="0" bIns="0">
            <a:spAutoFit/>
          </a:bodyPr>
          <a:lstStyle/>
          <a:p>
            <a:pPr algn="l"/>
            <a:r>
              <a:rPr lang="en-GB" sz="1080" b="0">
                <a:solidFill>
                  <a:srgbClr val="FFFFFF"/>
                </a:solidFill>
                <a:latin typeface="Arial"/>
              </a:rPr>
              <a:t>bending stiffness</a:t>
            </a:r>
          </a:p>
        </p:txBody>
      </p:sp>
      <p:sp>
        <p:nvSpPr>
          <p:cNvPr id="61" name="Oval 60"/>
          <p:cNvSpPr>
            <a:spLocks/>
          </p:cNvSpPr>
          <p:nvPr/>
        </p:nvSpPr>
        <p:spPr>
          <a:xfrm>
            <a:off x="4881562" y="4857750"/>
            <a:ext cx="71437" cy="71437"/>
          </a:xfrm>
          <a:prstGeom prst="ellipse">
            <a:avLst/>
          </a:prstGeom>
          <a:solidFill>
            <a:srgbClr val="EA8CB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a:p>
        </p:txBody>
      </p:sp>
      <p:sp>
        <p:nvSpPr>
          <p:cNvPr id="62" name="TextBox 61"/>
          <p:cNvSpPr txBox="1"/>
          <p:nvPr/>
        </p:nvSpPr>
        <p:spPr>
          <a:xfrm>
            <a:off x="5095875" y="4759833"/>
            <a:ext cx="381000" cy="274320"/>
          </a:xfrm>
          <a:prstGeom prst="rect">
            <a:avLst/>
          </a:prstGeom>
          <a:noFill/>
        </p:spPr>
        <p:txBody>
          <a:bodyPr wrap="square" lIns="0" tIns="0" rIns="0" bIns="0" anchor="ctr">
            <a:noAutofit/>
          </a:bodyPr>
          <a:lstStyle/>
          <a:p>
            <a:pPr algn="l"/>
            <a:r>
              <a:rPr lang="en-GB" sz="1600" b="0">
                <a:solidFill>
                  <a:srgbClr val="EA8CBC"/>
                </a:solidFill>
                <a:latin typeface="Cambria Math"/>
              </a:rPr>
              <a:t>B</a:t>
            </a:r>
          </a:p>
        </p:txBody>
      </p:sp>
      <p:sp>
        <p:nvSpPr>
          <p:cNvPr id="63" name="TextBox 62"/>
          <p:cNvSpPr txBox="1">
            <a:spLocks/>
          </p:cNvSpPr>
          <p:nvPr/>
        </p:nvSpPr>
        <p:spPr>
          <a:xfrm>
            <a:off x="5500687" y="4810125"/>
            <a:ext cx="2857500" cy="166199"/>
          </a:xfrm>
          <a:prstGeom prst="rect">
            <a:avLst/>
          </a:prstGeom>
          <a:noFill/>
        </p:spPr>
        <p:txBody>
          <a:bodyPr wrap="square" lIns="0" tIns="0" rIns="0" bIns="0">
            <a:spAutoFit/>
          </a:bodyPr>
          <a:lstStyle/>
          <a:p>
            <a:pPr algn="l"/>
            <a:r>
              <a:rPr lang="en-GB" sz="1080" b="0">
                <a:solidFill>
                  <a:srgbClr val="FFFFFF"/>
                </a:solidFill>
                <a:latin typeface="Arial"/>
              </a:rPr>
              <a:t>bending and stretching coupling</a:t>
            </a:r>
          </a:p>
        </p:txBody>
      </p:sp>
      <p:sp>
        <p:nvSpPr>
          <p:cNvPr id="64" name="Oval 63"/>
          <p:cNvSpPr>
            <a:spLocks/>
          </p:cNvSpPr>
          <p:nvPr/>
        </p:nvSpPr>
        <p:spPr>
          <a:xfrm>
            <a:off x="4881562" y="5072062"/>
            <a:ext cx="71437" cy="71437"/>
          </a:xfrm>
          <a:prstGeom prst="ellipse">
            <a:avLst/>
          </a:prstGeom>
          <a:solidFill>
            <a:srgbClr val="B59B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a:p>
        </p:txBody>
      </p:sp>
      <p:sp>
        <p:nvSpPr>
          <p:cNvPr id="65" name="TextBox 64"/>
          <p:cNvSpPr txBox="1"/>
          <p:nvPr/>
        </p:nvSpPr>
        <p:spPr>
          <a:xfrm>
            <a:off x="5095875" y="4974145"/>
            <a:ext cx="381000" cy="274320"/>
          </a:xfrm>
          <a:prstGeom prst="rect">
            <a:avLst/>
          </a:prstGeom>
          <a:noFill/>
        </p:spPr>
        <p:txBody>
          <a:bodyPr wrap="square" lIns="0" tIns="0" rIns="0" bIns="0" anchor="ctr">
            <a:noAutofit/>
          </a:bodyPr>
          <a:lstStyle/>
          <a:p>
            <a:pPr algn="l"/>
            <a:r>
              <a:rPr lang="el-GR" sz="1600" b="0">
                <a:solidFill>
                  <a:srgbClr val="B59BE6"/>
                </a:solidFill>
                <a:latin typeface="Cambria Math"/>
              </a:rPr>
              <a:t>ρ</a:t>
            </a:r>
            <a:r>
              <a:rPr lang="en-GB" sz="1600" b="0">
                <a:solidFill>
                  <a:srgbClr val="B59BE6"/>
                </a:solidFill>
                <a:latin typeface="Cambria Math"/>
              </a:rPr>
              <a:t>ₛ</a:t>
            </a:r>
          </a:p>
        </p:txBody>
      </p:sp>
      <p:sp>
        <p:nvSpPr>
          <p:cNvPr id="66" name="TextBox 65"/>
          <p:cNvSpPr txBox="1">
            <a:spLocks/>
          </p:cNvSpPr>
          <p:nvPr/>
        </p:nvSpPr>
        <p:spPr>
          <a:xfrm>
            <a:off x="5500687" y="5024437"/>
            <a:ext cx="2857500" cy="166199"/>
          </a:xfrm>
          <a:prstGeom prst="rect">
            <a:avLst/>
          </a:prstGeom>
          <a:noFill/>
        </p:spPr>
        <p:txBody>
          <a:bodyPr wrap="square" lIns="0" tIns="0" rIns="0" bIns="0">
            <a:spAutoFit/>
          </a:bodyPr>
          <a:lstStyle/>
          <a:p>
            <a:pPr algn="l"/>
            <a:r>
              <a:rPr lang="en-GB" sz="1080" b="0">
                <a:solidFill>
                  <a:srgbClr val="FFFFFF"/>
                </a:solidFill>
                <a:latin typeface="Arial"/>
              </a:rPr>
              <a:t>mass per unit area</a:t>
            </a:r>
          </a:p>
        </p:txBody>
      </p:sp>
      <p:sp>
        <p:nvSpPr>
          <p:cNvPr id="67" name="Oval 66"/>
          <p:cNvSpPr>
            <a:spLocks/>
          </p:cNvSpPr>
          <p:nvPr/>
        </p:nvSpPr>
        <p:spPr>
          <a:xfrm>
            <a:off x="4881562" y="5286375"/>
            <a:ext cx="71437" cy="71437"/>
          </a:xfrm>
          <a:prstGeom prst="ellipse">
            <a:avLst/>
          </a:prstGeom>
          <a:solidFill>
            <a:srgbClr val="85A8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a:p>
        </p:txBody>
      </p:sp>
      <p:sp>
        <p:nvSpPr>
          <p:cNvPr id="68" name="TextBox 67"/>
          <p:cNvSpPr txBox="1"/>
          <p:nvPr/>
        </p:nvSpPr>
        <p:spPr>
          <a:xfrm>
            <a:off x="5095875" y="5188458"/>
            <a:ext cx="381000" cy="274320"/>
          </a:xfrm>
          <a:prstGeom prst="rect">
            <a:avLst/>
          </a:prstGeom>
          <a:noFill/>
        </p:spPr>
        <p:txBody>
          <a:bodyPr wrap="square" lIns="0" tIns="0" rIns="0" bIns="0" anchor="ctr">
            <a:noAutofit/>
          </a:bodyPr>
          <a:lstStyle/>
          <a:p>
            <a:pPr algn="l"/>
            <a:r>
              <a:rPr lang="en-GB" sz="1600" b="0">
                <a:solidFill>
                  <a:srgbClr val="85A8FF"/>
                </a:solidFill>
                <a:latin typeface="Cambria Math"/>
              </a:rPr>
              <a:t>N⁰</a:t>
            </a:r>
          </a:p>
        </p:txBody>
      </p:sp>
      <p:sp>
        <p:nvSpPr>
          <p:cNvPr id="69" name="TextBox 68"/>
          <p:cNvSpPr txBox="1">
            <a:spLocks/>
          </p:cNvSpPr>
          <p:nvPr/>
        </p:nvSpPr>
        <p:spPr>
          <a:xfrm>
            <a:off x="5500687" y="5238750"/>
            <a:ext cx="2857500" cy="166199"/>
          </a:xfrm>
          <a:prstGeom prst="rect">
            <a:avLst/>
          </a:prstGeom>
          <a:noFill/>
        </p:spPr>
        <p:txBody>
          <a:bodyPr wrap="square" lIns="0" tIns="0" rIns="0" bIns="0">
            <a:spAutoFit/>
          </a:bodyPr>
          <a:lstStyle/>
          <a:p>
            <a:pPr algn="l"/>
            <a:r>
              <a:rPr lang="en-GB" sz="1080" b="0">
                <a:solidFill>
                  <a:srgbClr val="FFFFFF"/>
                </a:solidFill>
                <a:latin typeface="Arial"/>
              </a:rPr>
              <a:t>in-plane loads before buckling</a:t>
            </a:r>
          </a:p>
        </p:txBody>
      </p:sp>
      <p:sp>
        <p:nvSpPr>
          <p:cNvPr id="70" name="Oval 69"/>
          <p:cNvSpPr>
            <a:spLocks/>
          </p:cNvSpPr>
          <p:nvPr/>
        </p:nvSpPr>
        <p:spPr>
          <a:xfrm>
            <a:off x="4881562" y="5500687"/>
            <a:ext cx="71437" cy="71437"/>
          </a:xfrm>
          <a:prstGeom prst="ellipse">
            <a:avLst/>
          </a:prstGeom>
          <a:solidFill>
            <a:srgbClr val="FF3A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a:p>
        </p:txBody>
      </p:sp>
      <p:sp>
        <p:nvSpPr>
          <p:cNvPr id="71" name="TextBox 70"/>
          <p:cNvSpPr txBox="1"/>
          <p:nvPr/>
        </p:nvSpPr>
        <p:spPr>
          <a:xfrm>
            <a:off x="5095875" y="5402770"/>
            <a:ext cx="381000" cy="274320"/>
          </a:xfrm>
          <a:prstGeom prst="rect">
            <a:avLst/>
          </a:prstGeom>
          <a:noFill/>
        </p:spPr>
        <p:txBody>
          <a:bodyPr wrap="square" lIns="0" tIns="0" rIns="0" bIns="0" anchor="ctr">
            <a:noAutofit/>
          </a:bodyPr>
          <a:lstStyle/>
          <a:p>
            <a:pPr algn="l"/>
            <a:r>
              <a:rPr lang="en-GB" sz="1600" b="0">
                <a:solidFill>
                  <a:srgbClr val="FF3A6C"/>
                </a:solidFill>
                <a:latin typeface="Cambria Math"/>
              </a:rPr>
              <a:t>q</a:t>
            </a:r>
          </a:p>
        </p:txBody>
      </p:sp>
      <p:sp>
        <p:nvSpPr>
          <p:cNvPr id="72" name="TextBox 71"/>
          <p:cNvSpPr txBox="1"/>
          <p:nvPr/>
        </p:nvSpPr>
        <p:spPr>
          <a:xfrm>
            <a:off x="5500687" y="5453062"/>
            <a:ext cx="2857500" cy="166199"/>
          </a:xfrm>
          <a:prstGeom prst="rect">
            <a:avLst/>
          </a:prstGeom>
          <a:noFill/>
        </p:spPr>
        <p:txBody>
          <a:bodyPr wrap="square" lIns="0" tIns="0" rIns="0" bIns="0">
            <a:spAutoFit/>
          </a:bodyPr>
          <a:lstStyle/>
          <a:p>
            <a:pPr algn="l"/>
            <a:r>
              <a:rPr lang="en-GB" sz="1080" b="0">
                <a:solidFill>
                  <a:srgbClr val="FFFFFF"/>
                </a:solidFill>
                <a:latin typeface="Arial"/>
              </a:rPr>
              <a:t>transverse load</a:t>
            </a:r>
          </a:p>
        </p:txBody>
      </p:sp>
      <p:sp>
        <p:nvSpPr>
          <p:cNvPr id="73" name="TextBox 72"/>
          <p:cNvSpPr txBox="1"/>
          <p:nvPr/>
        </p:nvSpPr>
        <p:spPr>
          <a:xfrm>
            <a:off x="8882062" y="4595812"/>
            <a:ext cx="2952750" cy="363176"/>
          </a:xfrm>
          <a:prstGeom prst="rect">
            <a:avLst/>
          </a:prstGeom>
          <a:noFill/>
        </p:spPr>
        <p:txBody>
          <a:bodyPr wrap="square" lIns="0" tIns="0" rIns="0" bIns="0">
            <a:spAutoFit/>
          </a:bodyPr>
          <a:lstStyle/>
          <a:p>
            <a:pPr algn="l"/>
            <a:r>
              <a:rPr lang="en-GB" sz="1180" b="0">
                <a:solidFill>
                  <a:srgbClr val="FFFFFF"/>
                </a:solidFill>
                <a:latin typeface="Arial"/>
              </a:rPr>
              <a:t>Superscript 0 marks the in-plane</a:t>
            </a:r>
          </a:p>
          <a:p>
            <a:pPr algn="l"/>
            <a:r>
              <a:rPr lang="en-GB" sz="1180" b="0">
                <a:solidFill>
                  <a:srgbClr val="FFFFFF"/>
                </a:solidFill>
                <a:latin typeface="Arial"/>
              </a:rPr>
              <a:t>resultants before buckling</a:t>
            </a:r>
            <a:r>
              <a:rPr sz="1180" b="0">
                <a:solidFill>
                  <a:srgbClr val="FFFFFF"/>
                </a:solidFill>
                <a:latin typeface="Arial"/>
              </a:rPr>
              <a:t>.</a:t>
            </a:r>
            <a:endParaRPr lang="en-GB" sz="1180" b="0">
              <a:solidFill>
                <a:srgbClr val="FFFFFF"/>
              </a:solidFill>
              <a:latin typeface="Arial"/>
            </a:endParaRPr>
          </a:p>
        </p:txBody>
      </p:sp>
      <p:sp>
        <p:nvSpPr>
          <p:cNvPr id="74" name="TextBox 73"/>
          <p:cNvSpPr txBox="1">
            <a:spLocks/>
          </p:cNvSpPr>
          <p:nvPr/>
        </p:nvSpPr>
        <p:spPr>
          <a:xfrm>
            <a:off x="8882062" y="5191125"/>
            <a:ext cx="2952750" cy="363176"/>
          </a:xfrm>
          <a:prstGeom prst="rect">
            <a:avLst/>
          </a:prstGeom>
          <a:noFill/>
        </p:spPr>
        <p:txBody>
          <a:bodyPr wrap="square" lIns="0" tIns="0" rIns="0" bIns="0">
            <a:spAutoFit/>
          </a:bodyPr>
          <a:lstStyle/>
          <a:p>
            <a:pPr algn="l"/>
            <a:r>
              <a:rPr lang="en-GB" sz="1180" b="0">
                <a:solidFill>
                  <a:srgbClr val="FFFFFF"/>
                </a:solidFill>
                <a:latin typeface="Arial"/>
              </a:rPr>
              <a:t>Tension is positive, so compressive</a:t>
            </a:r>
          </a:p>
          <a:p>
            <a:pPr algn="l"/>
            <a:r>
              <a:rPr lang="en-GB" sz="1180" b="0">
                <a:solidFill>
                  <a:srgbClr val="FFFFFF"/>
                </a:solidFill>
                <a:latin typeface="Arial"/>
              </a:rPr>
              <a:t>loads enter as negative values.</a:t>
            </a:r>
          </a:p>
        </p:txBody>
      </p:sp>
      <p:sp>
        <p:nvSpPr>
          <p:cNvPr id="75" name="Rounded Rectangle 74"/>
          <p:cNvSpPr>
            <a:spLocks/>
          </p:cNvSpPr>
          <p:nvPr/>
        </p:nvSpPr>
        <p:spPr>
          <a:xfrm>
            <a:off x="214312" y="5929312"/>
            <a:ext cx="11763375" cy="500062"/>
          </a:xfrm>
          <a:prstGeom prst="roundRect">
            <a:avLst>
              <a:gd name="adj" fmla="val 6000"/>
            </a:avLst>
          </a:prstGeom>
          <a:solidFill>
            <a:srgbClr val="202020"/>
          </a:solidFill>
          <a:ln w="10160">
            <a:solidFill>
              <a:srgbClr val="FF3A6C"/>
            </a:solid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a:p>
        </p:txBody>
      </p:sp>
      <p:sp>
        <p:nvSpPr>
          <p:cNvPr id="76" name="TextBox 75"/>
          <p:cNvSpPr txBox="1">
            <a:spLocks/>
          </p:cNvSpPr>
          <p:nvPr/>
        </p:nvSpPr>
        <p:spPr>
          <a:xfrm>
            <a:off x="476250" y="6024562"/>
            <a:ext cx="1214437" cy="246221"/>
          </a:xfrm>
          <a:prstGeom prst="rect">
            <a:avLst/>
          </a:prstGeom>
          <a:noFill/>
        </p:spPr>
        <p:txBody>
          <a:bodyPr wrap="square" lIns="0" tIns="0" rIns="0" bIns="0">
            <a:spAutoFit/>
          </a:bodyPr>
          <a:lstStyle/>
          <a:p>
            <a:pPr algn="l"/>
            <a:r>
              <a:rPr lang="en-GB" sz="1600" b="1" dirty="0">
                <a:solidFill>
                  <a:srgbClr val="FFFF00"/>
                </a:solidFill>
                <a:latin typeface="Arial"/>
              </a:rPr>
              <a:t>Keynote</a:t>
            </a:r>
            <a:endParaRPr lang="en-GB" sz="1600" b="1">
              <a:solidFill>
                <a:srgbClr val="FFFF00"/>
              </a:solidFill>
              <a:latin typeface="Arial"/>
            </a:endParaRPr>
          </a:p>
        </p:txBody>
      </p:sp>
      <p:sp>
        <p:nvSpPr>
          <p:cNvPr id="77" name="Rectangle 76"/>
          <p:cNvSpPr>
            <a:spLocks/>
          </p:cNvSpPr>
          <p:nvPr/>
        </p:nvSpPr>
        <p:spPr>
          <a:xfrm>
            <a:off x="1738312" y="6024562"/>
            <a:ext cx="14287" cy="309562"/>
          </a:xfrm>
          <a:prstGeom prst="rect">
            <a:avLst/>
          </a:prstGeom>
          <a:solidFill>
            <a:srgbClr val="9999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GB"/>
          </a:p>
        </p:txBody>
      </p:sp>
      <p:sp>
        <p:nvSpPr>
          <p:cNvPr id="78" name="TextBox 77"/>
          <p:cNvSpPr txBox="1"/>
          <p:nvPr/>
        </p:nvSpPr>
        <p:spPr>
          <a:xfrm>
            <a:off x="1952625" y="6072187"/>
            <a:ext cx="9858375" cy="209288"/>
          </a:xfrm>
          <a:prstGeom prst="rect">
            <a:avLst/>
          </a:prstGeom>
          <a:noFill/>
        </p:spPr>
        <p:txBody>
          <a:bodyPr wrap="square" lIns="0" tIns="0" rIns="0" bIns="0" anchor="ctr" anchorCtr="0">
            <a:spAutoFit/>
          </a:bodyPr>
          <a:lstStyle/>
          <a:p>
            <a:pPr algn="l"/>
            <a:r>
              <a:rPr sz="1360" b="0" dirty="0">
                <a:solidFill>
                  <a:srgbClr val="FFFFFF"/>
                </a:solidFill>
                <a:latin typeface="Arial"/>
              </a:rPr>
              <a:t>One equation covers the cases. Each special case removes the terms that do not apply.</a:t>
            </a:r>
            <a:endParaRPr lang="en-GB" sz="1360" b="0" dirty="0">
              <a:solidFill>
                <a:srgbClr val="FFFFFF"/>
              </a:solidFill>
              <a:latin typeface="Arial"/>
            </a:endParaRPr>
          </a:p>
        </p:txBody>
      </p:sp>
      <p:sp>
        <p:nvSpPr>
          <p:cNvPr id="79" name="Rectangle 78"/>
          <p:cNvSpPr/>
          <p:nvPr/>
        </p:nvSpPr>
        <p:spPr>
          <a:xfrm>
            <a:off x="1554480" y="4864608"/>
            <a:ext cx="1554480" cy="548640"/>
          </a:xfrm>
          <a:prstGeom prst="rect">
            <a:avLst/>
          </a:prstGeom>
          <a:solidFill>
            <a:srgbClr val="424B5C"/>
          </a:solidFill>
          <a:ln w="13970">
            <a:solidFill>
              <a:srgbClr val="D6DE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80" name="Connector 79"/>
          <p:cNvCxnSpPr/>
          <p:nvPr/>
        </p:nvCxnSpPr>
        <p:spPr>
          <a:xfrm>
            <a:off x="1737360" y="4663440"/>
            <a:ext cx="0" cy="18288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81" name="Connector 80"/>
          <p:cNvCxnSpPr/>
          <p:nvPr/>
        </p:nvCxnSpPr>
        <p:spPr>
          <a:xfrm flipV="1">
            <a:off x="1737360" y="5431536"/>
            <a:ext cx="0" cy="201168"/>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82" name="Connector 81"/>
          <p:cNvCxnSpPr/>
          <p:nvPr/>
        </p:nvCxnSpPr>
        <p:spPr>
          <a:xfrm>
            <a:off x="2121408" y="4663440"/>
            <a:ext cx="0" cy="18288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83" name="Connector 82"/>
          <p:cNvCxnSpPr/>
          <p:nvPr/>
        </p:nvCxnSpPr>
        <p:spPr>
          <a:xfrm flipV="1">
            <a:off x="2121408" y="5431536"/>
            <a:ext cx="0" cy="201168"/>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84" name="Connector 83"/>
          <p:cNvCxnSpPr/>
          <p:nvPr/>
        </p:nvCxnSpPr>
        <p:spPr>
          <a:xfrm>
            <a:off x="2542032" y="4663440"/>
            <a:ext cx="0" cy="18288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85" name="Connector 84"/>
          <p:cNvCxnSpPr/>
          <p:nvPr/>
        </p:nvCxnSpPr>
        <p:spPr>
          <a:xfrm flipV="1">
            <a:off x="2542032" y="5431536"/>
            <a:ext cx="0" cy="201168"/>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86" name="Connector 85"/>
          <p:cNvCxnSpPr/>
          <p:nvPr/>
        </p:nvCxnSpPr>
        <p:spPr>
          <a:xfrm>
            <a:off x="2926080" y="4663440"/>
            <a:ext cx="0" cy="18288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87" name="Connector 86"/>
          <p:cNvCxnSpPr/>
          <p:nvPr/>
        </p:nvCxnSpPr>
        <p:spPr>
          <a:xfrm flipV="1">
            <a:off x="2926080" y="5431536"/>
            <a:ext cx="0" cy="201168"/>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88" name="Connector 87"/>
          <p:cNvCxnSpPr/>
          <p:nvPr/>
        </p:nvCxnSpPr>
        <p:spPr>
          <a:xfrm>
            <a:off x="1179576" y="5001768"/>
            <a:ext cx="347472"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89" name="Connector 88"/>
          <p:cNvCxnSpPr/>
          <p:nvPr/>
        </p:nvCxnSpPr>
        <p:spPr>
          <a:xfrm flipH="1">
            <a:off x="3136392" y="5001768"/>
            <a:ext cx="347472"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90" name="Connector 89"/>
          <p:cNvCxnSpPr/>
          <p:nvPr/>
        </p:nvCxnSpPr>
        <p:spPr>
          <a:xfrm>
            <a:off x="1179576" y="5276088"/>
            <a:ext cx="347472"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91" name="Connector 90"/>
          <p:cNvCxnSpPr/>
          <p:nvPr/>
        </p:nvCxnSpPr>
        <p:spPr>
          <a:xfrm flipH="1">
            <a:off x="3136392" y="5276088"/>
            <a:ext cx="347472"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92" name="Connector 91"/>
          <p:cNvCxnSpPr/>
          <p:nvPr/>
        </p:nvCxnSpPr>
        <p:spPr>
          <a:xfrm flipH="1">
            <a:off x="1828800" y="4937760"/>
            <a:ext cx="365760"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93" name="Connector 92"/>
          <p:cNvCxnSpPr/>
          <p:nvPr/>
        </p:nvCxnSpPr>
        <p:spPr>
          <a:xfrm>
            <a:off x="1828800" y="5340096"/>
            <a:ext cx="365760"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94" name="Connector 93"/>
          <p:cNvCxnSpPr/>
          <p:nvPr/>
        </p:nvCxnSpPr>
        <p:spPr>
          <a:xfrm flipH="1">
            <a:off x="2468880" y="4937760"/>
            <a:ext cx="365760"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95" name="Connector 94"/>
          <p:cNvCxnSpPr/>
          <p:nvPr/>
        </p:nvCxnSpPr>
        <p:spPr>
          <a:xfrm>
            <a:off x="2468880" y="5340096"/>
            <a:ext cx="365760"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96" name="Connector 95"/>
          <p:cNvCxnSpPr/>
          <p:nvPr/>
        </p:nvCxnSpPr>
        <p:spPr>
          <a:xfrm flipV="1">
            <a:off x="1645920" y="5010912"/>
            <a:ext cx="0" cy="256032"/>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97" name="Connector 96"/>
          <p:cNvCxnSpPr/>
          <p:nvPr/>
        </p:nvCxnSpPr>
        <p:spPr>
          <a:xfrm>
            <a:off x="3017520" y="5010912"/>
            <a:ext cx="0" cy="256032"/>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sp>
        <p:nvSpPr>
          <p:cNvPr id="98" name="TextBox 97"/>
          <p:cNvSpPr txBox="1"/>
          <p:nvPr/>
        </p:nvSpPr>
        <p:spPr>
          <a:xfrm>
            <a:off x="2011680" y="5020056"/>
            <a:ext cx="640080" cy="228600"/>
          </a:xfrm>
          <a:prstGeom prst="rect">
            <a:avLst/>
          </a:prstGeom>
          <a:noFill/>
        </p:spPr>
        <p:txBody>
          <a:bodyPr wrap="square" lIns="0" tIns="0" rIns="0" bIns="0" anchor="ctr">
            <a:noAutofit/>
          </a:bodyPr>
          <a:lstStyle/>
          <a:p>
            <a:pPr algn="ctr"/>
            <a:r>
              <a:rPr sz="1200">
                <a:solidFill>
                  <a:srgbClr val="FFFFFF"/>
                </a:solidFill>
                <a:latin typeface="Arial"/>
              </a:rPr>
              <a:t>plate</a:t>
            </a:r>
          </a:p>
        </p:txBody>
      </p:sp>
      <p:sp>
        <p:nvSpPr>
          <p:cNvPr id="99" name="TextBox 98"/>
          <p:cNvSpPr txBox="1"/>
          <p:nvPr/>
        </p:nvSpPr>
        <p:spPr>
          <a:xfrm>
            <a:off x="2103120" y="4471416"/>
            <a:ext cx="457200" cy="210312"/>
          </a:xfrm>
          <a:prstGeom prst="rect">
            <a:avLst/>
          </a:prstGeom>
          <a:noFill/>
        </p:spPr>
        <p:txBody>
          <a:bodyPr wrap="square" lIns="0" tIns="0" rIns="0" bIns="0" anchor="ctr">
            <a:noAutofit/>
          </a:bodyPr>
          <a:lstStyle/>
          <a:p>
            <a:pPr algn="ctr"/>
            <a:r>
              <a:rPr sz="1300" i="1">
                <a:solidFill>
                  <a:srgbClr val="85A8FF"/>
                </a:solidFill>
                <a:latin typeface="Cambria Math"/>
              </a:rPr>
              <a:t>N</a:t>
            </a:r>
            <a:r>
              <a:rPr sz="900" i="1" baseline="-25000">
                <a:solidFill>
                  <a:srgbClr val="85A8FF"/>
                </a:solidFill>
                <a:latin typeface="Cambria Math"/>
              </a:rPr>
              <a:t>y</a:t>
            </a:r>
            <a:r>
              <a:rPr sz="900" i="1" baseline="35000">
                <a:solidFill>
                  <a:srgbClr val="85A8FF"/>
                </a:solidFill>
                <a:latin typeface="Cambria Math"/>
              </a:rPr>
              <a:t>0</a:t>
            </a:r>
          </a:p>
        </p:txBody>
      </p:sp>
      <p:sp>
        <p:nvSpPr>
          <p:cNvPr id="100" name="TextBox 99"/>
          <p:cNvSpPr txBox="1"/>
          <p:nvPr/>
        </p:nvSpPr>
        <p:spPr>
          <a:xfrm>
            <a:off x="2121408" y="5586984"/>
            <a:ext cx="420624" cy="192024"/>
          </a:xfrm>
          <a:prstGeom prst="rect">
            <a:avLst/>
          </a:prstGeom>
          <a:noFill/>
        </p:spPr>
        <p:txBody>
          <a:bodyPr wrap="square" lIns="0" tIns="0" rIns="0" bIns="0" anchor="ctr">
            <a:noAutofit/>
          </a:bodyPr>
          <a:lstStyle/>
          <a:p>
            <a:pPr algn="ctr"/>
            <a:r>
              <a:rPr sz="1300" i="1">
                <a:solidFill>
                  <a:srgbClr val="85A8FF"/>
                </a:solidFill>
                <a:latin typeface="Cambria Math"/>
              </a:rPr>
              <a:t>N</a:t>
            </a:r>
            <a:r>
              <a:rPr sz="900" i="1" baseline="-25000">
                <a:solidFill>
                  <a:srgbClr val="85A8FF"/>
                </a:solidFill>
                <a:latin typeface="Cambria Math"/>
              </a:rPr>
              <a:t>y</a:t>
            </a:r>
            <a:r>
              <a:rPr sz="900" i="1" baseline="35000">
                <a:solidFill>
                  <a:srgbClr val="85A8FF"/>
                </a:solidFill>
                <a:latin typeface="Cambria Math"/>
              </a:rPr>
              <a:t>0</a:t>
            </a:r>
          </a:p>
        </p:txBody>
      </p:sp>
      <p:sp>
        <p:nvSpPr>
          <p:cNvPr id="101" name="TextBox 100"/>
          <p:cNvSpPr txBox="1"/>
          <p:nvPr/>
        </p:nvSpPr>
        <p:spPr>
          <a:xfrm>
            <a:off x="667512" y="5020056"/>
            <a:ext cx="457200" cy="228600"/>
          </a:xfrm>
          <a:prstGeom prst="rect">
            <a:avLst/>
          </a:prstGeom>
          <a:noFill/>
        </p:spPr>
        <p:txBody>
          <a:bodyPr wrap="square" lIns="0" tIns="0" rIns="0" bIns="0" anchor="ctr">
            <a:noAutofit/>
          </a:bodyPr>
          <a:lstStyle/>
          <a:p>
            <a:pPr algn="ctr"/>
            <a:r>
              <a:rPr sz="1300" i="1">
                <a:solidFill>
                  <a:srgbClr val="85A8FF"/>
                </a:solidFill>
                <a:latin typeface="Cambria Math"/>
              </a:rPr>
              <a:t>N</a:t>
            </a:r>
            <a:r>
              <a:rPr sz="900" i="1" baseline="-25000">
                <a:solidFill>
                  <a:srgbClr val="85A8FF"/>
                </a:solidFill>
                <a:latin typeface="Cambria Math"/>
              </a:rPr>
              <a:t>x</a:t>
            </a:r>
            <a:r>
              <a:rPr sz="900" i="1" baseline="35000">
                <a:solidFill>
                  <a:srgbClr val="85A8FF"/>
                </a:solidFill>
                <a:latin typeface="Cambria Math"/>
              </a:rPr>
              <a:t>0</a:t>
            </a:r>
          </a:p>
        </p:txBody>
      </p:sp>
      <p:sp>
        <p:nvSpPr>
          <p:cNvPr id="102" name="TextBox 101"/>
          <p:cNvSpPr txBox="1"/>
          <p:nvPr/>
        </p:nvSpPr>
        <p:spPr>
          <a:xfrm>
            <a:off x="3547872" y="5020056"/>
            <a:ext cx="457200" cy="228600"/>
          </a:xfrm>
          <a:prstGeom prst="rect">
            <a:avLst/>
          </a:prstGeom>
          <a:noFill/>
        </p:spPr>
        <p:txBody>
          <a:bodyPr wrap="square" lIns="0" tIns="0" rIns="0" bIns="0" anchor="ctr">
            <a:noAutofit/>
          </a:bodyPr>
          <a:lstStyle/>
          <a:p>
            <a:pPr algn="ctr"/>
            <a:r>
              <a:rPr sz="1300" i="1">
                <a:solidFill>
                  <a:srgbClr val="85A8FF"/>
                </a:solidFill>
                <a:latin typeface="Cambria Math"/>
              </a:rPr>
              <a:t>N</a:t>
            </a:r>
            <a:r>
              <a:rPr sz="900" i="1" baseline="-25000">
                <a:solidFill>
                  <a:srgbClr val="85A8FF"/>
                </a:solidFill>
                <a:latin typeface="Cambria Math"/>
              </a:rPr>
              <a:t>x</a:t>
            </a:r>
            <a:r>
              <a:rPr sz="900" i="1" baseline="35000">
                <a:solidFill>
                  <a:srgbClr val="85A8FF"/>
                </a:solidFill>
                <a:latin typeface="Cambria Math"/>
              </a:rPr>
              <a:t>0</a:t>
            </a:r>
          </a:p>
        </p:txBody>
      </p:sp>
      <p:sp>
        <p:nvSpPr>
          <p:cNvPr id="103" name="TextBox 102"/>
          <p:cNvSpPr txBox="1"/>
          <p:nvPr/>
        </p:nvSpPr>
        <p:spPr>
          <a:xfrm>
            <a:off x="1024128" y="4535424"/>
            <a:ext cx="539496" cy="219456"/>
          </a:xfrm>
          <a:prstGeom prst="rect">
            <a:avLst/>
          </a:prstGeom>
          <a:noFill/>
        </p:spPr>
        <p:txBody>
          <a:bodyPr wrap="square" lIns="0" tIns="0" rIns="0" bIns="0" anchor="ctr">
            <a:noAutofit/>
          </a:bodyPr>
          <a:lstStyle/>
          <a:p>
            <a:pPr algn="ctr"/>
            <a:r>
              <a:rPr sz="1300" i="1">
                <a:solidFill>
                  <a:srgbClr val="85A8FF"/>
                </a:solidFill>
                <a:latin typeface="Cambria Math"/>
              </a:rPr>
              <a:t>N</a:t>
            </a:r>
            <a:r>
              <a:rPr sz="900" i="1" baseline="-25000">
                <a:solidFill>
                  <a:srgbClr val="85A8FF"/>
                </a:solidFill>
                <a:latin typeface="Cambria Math"/>
              </a:rPr>
              <a:t>xy</a:t>
            </a:r>
            <a:r>
              <a:rPr sz="900" i="1" baseline="35000">
                <a:solidFill>
                  <a:srgbClr val="85A8FF"/>
                </a:solidFill>
                <a:latin typeface="Cambria Math"/>
              </a:rPr>
              <a:t>0</a:t>
            </a:r>
          </a:p>
        </p:txBody>
      </p:sp>
    </p:spTree>
    <p:extLst>
      <p:ext uri="{BB962C8B-B14F-4D97-AF65-F5344CB8AC3E}">
        <p14:creationId xmlns:p14="http://schemas.microsoft.com/office/powerpoint/2010/main" val="22575609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1AC27EB-D59F-81A6-B3A8-E5F8E0B6D2A3}"/>
              </a:ext>
            </a:extLst>
          </p:cNvPr>
          <p:cNvSpPr>
            <a:spLocks noGrp="1"/>
          </p:cNvSpPr>
          <p:nvPr>
            <p:ph type="title"/>
          </p:nvPr>
        </p:nvSpPr>
        <p:spPr/>
        <p:txBody>
          <a:bodyPr/>
          <a:lstStyle/>
          <a:p>
            <a:endParaRPr lang="en-GB"/>
          </a:p>
        </p:txBody>
      </p:sp>
      <p:sp>
        <p:nvSpPr>
          <p:cNvPr id="8" name="Content Placeholder 7">
            <a:extLst>
              <a:ext uri="{FF2B5EF4-FFF2-40B4-BE49-F238E27FC236}">
                <a16:creationId xmlns:a16="http://schemas.microsoft.com/office/drawing/2014/main" id="{E3BE0BFB-4E85-B3A7-B960-AAFE4AF0F224}"/>
              </a:ext>
            </a:extLst>
          </p:cNvPr>
          <p:cNvSpPr>
            <a:spLocks noGrp="1"/>
          </p:cNvSpPr>
          <p:nvPr>
            <p:ph idx="1"/>
          </p:nvPr>
        </p:nvSpPr>
        <p:spPr/>
        <p:txBody>
          <a:bodyPr/>
          <a:lstStyle/>
          <a:p>
            <a:endParaRPr lang="en-GB"/>
          </a:p>
        </p:txBody>
      </p:sp>
      <p:pic>
        <p:nvPicPr>
          <p:cNvPr id="14" name="Picture 13">
            <a:extLst>
              <a:ext uri="{FF2B5EF4-FFF2-40B4-BE49-F238E27FC236}">
                <a16:creationId xmlns:a16="http://schemas.microsoft.com/office/drawing/2014/main" id="{7569BD00-C384-2295-9FAA-EFD08D4283B0}"/>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1796091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CF8BDBFF-4782-2661-EFA9-EC16BF2D1A36}"/>
              </a:ext>
            </a:extLst>
          </p:cNvPr>
          <p:cNvSpPr>
            <a:spLocks noGrp="1"/>
          </p:cNvSpPr>
          <p:nvPr>
            <p:ph type="title"/>
          </p:nvPr>
        </p:nvSpPr>
        <p:spPr/>
        <p:txBody>
          <a:bodyPr/>
          <a:lstStyle/>
          <a:p>
            <a:endParaRPr lang="en-GB"/>
          </a:p>
        </p:txBody>
      </p:sp>
      <p:sp>
        <p:nvSpPr>
          <p:cNvPr id="28" name="Content Placeholder 27">
            <a:extLst>
              <a:ext uri="{FF2B5EF4-FFF2-40B4-BE49-F238E27FC236}">
                <a16:creationId xmlns:a16="http://schemas.microsoft.com/office/drawing/2014/main" id="{9D28DAF7-5B69-E5ED-E603-5BFEA0385283}"/>
              </a:ext>
            </a:extLst>
          </p:cNvPr>
          <p:cNvSpPr>
            <a:spLocks noGrp="1"/>
          </p:cNvSpPr>
          <p:nvPr>
            <p:ph idx="1"/>
          </p:nvPr>
        </p:nvSpPr>
        <p:spPr/>
        <p:txBody>
          <a:bodyPr/>
          <a:lstStyle/>
          <a:p>
            <a:endParaRPr lang="en-GB"/>
          </a:p>
        </p:txBody>
      </p:sp>
      <p:pic>
        <p:nvPicPr>
          <p:cNvPr id="29" name="Picture 28">
            <a:extLst>
              <a:ext uri="{FF2B5EF4-FFF2-40B4-BE49-F238E27FC236}">
                <a16:creationId xmlns:a16="http://schemas.microsoft.com/office/drawing/2014/main" id="{2DACB299-3FC9-FAD5-9AB1-04642228F25F}"/>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7403540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428750"/>
            <a:ext cx="12192000" cy="5191125"/>
          </a:xfrm>
          <a:prstGeom prst="rect">
            <a:avLst/>
          </a:prstGeom>
          <a:solidFill>
            <a:srgbClr val="2020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62000" y="238125"/>
            <a:ext cx="10834687" cy="571500"/>
          </a:xfrm>
          <a:prstGeom prst="rect">
            <a:avLst/>
          </a:prstGeom>
          <a:noFill/>
        </p:spPr>
        <p:txBody>
          <a:bodyPr wrap="square" lIns="0" tIns="0" rIns="0" bIns="0">
            <a:noAutofit/>
          </a:bodyPr>
          <a:lstStyle/>
          <a:p>
            <a:pPr algn="l">
              <a:spcBef>
                <a:spcPts val="0"/>
              </a:spcBef>
              <a:spcAft>
                <a:spcPts val="0"/>
              </a:spcAft>
            </a:pPr>
            <a:r>
              <a:rPr sz="3000" b="1">
                <a:solidFill>
                  <a:srgbClr val="FFFFFF"/>
                </a:solidFill>
                <a:latin typeface="Arial"/>
              </a:rPr>
              <a:t>Example 1</a:t>
            </a:r>
          </a:p>
        </p:txBody>
      </p:sp>
      <p:sp>
        <p:nvSpPr>
          <p:cNvPr id="4" name="TextBox 3"/>
          <p:cNvSpPr txBox="1"/>
          <p:nvPr/>
        </p:nvSpPr>
        <p:spPr>
          <a:xfrm>
            <a:off x="762000" y="785812"/>
            <a:ext cx="11215687" cy="595312"/>
          </a:xfrm>
          <a:prstGeom prst="rect">
            <a:avLst/>
          </a:prstGeom>
          <a:noFill/>
        </p:spPr>
        <p:txBody>
          <a:bodyPr wrap="square" lIns="0" tIns="0" rIns="0" bIns="0">
            <a:noAutofit/>
          </a:bodyPr>
          <a:lstStyle/>
          <a:p>
            <a:pPr algn="l">
              <a:spcBef>
                <a:spcPts val="0"/>
              </a:spcBef>
              <a:spcAft>
                <a:spcPts val="0"/>
              </a:spcAft>
            </a:pPr>
            <a:r>
              <a:rPr sz="2600" b="1" dirty="0">
                <a:solidFill>
                  <a:srgbClr val="FFFF00"/>
                </a:solidFill>
                <a:latin typeface="Arial"/>
              </a:rPr>
              <a:t>Critical buckling load of a simply supported plate</a:t>
            </a:r>
          </a:p>
        </p:txBody>
      </p:sp>
      <p:sp>
        <p:nvSpPr>
          <p:cNvPr id="5" name="Rounded Rectangle 4"/>
          <p:cNvSpPr/>
          <p:nvPr/>
        </p:nvSpPr>
        <p:spPr>
          <a:xfrm>
            <a:off x="214312" y="1714500"/>
            <a:ext cx="6096000" cy="4071937"/>
          </a:xfrm>
          <a:prstGeom prst="roundRect">
            <a:avLst>
              <a:gd name="adj" fmla="val 2500"/>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429375" y="1714500"/>
            <a:ext cx="5548312" cy="4071937"/>
          </a:xfrm>
          <a:prstGeom prst="roundRect">
            <a:avLst>
              <a:gd name="adj" fmla="val 2500"/>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214312" y="1762125"/>
            <a:ext cx="28575" cy="3976687"/>
          </a:xfrm>
          <a:prstGeom prst="rect">
            <a:avLst/>
          </a:prstGeom>
          <a:solidFill>
            <a:srgbClr val="85A8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429375" y="1762125"/>
            <a:ext cx="28575" cy="3976687"/>
          </a:xfrm>
          <a:prstGeom prst="rect">
            <a:avLst/>
          </a:prstGeom>
          <a:solidFill>
            <a:srgbClr val="64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428625" y="1833562"/>
            <a:ext cx="238125" cy="238125"/>
          </a:xfrm>
          <a:prstGeom prst="ellipse">
            <a:avLst/>
          </a:prstGeom>
          <a:solidFill>
            <a:srgbClr val="85A8F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a:solidFill>
                  <a:srgbClr val="202020"/>
                </a:solidFill>
                <a:latin typeface="Arial"/>
              </a:rPr>
              <a:t>1</a:t>
            </a:r>
          </a:p>
        </p:txBody>
      </p:sp>
      <p:sp>
        <p:nvSpPr>
          <p:cNvPr id="10" name="TextBox 9"/>
          <p:cNvSpPr txBox="1"/>
          <p:nvPr/>
        </p:nvSpPr>
        <p:spPr>
          <a:xfrm>
            <a:off x="762000" y="1809750"/>
            <a:ext cx="5262562" cy="357187"/>
          </a:xfrm>
          <a:prstGeom prst="rect">
            <a:avLst/>
          </a:prstGeom>
          <a:noFill/>
        </p:spPr>
        <p:txBody>
          <a:bodyPr wrap="square" lIns="0" tIns="0" rIns="0" bIns="0">
            <a:noAutofit/>
          </a:bodyPr>
          <a:lstStyle/>
          <a:p>
            <a:pPr algn="l">
              <a:spcBef>
                <a:spcPts val="0"/>
              </a:spcBef>
              <a:spcAft>
                <a:spcPts val="0"/>
              </a:spcAft>
            </a:pPr>
            <a:r>
              <a:rPr sz="1400" b="1">
                <a:solidFill>
                  <a:srgbClr val="85A8FF"/>
                </a:solidFill>
                <a:latin typeface="Arial"/>
              </a:rPr>
              <a:t>Problem statement</a:t>
            </a:r>
          </a:p>
        </p:txBody>
      </p:sp>
      <p:sp>
        <p:nvSpPr>
          <p:cNvPr id="11" name="Oval 10"/>
          <p:cNvSpPr/>
          <p:nvPr/>
        </p:nvSpPr>
        <p:spPr>
          <a:xfrm>
            <a:off x="6643687" y="1833562"/>
            <a:ext cx="238125" cy="238125"/>
          </a:xfrm>
          <a:prstGeom prst="ellipse">
            <a:avLst/>
          </a:prstGeom>
          <a:solidFill>
            <a:srgbClr val="64D6CE"/>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a:solidFill>
                  <a:srgbClr val="202020"/>
                </a:solidFill>
                <a:latin typeface="Arial"/>
              </a:rPr>
              <a:t>2</a:t>
            </a:r>
          </a:p>
        </p:txBody>
      </p:sp>
      <p:sp>
        <p:nvSpPr>
          <p:cNvPr id="12" name="TextBox 11"/>
          <p:cNvSpPr txBox="1"/>
          <p:nvPr/>
        </p:nvSpPr>
        <p:spPr>
          <a:xfrm>
            <a:off x="6977062" y="1809750"/>
            <a:ext cx="4762500" cy="357187"/>
          </a:xfrm>
          <a:prstGeom prst="rect">
            <a:avLst/>
          </a:prstGeom>
          <a:noFill/>
        </p:spPr>
        <p:txBody>
          <a:bodyPr wrap="square" lIns="0" tIns="0" rIns="0" bIns="0">
            <a:noAutofit/>
          </a:bodyPr>
          <a:lstStyle/>
          <a:p>
            <a:pPr algn="l">
              <a:spcBef>
                <a:spcPts val="0"/>
              </a:spcBef>
              <a:spcAft>
                <a:spcPts val="0"/>
              </a:spcAft>
            </a:pPr>
            <a:r>
              <a:rPr sz="1400" b="1">
                <a:solidFill>
                  <a:srgbClr val="64D6CE"/>
                </a:solidFill>
                <a:latin typeface="Arial"/>
              </a:rPr>
              <a:t>Plate and loading</a:t>
            </a:r>
          </a:p>
        </p:txBody>
      </p:sp>
      <p:sp>
        <p:nvSpPr>
          <p:cNvPr id="13" name="Oval 12"/>
          <p:cNvSpPr/>
          <p:nvPr/>
        </p:nvSpPr>
        <p:spPr>
          <a:xfrm>
            <a:off x="476250" y="2286000"/>
            <a:ext cx="238125" cy="238125"/>
          </a:xfrm>
          <a:prstGeom prst="ellipse">
            <a:avLst/>
          </a:prstGeom>
          <a:solidFill>
            <a:srgbClr val="85A8F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a:solidFill>
                  <a:srgbClr val="202020"/>
                </a:solidFill>
                <a:latin typeface="Arial"/>
              </a:rPr>
              <a:t>1</a:t>
            </a:r>
          </a:p>
        </p:txBody>
      </p:sp>
      <p:sp>
        <p:nvSpPr>
          <p:cNvPr id="14" name="TextBox 13"/>
          <p:cNvSpPr txBox="1"/>
          <p:nvPr/>
        </p:nvSpPr>
        <p:spPr>
          <a:xfrm>
            <a:off x="881062" y="2262187"/>
            <a:ext cx="5262562" cy="952500"/>
          </a:xfrm>
          <a:prstGeom prst="rect">
            <a:avLst/>
          </a:prstGeom>
          <a:noFill/>
        </p:spPr>
        <p:txBody>
          <a:bodyPr wrap="square" lIns="0" tIns="0" rIns="0" bIns="0">
            <a:noAutofit/>
          </a:bodyPr>
          <a:lstStyle/>
          <a:p>
            <a:pPr algn="l">
              <a:spcBef>
                <a:spcPts val="0"/>
              </a:spcBef>
              <a:spcAft>
                <a:spcPts val="0"/>
              </a:spcAft>
            </a:pPr>
            <a:r>
              <a:rPr sz="1600" b="0" dirty="0">
                <a:solidFill>
                  <a:srgbClr val="FFFFFF"/>
                </a:solidFill>
                <a:latin typeface="Arial"/>
              </a:rPr>
              <a:t>Consider a rectangular plate simply</a:t>
            </a:r>
          </a:p>
          <a:p>
            <a:pPr algn="l">
              <a:spcBef>
                <a:spcPts val="0"/>
              </a:spcBef>
              <a:spcAft>
                <a:spcPts val="0"/>
              </a:spcAft>
            </a:pPr>
            <a:r>
              <a:rPr sz="1600" b="0" dirty="0">
                <a:solidFill>
                  <a:srgbClr val="FFFFFF"/>
                </a:solidFill>
                <a:latin typeface="Arial"/>
              </a:rPr>
              <a:t>supported along its four edges, made</a:t>
            </a:r>
          </a:p>
          <a:p>
            <a:pPr algn="l">
              <a:spcBef>
                <a:spcPts val="0"/>
              </a:spcBef>
              <a:spcAft>
                <a:spcPts val="0"/>
              </a:spcAft>
            </a:pPr>
            <a:r>
              <a:rPr sz="1600" b="0" dirty="0">
                <a:solidFill>
                  <a:srgbClr val="FFFFFF"/>
                </a:solidFill>
                <a:latin typeface="Arial"/>
              </a:rPr>
              <a:t>of an orthotropic laminate.</a:t>
            </a:r>
          </a:p>
        </p:txBody>
      </p:sp>
      <p:sp>
        <p:nvSpPr>
          <p:cNvPr id="15" name="Oval 14"/>
          <p:cNvSpPr/>
          <p:nvPr/>
        </p:nvSpPr>
        <p:spPr>
          <a:xfrm>
            <a:off x="476250" y="3500437"/>
            <a:ext cx="238125" cy="238125"/>
          </a:xfrm>
          <a:prstGeom prst="ellipse">
            <a:avLst/>
          </a:prstGeom>
          <a:solidFill>
            <a:srgbClr val="64D6CE"/>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a:solidFill>
                  <a:srgbClr val="202020"/>
                </a:solidFill>
                <a:latin typeface="Arial"/>
              </a:rPr>
              <a:t>2</a:t>
            </a:r>
          </a:p>
        </p:txBody>
      </p:sp>
      <p:sp>
        <p:nvSpPr>
          <p:cNvPr id="16" name="TextBox 15"/>
          <p:cNvSpPr txBox="1"/>
          <p:nvPr/>
        </p:nvSpPr>
        <p:spPr>
          <a:xfrm>
            <a:off x="881062" y="3476625"/>
            <a:ext cx="5262562" cy="952500"/>
          </a:xfrm>
          <a:prstGeom prst="rect">
            <a:avLst/>
          </a:prstGeom>
          <a:noFill/>
        </p:spPr>
        <p:txBody>
          <a:bodyPr wrap="square" lIns="0" tIns="0" rIns="0" bIns="0">
            <a:noAutofit/>
          </a:bodyPr>
          <a:lstStyle/>
          <a:p>
            <a:pPr algn="l">
              <a:spcBef>
                <a:spcPts val="0"/>
              </a:spcBef>
              <a:spcAft>
                <a:spcPts val="0"/>
              </a:spcAft>
            </a:pPr>
            <a:r>
              <a:rPr sz="1600" b="0">
                <a:solidFill>
                  <a:srgbClr val="FFFFFF"/>
                </a:solidFill>
                <a:latin typeface="Arial"/>
              </a:rPr>
              <a:t>The laminate is under biaxial</a:t>
            </a:r>
          </a:p>
          <a:p>
            <a:pPr algn="l">
              <a:spcBef>
                <a:spcPts val="0"/>
              </a:spcBef>
              <a:spcAft>
                <a:spcPts val="0"/>
              </a:spcAft>
            </a:pPr>
            <a:r>
              <a:rPr sz="1600" b="0">
                <a:solidFill>
                  <a:srgbClr val="FFFFFF"/>
                </a:solidFill>
                <a:latin typeface="Arial"/>
              </a:rPr>
              <a:t>compressive loading.</a:t>
            </a:r>
          </a:p>
        </p:txBody>
      </p:sp>
      <p:sp>
        <p:nvSpPr>
          <p:cNvPr id="17" name="Oval 16"/>
          <p:cNvSpPr/>
          <p:nvPr/>
        </p:nvSpPr>
        <p:spPr>
          <a:xfrm>
            <a:off x="476250" y="4429125"/>
            <a:ext cx="238125" cy="238125"/>
          </a:xfrm>
          <a:prstGeom prst="ellipse">
            <a:avLst/>
          </a:prstGeom>
          <a:solidFill>
            <a:srgbClr val="FF4981"/>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a:solidFill>
                  <a:srgbClr val="202020"/>
                </a:solidFill>
                <a:latin typeface="Arial"/>
              </a:rPr>
              <a:t>3</a:t>
            </a:r>
          </a:p>
        </p:txBody>
      </p:sp>
      <p:sp>
        <p:nvSpPr>
          <p:cNvPr id="18" name="TextBox 17"/>
          <p:cNvSpPr txBox="1"/>
          <p:nvPr/>
        </p:nvSpPr>
        <p:spPr>
          <a:xfrm>
            <a:off x="881062" y="4405312"/>
            <a:ext cx="5262562" cy="952500"/>
          </a:xfrm>
          <a:prstGeom prst="rect">
            <a:avLst/>
          </a:prstGeom>
          <a:noFill/>
        </p:spPr>
        <p:txBody>
          <a:bodyPr wrap="square" lIns="0" tIns="0" rIns="0" bIns="0">
            <a:noAutofit/>
          </a:bodyPr>
          <a:lstStyle/>
          <a:p>
            <a:pPr algn="l">
              <a:spcBef>
                <a:spcPts val="0"/>
              </a:spcBef>
              <a:spcAft>
                <a:spcPts val="0"/>
              </a:spcAft>
            </a:pPr>
            <a:r>
              <a:rPr sz="1600" b="0">
                <a:solidFill>
                  <a:srgbClr val="FFFFFF"/>
                </a:solidFill>
                <a:latin typeface="Arial"/>
              </a:rPr>
              <a:t>Under the above conditions, find the</a:t>
            </a:r>
          </a:p>
          <a:p>
            <a:pPr algn="l">
              <a:spcBef>
                <a:spcPts val="0"/>
              </a:spcBef>
              <a:spcAft>
                <a:spcPts val="0"/>
              </a:spcAft>
            </a:pPr>
            <a:r>
              <a:rPr sz="1600" b="0">
                <a:solidFill>
                  <a:srgbClr val="FFFFFF"/>
                </a:solidFill>
                <a:latin typeface="Arial"/>
              </a:rPr>
              <a:t>critical buckling load of the laminate.</a:t>
            </a:r>
          </a:p>
        </p:txBody>
      </p:sp>
      <p:sp>
        <p:nvSpPr>
          <p:cNvPr id="19" name="Rectangle 18"/>
          <p:cNvSpPr/>
          <p:nvPr/>
        </p:nvSpPr>
        <p:spPr>
          <a:xfrm>
            <a:off x="8072437" y="3000375"/>
            <a:ext cx="2286000" cy="1452562"/>
          </a:xfrm>
          <a:prstGeom prst="rect">
            <a:avLst/>
          </a:prstGeom>
          <a:solidFill>
            <a:srgbClr val="5C5C5C"/>
          </a:solidFill>
          <a:ln w="31750">
            <a:solidFill>
              <a:srgbClr val="64D6C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0" name="Connector 19"/>
          <p:cNvCxnSpPr/>
          <p:nvPr/>
        </p:nvCxnSpPr>
        <p:spPr>
          <a:xfrm>
            <a:off x="8358187" y="2547937"/>
            <a:ext cx="0" cy="404813"/>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flipV="1">
            <a:off x="8358187" y="4500562"/>
            <a:ext cx="0" cy="428625"/>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a:off x="8929687" y="2547937"/>
            <a:ext cx="0" cy="404813"/>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flipV="1">
            <a:off x="8929687" y="4500562"/>
            <a:ext cx="0" cy="428625"/>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a:off x="9501187" y="2547937"/>
            <a:ext cx="0" cy="404813"/>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flipV="1">
            <a:off x="9501187" y="4500562"/>
            <a:ext cx="0" cy="428625"/>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a:off x="10072687" y="2547937"/>
            <a:ext cx="0" cy="404813"/>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flipV="1">
            <a:off x="10072687" y="4500562"/>
            <a:ext cx="0" cy="428625"/>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a:off x="7596187" y="3190875"/>
            <a:ext cx="428625"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flipH="1">
            <a:off x="10406062" y="3190875"/>
            <a:ext cx="428625"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a:off x="7596187" y="3548062"/>
            <a:ext cx="428625"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flipH="1">
            <a:off x="10406062" y="3548062"/>
            <a:ext cx="428625"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32" name="Connector 31"/>
          <p:cNvCxnSpPr/>
          <p:nvPr/>
        </p:nvCxnSpPr>
        <p:spPr>
          <a:xfrm>
            <a:off x="7596187" y="3905250"/>
            <a:ext cx="428625"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33" name="Connector 32"/>
          <p:cNvCxnSpPr/>
          <p:nvPr/>
        </p:nvCxnSpPr>
        <p:spPr>
          <a:xfrm flipH="1">
            <a:off x="10406062" y="3905250"/>
            <a:ext cx="428625"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34" name="Connector 33"/>
          <p:cNvCxnSpPr/>
          <p:nvPr/>
        </p:nvCxnSpPr>
        <p:spPr>
          <a:xfrm>
            <a:off x="7596187" y="4262437"/>
            <a:ext cx="428625"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35" name="Connector 34"/>
          <p:cNvCxnSpPr/>
          <p:nvPr/>
        </p:nvCxnSpPr>
        <p:spPr>
          <a:xfrm flipH="1">
            <a:off x="10406062" y="4262437"/>
            <a:ext cx="428625"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8953500" y="2262187"/>
            <a:ext cx="666750" cy="309562"/>
          </a:xfrm>
          <a:prstGeom prst="rect">
            <a:avLst/>
          </a:prstGeom>
          <a:noFill/>
        </p:spPr>
        <p:txBody>
          <a:bodyPr wrap="square" lIns="0" tIns="0" rIns="0" bIns="0">
            <a:noAutofit/>
          </a:bodyPr>
          <a:lstStyle/>
          <a:p>
            <a:pPr algn="l">
              <a:spcBef>
                <a:spcPts val="0"/>
              </a:spcBef>
              <a:spcAft>
                <a:spcPts val="0"/>
              </a:spcAft>
            </a:pPr>
            <a:r>
              <a:rPr sz="1500" b="0" i="1" dirty="0">
                <a:solidFill>
                  <a:srgbClr val="85A8FF"/>
                </a:solidFill>
                <a:latin typeface="Cambria Math"/>
              </a:rPr>
              <a:t>Nᵧ</a:t>
            </a:r>
          </a:p>
        </p:txBody>
      </p:sp>
      <p:sp>
        <p:nvSpPr>
          <p:cNvPr id="37" name="TextBox 36"/>
          <p:cNvSpPr txBox="1"/>
          <p:nvPr/>
        </p:nvSpPr>
        <p:spPr>
          <a:xfrm>
            <a:off x="8953500" y="4857750"/>
            <a:ext cx="666750" cy="309562"/>
          </a:xfrm>
          <a:prstGeom prst="rect">
            <a:avLst/>
          </a:prstGeom>
          <a:noFill/>
        </p:spPr>
        <p:txBody>
          <a:bodyPr wrap="square" lIns="0" tIns="0" rIns="0" bIns="0">
            <a:noAutofit/>
          </a:bodyPr>
          <a:lstStyle/>
          <a:p>
            <a:pPr algn="l">
              <a:spcBef>
                <a:spcPts val="0"/>
              </a:spcBef>
              <a:spcAft>
                <a:spcPts val="0"/>
              </a:spcAft>
            </a:pPr>
            <a:r>
              <a:rPr sz="1500" b="0" i="1" dirty="0">
                <a:solidFill>
                  <a:srgbClr val="85A8FF"/>
                </a:solidFill>
                <a:latin typeface="Cambria Math"/>
              </a:rPr>
              <a:t>Nᵧ</a:t>
            </a:r>
          </a:p>
        </p:txBody>
      </p:sp>
      <p:sp>
        <p:nvSpPr>
          <p:cNvPr id="38" name="TextBox 37"/>
          <p:cNvSpPr txBox="1"/>
          <p:nvPr/>
        </p:nvSpPr>
        <p:spPr>
          <a:xfrm>
            <a:off x="7191375" y="3595687"/>
            <a:ext cx="523875" cy="309562"/>
          </a:xfrm>
          <a:prstGeom prst="rect">
            <a:avLst/>
          </a:prstGeom>
          <a:noFill/>
        </p:spPr>
        <p:txBody>
          <a:bodyPr wrap="square" lIns="0" tIns="0" rIns="0" bIns="0">
            <a:noAutofit/>
          </a:bodyPr>
          <a:lstStyle/>
          <a:p>
            <a:pPr algn="l">
              <a:spcBef>
                <a:spcPts val="0"/>
              </a:spcBef>
              <a:spcAft>
                <a:spcPts val="0"/>
              </a:spcAft>
            </a:pPr>
            <a:r>
              <a:rPr sz="1500" b="0" i="1" dirty="0">
                <a:solidFill>
                  <a:srgbClr val="85A8FF"/>
                </a:solidFill>
                <a:latin typeface="Cambria Math"/>
              </a:rPr>
              <a:t>Nₓ</a:t>
            </a:r>
          </a:p>
        </p:txBody>
      </p:sp>
      <p:sp>
        <p:nvSpPr>
          <p:cNvPr id="39" name="TextBox 38"/>
          <p:cNvSpPr txBox="1"/>
          <p:nvPr/>
        </p:nvSpPr>
        <p:spPr>
          <a:xfrm>
            <a:off x="10834687" y="3595687"/>
            <a:ext cx="619125" cy="309562"/>
          </a:xfrm>
          <a:prstGeom prst="rect">
            <a:avLst/>
          </a:prstGeom>
          <a:noFill/>
        </p:spPr>
        <p:txBody>
          <a:bodyPr wrap="square" lIns="0" tIns="0" rIns="0" bIns="0">
            <a:noAutofit/>
          </a:bodyPr>
          <a:lstStyle/>
          <a:p>
            <a:pPr algn="l">
              <a:spcBef>
                <a:spcPts val="0"/>
              </a:spcBef>
              <a:spcAft>
                <a:spcPts val="0"/>
              </a:spcAft>
            </a:pPr>
            <a:r>
              <a:rPr sz="1500" b="0" i="1" dirty="0">
                <a:solidFill>
                  <a:srgbClr val="85A8FF"/>
                </a:solidFill>
                <a:latin typeface="Cambria Math"/>
              </a:rPr>
              <a:t>Nₓ</a:t>
            </a:r>
          </a:p>
        </p:txBody>
      </p:sp>
      <p:cxnSp>
        <p:nvCxnSpPr>
          <p:cNvPr id="40" name="Connector 39"/>
          <p:cNvCxnSpPr/>
          <p:nvPr/>
        </p:nvCxnSpPr>
        <p:spPr>
          <a:xfrm>
            <a:off x="8239125" y="3143250"/>
            <a:ext cx="0" cy="1143000"/>
          </a:xfrm>
          <a:prstGeom prst="line">
            <a:avLst/>
          </a:prstGeom>
          <a:ln w="11430">
            <a:solidFill>
              <a:srgbClr val="FFFFFF"/>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41" name="Connector 40"/>
          <p:cNvCxnSpPr/>
          <p:nvPr/>
        </p:nvCxnSpPr>
        <p:spPr>
          <a:xfrm>
            <a:off x="8191500" y="4333875"/>
            <a:ext cx="2047875" cy="0"/>
          </a:xfrm>
          <a:prstGeom prst="line">
            <a:avLst/>
          </a:prstGeom>
          <a:ln w="11430">
            <a:solidFill>
              <a:srgbClr val="FFFFFF"/>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sp>
        <p:nvSpPr>
          <p:cNvPr id="42" name="Rectangle 41"/>
          <p:cNvSpPr/>
          <p:nvPr/>
        </p:nvSpPr>
        <p:spPr>
          <a:xfrm>
            <a:off x="8191500" y="3571875"/>
            <a:ext cx="261937" cy="333375"/>
          </a:xfrm>
          <a:prstGeom prst="rect">
            <a:avLst/>
          </a:prstGeom>
          <a:solidFill>
            <a:srgbClr val="5C5C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8239125" y="3571875"/>
            <a:ext cx="285750" cy="333375"/>
          </a:xfrm>
          <a:prstGeom prst="rect">
            <a:avLst/>
          </a:prstGeom>
          <a:noFill/>
        </p:spPr>
        <p:txBody>
          <a:bodyPr wrap="square" lIns="0" tIns="0" rIns="0" bIns="0">
            <a:noAutofit/>
          </a:bodyPr>
          <a:lstStyle/>
          <a:p>
            <a:pPr algn="l">
              <a:spcBef>
                <a:spcPts val="0"/>
              </a:spcBef>
              <a:spcAft>
                <a:spcPts val="0"/>
              </a:spcAft>
            </a:pPr>
            <a:r>
              <a:rPr sz="1600" b="0">
                <a:solidFill>
                  <a:srgbClr val="FFFFFF"/>
                </a:solidFill>
                <a:latin typeface="Cambria Math"/>
              </a:rPr>
              <a:t>b</a:t>
            </a:r>
          </a:p>
        </p:txBody>
      </p:sp>
      <p:sp>
        <p:nvSpPr>
          <p:cNvPr id="44" name="Rectangle 43"/>
          <p:cNvSpPr/>
          <p:nvPr/>
        </p:nvSpPr>
        <p:spPr>
          <a:xfrm>
            <a:off x="9024937" y="4143375"/>
            <a:ext cx="404812" cy="261937"/>
          </a:xfrm>
          <a:prstGeom prst="rect">
            <a:avLst/>
          </a:prstGeom>
          <a:solidFill>
            <a:srgbClr val="5C5C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9120187" y="4119562"/>
            <a:ext cx="309562" cy="333375"/>
          </a:xfrm>
          <a:prstGeom prst="rect">
            <a:avLst/>
          </a:prstGeom>
          <a:noFill/>
        </p:spPr>
        <p:txBody>
          <a:bodyPr wrap="square" lIns="0" tIns="0" rIns="0" bIns="0">
            <a:noAutofit/>
          </a:bodyPr>
          <a:lstStyle/>
          <a:p>
            <a:pPr algn="l">
              <a:spcBef>
                <a:spcPts val="0"/>
              </a:spcBef>
              <a:spcAft>
                <a:spcPts val="0"/>
              </a:spcAft>
            </a:pPr>
            <a:r>
              <a:rPr sz="1600" b="0">
                <a:solidFill>
                  <a:srgbClr val="FFFFFF"/>
                </a:solidFill>
                <a:latin typeface="Cambria Math"/>
              </a:rPr>
              <a:t>a</a:t>
            </a:r>
          </a:p>
        </p:txBody>
      </p:sp>
      <p:sp>
        <p:nvSpPr>
          <p:cNvPr id="46" name="Rectangle 45"/>
          <p:cNvSpPr/>
          <p:nvPr/>
        </p:nvSpPr>
        <p:spPr>
          <a:xfrm>
            <a:off x="6858000" y="5357812"/>
            <a:ext cx="166687" cy="95250"/>
          </a:xfrm>
          <a:prstGeom prst="rect">
            <a:avLst/>
          </a:prstGeom>
          <a:solidFill>
            <a:srgbClr val="5C5C5C"/>
          </a:solidFill>
          <a:ln w="31750">
            <a:solidFill>
              <a:srgbClr val="64D6C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7096125" y="5286375"/>
            <a:ext cx="4572000" cy="309562"/>
          </a:xfrm>
          <a:prstGeom prst="rect">
            <a:avLst/>
          </a:prstGeom>
          <a:noFill/>
        </p:spPr>
        <p:txBody>
          <a:bodyPr wrap="square" lIns="0" tIns="0" rIns="0" bIns="0">
            <a:noAutofit/>
          </a:bodyPr>
          <a:lstStyle/>
          <a:p>
            <a:pPr algn="l">
              <a:spcBef>
                <a:spcPts val="0"/>
              </a:spcBef>
              <a:spcAft>
                <a:spcPts val="0"/>
              </a:spcAft>
            </a:pPr>
            <a:r>
              <a:rPr sz="1200" b="0">
                <a:solidFill>
                  <a:srgbClr val="FFFFFF"/>
                </a:solidFill>
                <a:latin typeface="Arial"/>
              </a:rPr>
              <a:t>simply supported edges</a:t>
            </a:r>
          </a:p>
        </p:txBody>
      </p:sp>
      <p:sp>
        <p:nvSpPr>
          <p:cNvPr id="48" name="Rounded Rectangle 47"/>
          <p:cNvSpPr/>
          <p:nvPr/>
        </p:nvSpPr>
        <p:spPr>
          <a:xfrm>
            <a:off x="214312" y="5929312"/>
            <a:ext cx="11763375" cy="500062"/>
          </a:xfrm>
          <a:prstGeom prst="roundRect">
            <a:avLst>
              <a:gd name="adj" fmla="val 2500"/>
            </a:avLst>
          </a:prstGeom>
          <a:solidFill>
            <a:srgbClr val="202020"/>
          </a:solidFill>
          <a:ln w="15240">
            <a:solidFill>
              <a:srgbClr val="FF3A6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476250" y="6024562"/>
            <a:ext cx="1190625" cy="333375"/>
          </a:xfrm>
          <a:prstGeom prst="rect">
            <a:avLst/>
          </a:prstGeom>
          <a:noFill/>
        </p:spPr>
        <p:txBody>
          <a:bodyPr wrap="square" lIns="0" tIns="0" rIns="0" bIns="0">
            <a:noAutofit/>
          </a:bodyPr>
          <a:lstStyle/>
          <a:p>
            <a:pPr algn="l">
              <a:spcBef>
                <a:spcPts val="0"/>
              </a:spcBef>
              <a:spcAft>
                <a:spcPts val="0"/>
              </a:spcAft>
            </a:pPr>
            <a:r>
              <a:rPr sz="1600" b="1">
                <a:solidFill>
                  <a:srgbClr val="FFFF00"/>
                </a:solidFill>
                <a:latin typeface="Arial"/>
              </a:rPr>
              <a:t>Keynote</a:t>
            </a:r>
          </a:p>
        </p:txBody>
      </p:sp>
      <p:sp>
        <p:nvSpPr>
          <p:cNvPr id="50" name="Rectangle 49"/>
          <p:cNvSpPr/>
          <p:nvPr/>
        </p:nvSpPr>
        <p:spPr>
          <a:xfrm>
            <a:off x="1738312" y="6048375"/>
            <a:ext cx="14287" cy="261937"/>
          </a:xfrm>
          <a:prstGeom prst="rect">
            <a:avLst/>
          </a:prstGeom>
          <a:solidFill>
            <a:srgbClr val="9999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p:cNvSpPr txBox="1"/>
          <p:nvPr/>
        </p:nvSpPr>
        <p:spPr>
          <a:xfrm>
            <a:off x="1905000" y="6024562"/>
            <a:ext cx="9906000" cy="333375"/>
          </a:xfrm>
          <a:prstGeom prst="rect">
            <a:avLst/>
          </a:prstGeom>
          <a:noFill/>
        </p:spPr>
        <p:txBody>
          <a:bodyPr wrap="square" lIns="0" tIns="0" rIns="0" bIns="0">
            <a:noAutofit/>
          </a:bodyPr>
          <a:lstStyle/>
          <a:p>
            <a:pPr algn="l">
              <a:spcBef>
                <a:spcPts val="0"/>
              </a:spcBef>
              <a:spcAft>
                <a:spcPts val="0"/>
              </a:spcAft>
            </a:pPr>
            <a:r>
              <a:rPr sz="1300" b="0">
                <a:solidFill>
                  <a:srgbClr val="FFFFFF"/>
                </a:solidFill>
                <a:latin typeface="Arial"/>
              </a:rPr>
              <a:t>Start from the governing equation for a specially orthotropic laminate of the previous slides.</a:t>
            </a:r>
          </a:p>
        </p:txBody>
      </p:sp>
    </p:spTree>
    <p:extLst>
      <p:ext uri="{BB962C8B-B14F-4D97-AF65-F5344CB8AC3E}">
        <p14:creationId xmlns:p14="http://schemas.microsoft.com/office/powerpoint/2010/main" val="8905211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7CC3765A-CA73-FDB8-DCA3-F3D85F208A2F}"/>
              </a:ext>
            </a:extLst>
          </p:cNvPr>
          <p:cNvSpPr>
            <a:spLocks noGrp="1"/>
          </p:cNvSpPr>
          <p:nvPr>
            <p:ph type="title"/>
          </p:nvPr>
        </p:nvSpPr>
        <p:spPr/>
        <p:txBody>
          <a:bodyPr/>
          <a:lstStyle/>
          <a:p>
            <a:endParaRPr lang="en-GB"/>
          </a:p>
        </p:txBody>
      </p:sp>
      <p:sp>
        <p:nvSpPr>
          <p:cNvPr id="21" name="Content Placeholder 20">
            <a:extLst>
              <a:ext uri="{FF2B5EF4-FFF2-40B4-BE49-F238E27FC236}">
                <a16:creationId xmlns:a16="http://schemas.microsoft.com/office/drawing/2014/main" id="{E8D4FFC0-EFAC-99D6-1B18-CEA96467447C}"/>
              </a:ext>
            </a:extLst>
          </p:cNvPr>
          <p:cNvSpPr>
            <a:spLocks noGrp="1"/>
          </p:cNvSpPr>
          <p:nvPr>
            <p:ph idx="1"/>
          </p:nvPr>
        </p:nvSpPr>
        <p:spPr/>
        <p:txBody>
          <a:bodyPr/>
          <a:lstStyle/>
          <a:p>
            <a:endParaRPr lang="en-GB"/>
          </a:p>
        </p:txBody>
      </p:sp>
      <p:pic>
        <p:nvPicPr>
          <p:cNvPr id="23" name="Picture 22">
            <a:extLst>
              <a:ext uri="{FF2B5EF4-FFF2-40B4-BE49-F238E27FC236}">
                <a16:creationId xmlns:a16="http://schemas.microsoft.com/office/drawing/2014/main" id="{ECE2E4DF-C74C-9B56-9366-69D5ECAB6B0C}"/>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92834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8F678E69-4E0A-EF45-F6A3-0EE84FFF1AAB}"/>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4968795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8ED4427-B73D-1724-8176-05DA4BBF5FE7}"/>
              </a:ext>
            </a:extLst>
          </p:cNvPr>
          <p:cNvSpPr>
            <a:spLocks noGrp="1"/>
          </p:cNvSpPr>
          <p:nvPr>
            <p:ph type="title"/>
          </p:nvPr>
        </p:nvSpPr>
        <p:spPr/>
        <p:txBody>
          <a:bodyPr/>
          <a:lstStyle/>
          <a:p>
            <a:endParaRPr lang="en-GB"/>
          </a:p>
        </p:txBody>
      </p:sp>
      <p:sp>
        <p:nvSpPr>
          <p:cNvPr id="9" name="Content Placeholder 8">
            <a:extLst>
              <a:ext uri="{FF2B5EF4-FFF2-40B4-BE49-F238E27FC236}">
                <a16:creationId xmlns:a16="http://schemas.microsoft.com/office/drawing/2014/main" id="{45A67C5F-6F08-CC20-0489-4DF740D824F6}"/>
              </a:ext>
            </a:extLst>
          </p:cNvPr>
          <p:cNvSpPr>
            <a:spLocks noGrp="1"/>
          </p:cNvSpPr>
          <p:nvPr>
            <p:ph idx="1"/>
          </p:nvPr>
        </p:nvSpPr>
        <p:spPr/>
        <p:txBody>
          <a:bodyPr/>
          <a:lstStyle/>
          <a:p>
            <a:endParaRPr lang="en-GB"/>
          </a:p>
        </p:txBody>
      </p:sp>
      <p:pic>
        <p:nvPicPr>
          <p:cNvPr id="10" name="Picture 9">
            <a:extLst>
              <a:ext uri="{FF2B5EF4-FFF2-40B4-BE49-F238E27FC236}">
                <a16:creationId xmlns:a16="http://schemas.microsoft.com/office/drawing/2014/main" id="{F92BC465-B80E-2751-14B5-2E6A393FE9F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3793820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93C3218D-BFD0-1D1D-2827-515C8ADDB6D5}"/>
              </a:ext>
            </a:extLst>
          </p:cNvPr>
          <p:cNvSpPr>
            <a:spLocks noGrp="1"/>
          </p:cNvSpPr>
          <p:nvPr>
            <p:ph type="title"/>
          </p:nvPr>
        </p:nvSpPr>
        <p:spPr/>
        <p:txBody>
          <a:bodyPr/>
          <a:lstStyle/>
          <a:p>
            <a:endParaRPr lang="en-GB"/>
          </a:p>
        </p:txBody>
      </p:sp>
      <p:pic>
        <p:nvPicPr>
          <p:cNvPr id="25" name="Picture 24">
            <a:extLst>
              <a:ext uri="{FF2B5EF4-FFF2-40B4-BE49-F238E27FC236}">
                <a16:creationId xmlns:a16="http://schemas.microsoft.com/office/drawing/2014/main" id="{EE7C3D27-CC79-C3D3-EF1A-56B92A89C699}"/>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7136464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B9580-CC2B-7E68-7130-4C3D846651B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374AC81-77EE-6D90-F0E0-705EB40BB2D0}"/>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3EC4AF61-8F1F-BC2A-51DD-FD56EA47ADFC}"/>
              </a:ext>
            </a:extLst>
          </p:cNvPr>
          <p:cNvSpPr>
            <a:spLocks noGrp="1"/>
          </p:cNvSpPr>
          <p:nvPr>
            <p:ph type="sldNum" sz="quarter" idx="12"/>
          </p:nvPr>
        </p:nvSpPr>
        <p:spPr/>
        <p:txBody>
          <a:bodyPr/>
          <a:lstStyle/>
          <a:p>
            <a:fld id="{4183E3AC-4BFB-4F71-8C6B-E1F9A9D61AA6}" type="slidenum">
              <a:rPr lang="en-GB" smtClean="0"/>
              <a:t>35</a:t>
            </a:fld>
            <a:endParaRPr lang="en-GB"/>
          </a:p>
        </p:txBody>
      </p:sp>
      <p:pic>
        <p:nvPicPr>
          <p:cNvPr id="6" name="Picture 5">
            <a:extLst>
              <a:ext uri="{FF2B5EF4-FFF2-40B4-BE49-F238E27FC236}">
                <a16:creationId xmlns:a16="http://schemas.microsoft.com/office/drawing/2014/main" id="{BFA1EAB6-CAB5-0873-2E80-99F10064CD0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0077938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9CAFEF1B-BF01-05AA-9031-408FFE70BE92}"/>
              </a:ext>
            </a:extLst>
          </p:cNvPr>
          <p:cNvSpPr>
            <a:spLocks noGrp="1"/>
          </p:cNvSpPr>
          <p:nvPr>
            <p:ph type="title"/>
          </p:nvPr>
        </p:nvSpPr>
        <p:spPr/>
        <p:txBody>
          <a:bodyPr/>
          <a:lstStyle/>
          <a:p>
            <a:endParaRPr lang="en-GB"/>
          </a:p>
        </p:txBody>
      </p:sp>
      <p:sp>
        <p:nvSpPr>
          <p:cNvPr id="26" name="Content Placeholder 25">
            <a:extLst>
              <a:ext uri="{FF2B5EF4-FFF2-40B4-BE49-F238E27FC236}">
                <a16:creationId xmlns:a16="http://schemas.microsoft.com/office/drawing/2014/main" id="{32306E90-4AB2-C3C1-E923-E6EDDE7FFF70}"/>
              </a:ext>
            </a:extLst>
          </p:cNvPr>
          <p:cNvSpPr>
            <a:spLocks noGrp="1"/>
          </p:cNvSpPr>
          <p:nvPr>
            <p:ph idx="1"/>
          </p:nvPr>
        </p:nvSpPr>
        <p:spPr/>
        <p:txBody>
          <a:bodyPr/>
          <a:lstStyle/>
          <a:p>
            <a:endParaRPr lang="en-GB"/>
          </a:p>
        </p:txBody>
      </p:sp>
      <p:pic>
        <p:nvPicPr>
          <p:cNvPr id="29" name="Picture 28">
            <a:extLst>
              <a:ext uri="{FF2B5EF4-FFF2-40B4-BE49-F238E27FC236}">
                <a16:creationId xmlns:a16="http://schemas.microsoft.com/office/drawing/2014/main" id="{14A61A93-191F-BE3A-23AC-2820052F659C}"/>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1077197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358C90C-ED9C-A67A-D907-D795A36B7A4F}"/>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348967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E86E73D-2D06-79F1-3CE9-C96A7844E7C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2360754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428750"/>
            <a:ext cx="12192000" cy="5191125"/>
          </a:xfrm>
          <a:prstGeom prst="rect">
            <a:avLst/>
          </a:prstGeom>
          <a:solidFill>
            <a:srgbClr val="2020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62000" y="238125"/>
            <a:ext cx="10834687" cy="571500"/>
          </a:xfrm>
          <a:prstGeom prst="rect">
            <a:avLst/>
          </a:prstGeom>
          <a:noFill/>
        </p:spPr>
        <p:txBody>
          <a:bodyPr wrap="square" lIns="0" tIns="0" rIns="0" bIns="0">
            <a:noAutofit/>
          </a:bodyPr>
          <a:lstStyle/>
          <a:p>
            <a:pPr algn="l">
              <a:spcBef>
                <a:spcPts val="0"/>
              </a:spcBef>
              <a:spcAft>
                <a:spcPts val="0"/>
              </a:spcAft>
            </a:pPr>
            <a:r>
              <a:rPr lang="en-GB" sz="3000" b="1" dirty="0">
                <a:solidFill>
                  <a:srgbClr val="FFFFFF"/>
                </a:solidFill>
                <a:latin typeface="Arial"/>
                <a:cs typeface="Arial"/>
              </a:rPr>
              <a:t>Example 2</a:t>
            </a:r>
          </a:p>
        </p:txBody>
      </p:sp>
      <p:sp>
        <p:nvSpPr>
          <p:cNvPr id="4" name="TextBox 3"/>
          <p:cNvSpPr txBox="1"/>
          <p:nvPr/>
        </p:nvSpPr>
        <p:spPr>
          <a:xfrm>
            <a:off x="762000" y="785812"/>
            <a:ext cx="11215687" cy="595312"/>
          </a:xfrm>
          <a:prstGeom prst="rect">
            <a:avLst/>
          </a:prstGeom>
          <a:noFill/>
        </p:spPr>
        <p:txBody>
          <a:bodyPr wrap="square" lIns="0" tIns="0" rIns="0" bIns="0">
            <a:noAutofit/>
          </a:bodyPr>
          <a:lstStyle/>
          <a:p>
            <a:pPr algn="l">
              <a:spcBef>
                <a:spcPts val="0"/>
              </a:spcBef>
              <a:spcAft>
                <a:spcPts val="0"/>
              </a:spcAft>
            </a:pPr>
            <a:r>
              <a:rPr lang="en-GB" sz="2600" b="1" dirty="0">
                <a:solidFill>
                  <a:srgbClr val="FFFF00"/>
                </a:solidFill>
                <a:latin typeface="Arial"/>
                <a:cs typeface="Arial"/>
              </a:rPr>
              <a:t>Uniaxial compression of the same plate</a:t>
            </a:r>
          </a:p>
        </p:txBody>
      </p:sp>
      <p:sp>
        <p:nvSpPr>
          <p:cNvPr id="5" name="Rounded Rectangle 4"/>
          <p:cNvSpPr/>
          <p:nvPr/>
        </p:nvSpPr>
        <p:spPr>
          <a:xfrm>
            <a:off x="214312" y="1714500"/>
            <a:ext cx="6096000" cy="4071937"/>
          </a:xfrm>
          <a:prstGeom prst="roundRect">
            <a:avLst>
              <a:gd name="adj" fmla="val 2500"/>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429375" y="1714500"/>
            <a:ext cx="5548312" cy="4071937"/>
          </a:xfrm>
          <a:prstGeom prst="roundRect">
            <a:avLst>
              <a:gd name="adj" fmla="val 2500"/>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214312" y="1762125"/>
            <a:ext cx="28575" cy="3976687"/>
          </a:xfrm>
          <a:prstGeom prst="rect">
            <a:avLst/>
          </a:prstGeom>
          <a:solidFill>
            <a:srgbClr val="85A8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429375" y="1762125"/>
            <a:ext cx="28575" cy="3976687"/>
          </a:xfrm>
          <a:prstGeom prst="rect">
            <a:avLst/>
          </a:prstGeom>
          <a:solidFill>
            <a:srgbClr val="64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428625" y="1833562"/>
            <a:ext cx="238125" cy="238125"/>
          </a:xfrm>
          <a:prstGeom prst="ellipse">
            <a:avLst/>
          </a:prstGeom>
          <a:solidFill>
            <a:srgbClr val="85A8F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a:solidFill>
                  <a:srgbClr val="202020"/>
                </a:solidFill>
                <a:latin typeface="Arial"/>
              </a:rPr>
              <a:t>1</a:t>
            </a:r>
          </a:p>
        </p:txBody>
      </p:sp>
      <p:sp>
        <p:nvSpPr>
          <p:cNvPr id="10" name="TextBox 9"/>
          <p:cNvSpPr txBox="1"/>
          <p:nvPr/>
        </p:nvSpPr>
        <p:spPr>
          <a:xfrm>
            <a:off x="762000" y="1809750"/>
            <a:ext cx="5262562" cy="357187"/>
          </a:xfrm>
          <a:prstGeom prst="rect">
            <a:avLst/>
          </a:prstGeom>
          <a:noFill/>
        </p:spPr>
        <p:txBody>
          <a:bodyPr wrap="square" lIns="0" tIns="0" rIns="0" bIns="0">
            <a:noAutofit/>
          </a:bodyPr>
          <a:lstStyle/>
          <a:p>
            <a:pPr algn="l">
              <a:spcBef>
                <a:spcPts val="0"/>
              </a:spcBef>
              <a:spcAft>
                <a:spcPts val="0"/>
              </a:spcAft>
            </a:pPr>
            <a:r>
              <a:rPr sz="1400" b="1">
                <a:solidFill>
                  <a:srgbClr val="85A8FF"/>
                </a:solidFill>
                <a:latin typeface="Arial"/>
              </a:rPr>
              <a:t>Problem statement</a:t>
            </a:r>
          </a:p>
        </p:txBody>
      </p:sp>
      <p:sp>
        <p:nvSpPr>
          <p:cNvPr id="11" name="Oval 10"/>
          <p:cNvSpPr/>
          <p:nvPr/>
        </p:nvSpPr>
        <p:spPr>
          <a:xfrm>
            <a:off x="6643687" y="1833562"/>
            <a:ext cx="238125" cy="238125"/>
          </a:xfrm>
          <a:prstGeom prst="ellipse">
            <a:avLst/>
          </a:prstGeom>
          <a:solidFill>
            <a:srgbClr val="64D6CE"/>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a:solidFill>
                  <a:srgbClr val="202020"/>
                </a:solidFill>
                <a:latin typeface="Arial"/>
              </a:rPr>
              <a:t>2</a:t>
            </a:r>
          </a:p>
        </p:txBody>
      </p:sp>
      <p:sp>
        <p:nvSpPr>
          <p:cNvPr id="12" name="TextBox 11"/>
          <p:cNvSpPr txBox="1"/>
          <p:nvPr/>
        </p:nvSpPr>
        <p:spPr>
          <a:xfrm>
            <a:off x="6977062" y="1809750"/>
            <a:ext cx="4762500" cy="357187"/>
          </a:xfrm>
          <a:prstGeom prst="rect">
            <a:avLst/>
          </a:prstGeom>
          <a:noFill/>
        </p:spPr>
        <p:txBody>
          <a:bodyPr wrap="square" lIns="0" tIns="0" rIns="0" bIns="0">
            <a:noAutofit/>
          </a:bodyPr>
          <a:lstStyle/>
          <a:p>
            <a:pPr algn="l">
              <a:spcBef>
                <a:spcPts val="0"/>
              </a:spcBef>
              <a:spcAft>
                <a:spcPts val="0"/>
              </a:spcAft>
            </a:pPr>
            <a:r>
              <a:rPr sz="1400" b="1">
                <a:solidFill>
                  <a:srgbClr val="64D6CE"/>
                </a:solidFill>
                <a:latin typeface="Arial"/>
              </a:rPr>
              <a:t>Plate and loading</a:t>
            </a:r>
          </a:p>
        </p:txBody>
      </p:sp>
      <p:sp>
        <p:nvSpPr>
          <p:cNvPr id="13" name="Oval 12"/>
          <p:cNvSpPr/>
          <p:nvPr/>
        </p:nvSpPr>
        <p:spPr>
          <a:xfrm>
            <a:off x="476250" y="2324100"/>
            <a:ext cx="238125" cy="238125"/>
          </a:xfrm>
          <a:prstGeom prst="ellipse">
            <a:avLst/>
          </a:prstGeom>
          <a:solidFill>
            <a:srgbClr val="85A8F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a:solidFill>
                  <a:srgbClr val="202020"/>
                </a:solidFill>
                <a:latin typeface="Arial"/>
              </a:rPr>
              <a:t>1</a:t>
            </a:r>
          </a:p>
        </p:txBody>
      </p:sp>
      <mc:AlternateContent xmlns:mc="http://schemas.openxmlformats.org/markup-compatibility/2006">
        <mc:Choice xmlns:a14="http://schemas.microsoft.com/office/drawing/2010/main" Requires="a14">
          <p:sp>
            <p:nvSpPr>
              <p:cNvPr id="14" name="TextBox 13"/>
              <p:cNvSpPr txBox="1"/>
              <p:nvPr/>
            </p:nvSpPr>
            <p:spPr>
              <a:xfrm>
                <a:off x="876300" y="2286000"/>
                <a:ext cx="5257800" cy="736600"/>
              </a:xfrm>
              <a:prstGeom prst="rect">
                <a:avLst/>
              </a:prstGeom>
              <a:noFill/>
            </p:spPr>
            <p:txBody>
              <a:bodyPr wrap="square" lIns="0" tIns="0" rIns="0" bIns="0">
                <a:noAutofit/>
              </a:bodyPr>
              <a:lstStyle/>
              <a:p>
                <a:pPr algn="l">
                  <a:spcBef>
                    <a:spcPts val="0"/>
                  </a:spcBef>
                  <a:spcAft>
                    <a:spcPts val="0"/>
                  </a:spcAft>
                </a:pPr>
                <a:r>
                  <a:rPr lang="en-GB" sz="1600" dirty="0">
                    <a:solidFill>
                      <a:srgbClr val="FFFFFF"/>
                    </a:solidFill>
                    <a:latin typeface="Arial"/>
                    <a:cs typeface="Arial"/>
                  </a:rPr>
                  <a:t>Load the plate of Example 1 in uniaxial compression only: </a:t>
                </a:r>
                <a14:m>
                  <m:oMath xmlns:m="http://schemas.openxmlformats.org/officeDocument/2006/math">
                    <m:sSub>
                      <m:sSubPr>
                        <m:ctrlPr>
                          <a:rPr lang="en-GB" sz="1600" i="1" dirty="0">
                            <a:solidFill>
                              <a:srgbClr val="FFFFFF"/>
                            </a:solidFill>
                            <a:latin typeface="Cambria Math"/>
                          </a:rPr>
                        </m:ctrlPr>
                      </m:sSubPr>
                      <m:e>
                        <m:r>
                          <a:rPr lang="en-GB" sz="1600" i="1" dirty="0">
                            <a:solidFill>
                              <a:srgbClr val="FFFFFF"/>
                            </a:solidFill>
                            <a:latin typeface="Cambria Math"/>
                          </a:rPr>
                          <m:t>𝑁</m:t>
                        </m:r>
                      </m:e>
                      <m:sub>
                        <m:r>
                          <a:rPr lang="en-GB" sz="1600" i="1" dirty="0">
                            <a:solidFill>
                              <a:srgbClr val="FFFFFF"/>
                            </a:solidFill>
                            <a:latin typeface="Cambria Math"/>
                          </a:rPr>
                          <m:t>𝑥</m:t>
                        </m:r>
                      </m:sub>
                    </m:sSub>
                    <m:r>
                      <a:rPr lang="en-GB" sz="1600" i="0" dirty="0">
                        <a:solidFill>
                          <a:srgbClr val="FFFFFF"/>
                        </a:solidFill>
                        <a:latin typeface="Cambria Math"/>
                      </a:rPr>
                      <m:t>=−</m:t>
                    </m:r>
                    <m:sSub>
                      <m:sSubPr>
                        <m:ctrlPr>
                          <a:rPr lang="en-GB" sz="1600" i="1" dirty="0">
                            <a:solidFill>
                              <a:srgbClr val="FFFFFF"/>
                            </a:solidFill>
                            <a:latin typeface="Cambria Math"/>
                          </a:rPr>
                        </m:ctrlPr>
                      </m:sSubPr>
                      <m:e>
                        <m:r>
                          <a:rPr lang="en-GB" sz="1600" i="1" dirty="0">
                            <a:solidFill>
                              <a:srgbClr val="FFFFFF"/>
                            </a:solidFill>
                            <a:latin typeface="Cambria Math"/>
                          </a:rPr>
                          <m:t>𝑁</m:t>
                        </m:r>
                      </m:e>
                      <m:sub>
                        <m:r>
                          <a:rPr lang="en-GB" sz="1600" i="0" dirty="0">
                            <a:solidFill>
                              <a:srgbClr val="FFFFFF"/>
                            </a:solidFill>
                            <a:latin typeface="Cambria Math"/>
                          </a:rPr>
                          <m:t>0</m:t>
                        </m:r>
                      </m:sub>
                    </m:sSub>
                  </m:oMath>
                </a14:m>
                <a:r>
                  <a:rPr lang="en-GB" sz="1600" dirty="0">
                    <a:solidFill>
                      <a:srgbClr val="FFFFFF"/>
                    </a:solidFill>
                    <a:latin typeface="Arial"/>
                    <a:cs typeface="Arial"/>
                  </a:rPr>
                  <a:t>, </a:t>
                </a:r>
                <a14:m>
                  <m:oMath xmlns:m="http://schemas.openxmlformats.org/officeDocument/2006/math">
                    <m:sSub>
                      <m:sSubPr>
                        <m:ctrlPr>
                          <a:rPr lang="en-GB" sz="1600" i="1" dirty="0">
                            <a:solidFill>
                              <a:srgbClr val="FFFFFF"/>
                            </a:solidFill>
                            <a:latin typeface="Cambria Math"/>
                          </a:rPr>
                        </m:ctrlPr>
                      </m:sSubPr>
                      <m:e>
                        <m:r>
                          <a:rPr lang="en-GB" sz="1600" i="1" dirty="0">
                            <a:solidFill>
                              <a:srgbClr val="FFFFFF"/>
                            </a:solidFill>
                            <a:latin typeface="Cambria Math"/>
                          </a:rPr>
                          <m:t>𝑁</m:t>
                        </m:r>
                      </m:e>
                      <m:sub>
                        <m:r>
                          <a:rPr lang="en-GB" sz="1600" i="1" dirty="0">
                            <a:solidFill>
                              <a:srgbClr val="FFFFFF"/>
                            </a:solidFill>
                            <a:latin typeface="Cambria Math"/>
                          </a:rPr>
                          <m:t>𝑦</m:t>
                        </m:r>
                      </m:sub>
                    </m:sSub>
                    <m:r>
                      <a:rPr lang="en-GB" sz="1600" i="0" dirty="0">
                        <a:solidFill>
                          <a:srgbClr val="FFFFFF"/>
                        </a:solidFill>
                        <a:latin typeface="Cambria Math"/>
                      </a:rPr>
                      <m:t>=0</m:t>
                    </m:r>
                  </m:oMath>
                </a14:m>
                <a:r>
                  <a:rPr lang="en-GB" sz="1600" dirty="0">
                    <a:solidFill>
                      <a:srgbClr val="FFFFFF"/>
                    </a:solidFill>
                    <a:latin typeface="Arial"/>
                    <a:cs typeface="Arial"/>
                  </a:rPr>
                  <a:t>, so </a:t>
                </a:r>
                <a14:m>
                  <m:oMath xmlns:m="http://schemas.openxmlformats.org/officeDocument/2006/math">
                    <m:r>
                      <a:rPr lang="en-GB" sz="1600" i="1" dirty="0">
                        <a:solidFill>
                          <a:srgbClr val="FFFFFF"/>
                        </a:solidFill>
                        <a:latin typeface="Cambria Math"/>
                      </a:rPr>
                      <m:t>𝛼</m:t>
                    </m:r>
                    <m:r>
                      <a:rPr lang="en-GB" sz="1600" i="0" dirty="0">
                        <a:solidFill>
                          <a:srgbClr val="FFFFFF"/>
                        </a:solidFill>
                        <a:latin typeface="Cambria Math"/>
                      </a:rPr>
                      <m:t>=0</m:t>
                    </m:r>
                  </m:oMath>
                </a14:m>
                <a:r>
                  <a:rPr lang="en-GB" sz="1600" dirty="0">
                    <a:solidFill>
                      <a:srgbClr val="FFFFFF"/>
                    </a:solidFill>
                    <a:latin typeface="Arial"/>
                    <a:cs typeface="Arial"/>
                  </a:rPr>
                  <a:t>.</a:t>
                </a:r>
              </a:p>
            </p:txBody>
          </p:sp>
        </mc:Choice>
        <mc:Fallback>
          <p:sp>
            <p:nvSpPr>
              <p:cNvPr id="14" name="TextBox 13"/>
              <p:cNvSpPr txBox="1">
                <a:spLocks noRot="1" noChangeAspect="1" noMove="1" noResize="1" noEditPoints="1" noAdjustHandles="1" noChangeArrowheads="1" noChangeShapeType="1" noTextEdit="1"/>
              </p:cNvSpPr>
              <p:nvPr/>
            </p:nvSpPr>
            <p:spPr>
              <a:xfrm>
                <a:off x="876300" y="2286000"/>
                <a:ext cx="5257800" cy="736600"/>
              </a:xfrm>
              <a:prstGeom prst="rect">
                <a:avLst/>
              </a:prstGeom>
              <a:blipFill>
                <a:blip r:embed="rId3"/>
                <a:stretch>
                  <a:fillRect l="-2436" t="-8264" r="-1972"/>
                </a:stretch>
              </a:blipFill>
            </p:spPr>
            <p:txBody>
              <a:bodyPr/>
              <a:lstStyle/>
              <a:p>
                <a:r>
                  <a:rPr lang="en-GB">
                    <a:noFill/>
                  </a:rPr>
                  <a:t> </a:t>
                </a:r>
              </a:p>
            </p:txBody>
          </p:sp>
        </mc:Fallback>
      </mc:AlternateContent>
      <p:sp>
        <p:nvSpPr>
          <p:cNvPr id="15" name="Oval 14"/>
          <p:cNvSpPr/>
          <p:nvPr/>
        </p:nvSpPr>
        <p:spPr>
          <a:xfrm>
            <a:off x="476250" y="2959100"/>
            <a:ext cx="238125" cy="238125"/>
          </a:xfrm>
          <a:prstGeom prst="ellipse">
            <a:avLst/>
          </a:prstGeom>
          <a:solidFill>
            <a:srgbClr val="64D6CE"/>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a:solidFill>
                  <a:srgbClr val="202020"/>
                </a:solidFill>
                <a:latin typeface="Arial"/>
              </a:rPr>
              <a:t>2</a:t>
            </a:r>
          </a:p>
        </p:txBody>
      </p:sp>
      <mc:AlternateContent xmlns:mc="http://schemas.openxmlformats.org/markup-compatibility/2006">
        <mc:Choice xmlns:a14="http://schemas.microsoft.com/office/drawing/2010/main" Requires="a14">
          <p:sp>
            <p:nvSpPr>
              <p:cNvPr id="16" name="TextBox 15"/>
              <p:cNvSpPr txBox="1"/>
              <p:nvPr/>
            </p:nvSpPr>
            <p:spPr>
              <a:xfrm>
                <a:off x="876300" y="2921000"/>
                <a:ext cx="5257800" cy="508000"/>
              </a:xfrm>
              <a:prstGeom prst="rect">
                <a:avLst/>
              </a:prstGeom>
              <a:noFill/>
            </p:spPr>
            <p:txBody>
              <a:bodyPr wrap="square" lIns="0" tIns="0" rIns="0" bIns="0">
                <a:noAutofit/>
              </a:bodyPr>
              <a:lstStyle/>
              <a:p>
                <a:pPr algn="l">
                  <a:spcBef>
                    <a:spcPts val="0"/>
                  </a:spcBef>
                  <a:spcAft>
                    <a:spcPts val="0"/>
                  </a:spcAft>
                </a:pPr>
                <a:r>
                  <a:rPr lang="en-GB" sz="1600" dirty="0">
                    <a:solidFill>
                      <a:srgbClr val="FFFFFF"/>
                    </a:solidFill>
                    <a:latin typeface="Arial"/>
                    <a:cs typeface="Arial"/>
                  </a:rPr>
                  <a:t>Hold the width at </a:t>
                </a:r>
                <a14:m>
                  <m:oMath xmlns:m="http://schemas.openxmlformats.org/officeDocument/2006/math">
                    <m:r>
                      <a:rPr lang="en-GB" sz="1600" i="1" dirty="0">
                        <a:solidFill>
                          <a:srgbClr val="FFFFFF"/>
                        </a:solidFill>
                        <a:latin typeface="Cambria Math"/>
                      </a:rPr>
                      <m:t>𝑏</m:t>
                    </m:r>
                    <m:r>
                      <a:rPr lang="en-GB" sz="1600" i="0" dirty="0">
                        <a:solidFill>
                          <a:srgbClr val="FFFFFF"/>
                        </a:solidFill>
                        <a:latin typeface="Cambria Math"/>
                      </a:rPr>
                      <m:t>=254</m:t>
                    </m:r>
                  </m:oMath>
                </a14:m>
                <a:r>
                  <a:rPr lang="en-GB" sz="1600" dirty="0">
                    <a:solidFill>
                      <a:srgbClr val="FFFFFF"/>
                    </a:solidFill>
                    <a:latin typeface="Arial"/>
                    <a:cs typeface="Arial"/>
                  </a:rPr>
                  <a:t> mm and let the length </a:t>
                </a:r>
                <a14:m>
                  <m:oMath xmlns:m="http://schemas.openxmlformats.org/officeDocument/2006/math">
                    <m:r>
                      <a:rPr lang="en-GB" sz="1600" i="1" dirty="0">
                        <a:solidFill>
                          <a:srgbClr val="FFFFFF"/>
                        </a:solidFill>
                        <a:latin typeface="Cambria Math"/>
                      </a:rPr>
                      <m:t>𝑎</m:t>
                    </m:r>
                  </m:oMath>
                </a14:m>
                <a:r>
                  <a:rPr lang="en-GB" sz="1600" dirty="0">
                    <a:solidFill>
                      <a:srgbClr val="FFFFFF"/>
                    </a:solidFill>
                    <a:latin typeface="Arial"/>
                    <a:cs typeface="Arial"/>
                  </a:rPr>
                  <a:t> change, so </a:t>
                </a:r>
                <a14:m>
                  <m:oMath xmlns:m="http://schemas.openxmlformats.org/officeDocument/2006/math">
                    <m:r>
                      <a:rPr lang="en-GB" sz="1600" i="1" dirty="0">
                        <a:solidFill>
                          <a:srgbClr val="FFFFFF"/>
                        </a:solidFill>
                        <a:latin typeface="Cambria Math"/>
                      </a:rPr>
                      <m:t>𝑅</m:t>
                    </m:r>
                    <m:r>
                      <a:rPr lang="en-GB" sz="1600" i="0" dirty="0">
                        <a:solidFill>
                          <a:srgbClr val="FFFFFF"/>
                        </a:solidFill>
                        <a:latin typeface="Cambria Math"/>
                      </a:rPr>
                      <m:t>=</m:t>
                    </m:r>
                    <m:r>
                      <a:rPr lang="en-GB" sz="1600" i="1" dirty="0">
                        <a:solidFill>
                          <a:srgbClr val="FFFFFF"/>
                        </a:solidFill>
                        <a:latin typeface="Cambria Math"/>
                      </a:rPr>
                      <m:t>𝑎</m:t>
                    </m:r>
                    <m:r>
                      <a:rPr lang="en-GB" sz="1600" i="0" dirty="0">
                        <a:solidFill>
                          <a:srgbClr val="FFFFFF"/>
                        </a:solidFill>
                        <a:latin typeface="Cambria Math"/>
                      </a:rPr>
                      <m:t>/</m:t>
                    </m:r>
                    <m:r>
                      <a:rPr lang="en-GB" sz="1600" i="1" dirty="0">
                        <a:solidFill>
                          <a:srgbClr val="FFFFFF"/>
                        </a:solidFill>
                        <a:latin typeface="Cambria Math"/>
                      </a:rPr>
                      <m:t>𝑏</m:t>
                    </m:r>
                  </m:oMath>
                </a14:m>
                <a:r>
                  <a:rPr lang="en-GB" sz="1600" dirty="0">
                    <a:solidFill>
                      <a:srgbClr val="FFFFFF"/>
                    </a:solidFill>
                    <a:latin typeface="Arial"/>
                    <a:cs typeface="Arial"/>
                  </a:rPr>
                  <a:t> varies.</a:t>
                </a:r>
              </a:p>
            </p:txBody>
          </p:sp>
        </mc:Choice>
        <mc:Fallback>
          <p:sp>
            <p:nvSpPr>
              <p:cNvPr id="16" name="TextBox 15"/>
              <p:cNvSpPr txBox="1">
                <a:spLocks noRot="1" noChangeAspect="1" noMove="1" noResize="1" noEditPoints="1" noAdjustHandles="1" noChangeArrowheads="1" noChangeShapeType="1" noTextEdit="1"/>
              </p:cNvSpPr>
              <p:nvPr/>
            </p:nvSpPr>
            <p:spPr>
              <a:xfrm>
                <a:off x="876300" y="2921000"/>
                <a:ext cx="5257800" cy="508000"/>
              </a:xfrm>
              <a:prstGeom prst="rect">
                <a:avLst/>
              </a:prstGeom>
              <a:blipFill>
                <a:blip r:embed="rId4"/>
                <a:stretch>
                  <a:fillRect l="-2436" t="-11905" r="-3364" b="-20238"/>
                </a:stretch>
              </a:blipFill>
            </p:spPr>
            <p:txBody>
              <a:bodyPr/>
              <a:lstStyle/>
              <a:p>
                <a:r>
                  <a:rPr lang="en-GB">
                    <a:noFill/>
                  </a:rPr>
                  <a:t> </a:t>
                </a:r>
              </a:p>
            </p:txBody>
          </p:sp>
        </mc:Fallback>
      </mc:AlternateContent>
      <p:sp>
        <p:nvSpPr>
          <p:cNvPr id="17" name="Oval 16"/>
          <p:cNvSpPr/>
          <p:nvPr/>
        </p:nvSpPr>
        <p:spPr>
          <a:xfrm>
            <a:off x="476250" y="3594100"/>
            <a:ext cx="238125" cy="238125"/>
          </a:xfrm>
          <a:prstGeom prst="ellipse">
            <a:avLst/>
          </a:prstGeom>
          <a:solidFill>
            <a:srgbClr val="FF4981"/>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a:solidFill>
                  <a:srgbClr val="202020"/>
                </a:solidFill>
                <a:latin typeface="Arial"/>
              </a:rPr>
              <a:t>3</a:t>
            </a:r>
          </a:p>
        </p:txBody>
      </p:sp>
      <mc:AlternateContent xmlns:mc="http://schemas.openxmlformats.org/markup-compatibility/2006">
        <mc:Choice xmlns:a14="http://schemas.microsoft.com/office/drawing/2010/main" Requires="a14">
          <p:sp>
            <p:nvSpPr>
              <p:cNvPr id="18" name="TextBox 17"/>
              <p:cNvSpPr txBox="1"/>
              <p:nvPr/>
            </p:nvSpPr>
            <p:spPr>
              <a:xfrm>
                <a:off x="876300" y="3556000"/>
                <a:ext cx="5257800" cy="508000"/>
              </a:xfrm>
              <a:prstGeom prst="rect">
                <a:avLst/>
              </a:prstGeom>
              <a:noFill/>
            </p:spPr>
            <p:txBody>
              <a:bodyPr wrap="square" lIns="0" tIns="0" rIns="0" bIns="0">
                <a:noAutofit/>
              </a:bodyPr>
              <a:lstStyle/>
              <a:p>
                <a:pPr algn="l">
                  <a:spcBef>
                    <a:spcPts val="0"/>
                  </a:spcBef>
                  <a:spcAft>
                    <a:spcPts val="0"/>
                  </a:spcAft>
                </a:pPr>
                <a:r>
                  <a:rPr lang="en-GB" sz="1600" dirty="0">
                    <a:solidFill>
                      <a:srgbClr val="FFFFFF"/>
                    </a:solidFill>
                    <a:latin typeface="Arial"/>
                    <a:cs typeface="Arial"/>
                  </a:rPr>
                  <a:t>Find the critical load </a:t>
                </a:r>
                <a14:m>
                  <m:oMath xmlns:m="http://schemas.openxmlformats.org/officeDocument/2006/math">
                    <m:sSub>
                      <m:sSubPr>
                        <m:ctrlPr>
                          <a:rPr lang="en-GB" sz="1600" i="1" dirty="0">
                            <a:solidFill>
                              <a:srgbClr val="FFFFFF"/>
                            </a:solidFill>
                            <a:latin typeface="Cambria Math"/>
                          </a:rPr>
                        </m:ctrlPr>
                      </m:sSubPr>
                      <m:e>
                        <m:r>
                          <a:rPr lang="en-GB" sz="1600" i="1" dirty="0">
                            <a:solidFill>
                              <a:srgbClr val="FFFFFF"/>
                            </a:solidFill>
                            <a:latin typeface="Cambria Math"/>
                          </a:rPr>
                          <m:t>𝑁</m:t>
                        </m:r>
                      </m:e>
                      <m:sub>
                        <m:r>
                          <a:rPr lang="en-GB" sz="1600" i="0" dirty="0">
                            <a:solidFill>
                              <a:srgbClr val="FFFFFF"/>
                            </a:solidFill>
                            <a:latin typeface="Cambria Math"/>
                          </a:rPr>
                          <m:t>0</m:t>
                        </m:r>
                      </m:sub>
                    </m:sSub>
                  </m:oMath>
                </a14:m>
                <a:r>
                  <a:rPr lang="en-GB" sz="1600" dirty="0">
                    <a:solidFill>
                      <a:srgbClr val="FFFFFF"/>
                    </a:solidFill>
                    <a:latin typeface="Arial"/>
                    <a:cs typeface="Arial"/>
                  </a:rPr>
                  <a:t> against </a:t>
                </a:r>
                <a14:m>
                  <m:oMath xmlns:m="http://schemas.openxmlformats.org/officeDocument/2006/math">
                    <m:r>
                      <a:rPr lang="en-GB" sz="1600" i="1" dirty="0">
                        <a:solidFill>
                          <a:srgbClr val="FFFFFF"/>
                        </a:solidFill>
                        <a:latin typeface="Cambria Math"/>
                      </a:rPr>
                      <m:t>𝑅</m:t>
                    </m:r>
                  </m:oMath>
                </a14:m>
                <a:r>
                  <a:rPr lang="en-GB" sz="1600" dirty="0">
                    <a:solidFill>
                      <a:srgbClr val="FFFFFF"/>
                    </a:solidFill>
                    <a:latin typeface="Arial"/>
                    <a:cs typeface="Arial"/>
                  </a:rPr>
                  <a:t>, and the buckling mode </a:t>
                </a:r>
                <a14:m>
                  <m:oMath xmlns:m="http://schemas.openxmlformats.org/officeDocument/2006/math">
                    <m:r>
                      <a:rPr lang="en-GB" sz="1600" i="1" dirty="0">
                        <a:solidFill>
                          <a:srgbClr val="FFFFFF"/>
                        </a:solidFill>
                        <a:latin typeface="Cambria Math"/>
                      </a:rPr>
                      <m:t>𝑚</m:t>
                    </m:r>
                  </m:oMath>
                </a14:m>
                <a:r>
                  <a:rPr lang="en-GB" sz="1600" dirty="0">
                    <a:solidFill>
                      <a:srgbClr val="FFFFFF"/>
                    </a:solidFill>
                    <a:latin typeface="Arial"/>
                    <a:cs typeface="Arial"/>
                  </a:rPr>
                  <a:t> that governs.</a:t>
                </a:r>
              </a:p>
            </p:txBody>
          </p:sp>
        </mc:Choice>
        <mc:Fallback>
          <p:sp>
            <p:nvSpPr>
              <p:cNvPr id="18" name="TextBox 17"/>
              <p:cNvSpPr txBox="1">
                <a:spLocks noRot="1" noChangeAspect="1" noMove="1" noResize="1" noEditPoints="1" noAdjustHandles="1" noChangeArrowheads="1" noChangeShapeType="1" noTextEdit="1"/>
              </p:cNvSpPr>
              <p:nvPr/>
            </p:nvSpPr>
            <p:spPr>
              <a:xfrm>
                <a:off x="876300" y="3556000"/>
                <a:ext cx="5257800" cy="508000"/>
              </a:xfrm>
              <a:prstGeom prst="rect">
                <a:avLst/>
              </a:prstGeom>
              <a:blipFill>
                <a:blip r:embed="rId5"/>
                <a:stretch>
                  <a:fillRect l="-2436" t="-11905" r="-1392" b="-20238"/>
                </a:stretch>
              </a:blipFill>
            </p:spPr>
            <p:txBody>
              <a:bodyPr/>
              <a:lstStyle/>
              <a:p>
                <a:r>
                  <a:rPr lang="en-GB">
                    <a:noFill/>
                  </a:rPr>
                  <a:t> </a:t>
                </a:r>
              </a:p>
            </p:txBody>
          </p:sp>
        </mc:Fallback>
      </mc:AlternateContent>
      <p:sp>
        <p:nvSpPr>
          <p:cNvPr id="19" name="Rectangle 18"/>
          <p:cNvSpPr/>
          <p:nvPr/>
        </p:nvSpPr>
        <p:spPr>
          <a:xfrm>
            <a:off x="8072437" y="3000375"/>
            <a:ext cx="2286000" cy="1452562"/>
          </a:xfrm>
          <a:prstGeom prst="rect">
            <a:avLst/>
          </a:prstGeom>
          <a:solidFill>
            <a:srgbClr val="5C5C5C"/>
          </a:solidFill>
          <a:ln w="31750">
            <a:solidFill>
              <a:srgbClr val="64D6C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8" name="Connector 27"/>
          <p:cNvCxnSpPr/>
          <p:nvPr/>
        </p:nvCxnSpPr>
        <p:spPr>
          <a:xfrm>
            <a:off x="7596187" y="3190875"/>
            <a:ext cx="428625"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flipH="1">
            <a:off x="10406062" y="3190875"/>
            <a:ext cx="428625"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a:off x="7596187" y="3548062"/>
            <a:ext cx="428625"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flipH="1">
            <a:off x="10406062" y="3548062"/>
            <a:ext cx="428625"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32" name="Connector 31"/>
          <p:cNvCxnSpPr/>
          <p:nvPr/>
        </p:nvCxnSpPr>
        <p:spPr>
          <a:xfrm>
            <a:off x="7596187" y="3905250"/>
            <a:ext cx="428625"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33" name="Connector 32"/>
          <p:cNvCxnSpPr/>
          <p:nvPr/>
        </p:nvCxnSpPr>
        <p:spPr>
          <a:xfrm flipH="1">
            <a:off x="10406062" y="3905250"/>
            <a:ext cx="428625"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34" name="Connector 33"/>
          <p:cNvCxnSpPr/>
          <p:nvPr/>
        </p:nvCxnSpPr>
        <p:spPr>
          <a:xfrm>
            <a:off x="7596187" y="4262437"/>
            <a:ext cx="428625"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35" name="Connector 34"/>
          <p:cNvCxnSpPr/>
          <p:nvPr/>
        </p:nvCxnSpPr>
        <p:spPr>
          <a:xfrm flipH="1">
            <a:off x="10406062" y="4262437"/>
            <a:ext cx="428625" cy="0"/>
          </a:xfrm>
          <a:prstGeom prst="line">
            <a:avLst/>
          </a:prstGeom>
          <a:ln w="19050">
            <a:solidFill>
              <a:srgbClr val="85A8FF"/>
            </a:solidFill>
            <a:tailEnd type="triangle" w="lg" len="lg"/>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14="http://schemas.microsoft.com/office/drawing/2010/main" Requires="a14">
          <p:sp>
            <p:nvSpPr>
              <p:cNvPr id="38" name="TextBox 37"/>
              <p:cNvSpPr txBox="1"/>
              <p:nvPr/>
            </p:nvSpPr>
            <p:spPr>
              <a:xfrm>
                <a:off x="7191375" y="3595687"/>
                <a:ext cx="523875" cy="309562"/>
              </a:xfrm>
              <a:prstGeom prst="rect">
                <a:avLst/>
              </a:prstGeom>
              <a:noFill/>
            </p:spPr>
            <p:txBody>
              <a:bodyPr wrap="square" lIns="0" tIns="0" rIns="0" bIns="0">
                <a:noAutofit/>
              </a:bodyPr>
              <a:lstStyle/>
              <a:p>
                <a:pPr algn="l">
                  <a:spcBef>
                    <a:spcPts val="0"/>
                  </a:spcBef>
                  <a:spcAft>
                    <a:spcPts val="0"/>
                  </a:spcAft>
                </a:pPr>
                <a14:m>
                  <m:oMathPara xmlns:m="http://schemas.openxmlformats.org/officeDocument/2006/math">
                    <m:oMath>
                      <m:sSub>
                        <m:sSubPr>
                          <m:ctrlPr>
                            <a:rPr sz="1500" i="1" dirty="0">
                              <a:solidFill>
                                <a:srgbClr val="85A8FF"/>
                              </a:solidFill>
                              <a:latin typeface="Cambria Math"/>
                            </a:rPr>
                          </m:ctrlPr>
                        </m:sSubPr>
                        <m:e>
                          <m:r>
                            <a:rPr sz="1500" i="1" dirty="0">
                              <a:solidFill>
                                <a:srgbClr val="85A8FF"/>
                              </a:solidFill>
                              <a:latin typeface="Cambria Math"/>
                            </a:rPr>
                            <m:t>𝑁</m:t>
                          </m:r>
                        </m:e>
                        <m:sub>
                          <m:r>
                            <a:rPr sz="1500" i="1" dirty="0">
                              <a:solidFill>
                                <a:srgbClr val="85A8FF"/>
                              </a:solidFill>
                              <a:latin typeface="Cambria Math"/>
                            </a:rPr>
                            <m:t>𝑥</m:t>
                          </m:r>
                        </m:sub>
                      </m:sSub>
                    </m:oMath>
                  </m:oMathPara>
                </a14:m>
                <a:endParaRPr sz="1500" i="1" dirty="0">
                  <a:solidFill>
                    <a:srgbClr val="85A8FF"/>
                  </a:solidFill>
                  <a:latin typeface="Cambria Math"/>
                </a:endParaRPr>
              </a:p>
            </p:txBody>
          </p:sp>
        </mc:Choice>
        <mc:Fallback>
          <p:sp>
            <p:nvSpPr>
              <p:cNvPr id="38" name="TextBox 37"/>
              <p:cNvSpPr txBox="1">
                <a:spLocks noRot="1" noChangeAspect="1" noMove="1" noResize="1" noEditPoints="1" noAdjustHandles="1" noChangeArrowheads="1" noChangeShapeType="1" noTextEdit="1"/>
              </p:cNvSpPr>
              <p:nvPr/>
            </p:nvSpPr>
            <p:spPr>
              <a:xfrm>
                <a:off x="7191375" y="3595687"/>
                <a:ext cx="523875" cy="309562"/>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9" name="TextBox 38"/>
              <p:cNvSpPr txBox="1"/>
              <p:nvPr/>
            </p:nvSpPr>
            <p:spPr>
              <a:xfrm>
                <a:off x="10834687" y="3595687"/>
                <a:ext cx="619125" cy="309562"/>
              </a:xfrm>
              <a:prstGeom prst="rect">
                <a:avLst/>
              </a:prstGeom>
              <a:noFill/>
            </p:spPr>
            <p:txBody>
              <a:bodyPr wrap="square" lIns="0" tIns="0" rIns="0" bIns="0">
                <a:noAutofit/>
              </a:bodyPr>
              <a:lstStyle/>
              <a:p>
                <a:pPr algn="l">
                  <a:spcBef>
                    <a:spcPts val="0"/>
                  </a:spcBef>
                  <a:spcAft>
                    <a:spcPts val="0"/>
                  </a:spcAft>
                </a:pPr>
                <a14:m>
                  <m:oMathPara xmlns:m="http://schemas.openxmlformats.org/officeDocument/2006/math">
                    <m:oMath>
                      <m:sSub>
                        <m:sSubPr>
                          <m:ctrlPr>
                            <a:rPr sz="1500" i="1" dirty="0">
                              <a:solidFill>
                                <a:srgbClr val="85A8FF"/>
                              </a:solidFill>
                              <a:latin typeface="Cambria Math"/>
                            </a:rPr>
                          </m:ctrlPr>
                        </m:sSubPr>
                        <m:e>
                          <m:r>
                            <a:rPr sz="1500" i="1" dirty="0">
                              <a:solidFill>
                                <a:srgbClr val="85A8FF"/>
                              </a:solidFill>
                              <a:latin typeface="Cambria Math"/>
                            </a:rPr>
                            <m:t>𝑁</m:t>
                          </m:r>
                        </m:e>
                        <m:sub>
                          <m:r>
                            <a:rPr sz="1500" i="1" dirty="0">
                              <a:solidFill>
                                <a:srgbClr val="85A8FF"/>
                              </a:solidFill>
                              <a:latin typeface="Cambria Math"/>
                            </a:rPr>
                            <m:t>𝑥</m:t>
                          </m:r>
                        </m:sub>
                      </m:sSub>
                    </m:oMath>
                  </m:oMathPara>
                </a14:m>
                <a:endParaRPr sz="1500" i="1" dirty="0">
                  <a:solidFill>
                    <a:srgbClr val="85A8FF"/>
                  </a:solidFill>
                  <a:latin typeface="Cambria Math"/>
                </a:endParaRPr>
              </a:p>
            </p:txBody>
          </p:sp>
        </mc:Choice>
        <mc:Fallback>
          <p:sp>
            <p:nvSpPr>
              <p:cNvPr id="39" name="TextBox 38"/>
              <p:cNvSpPr txBox="1">
                <a:spLocks noRot="1" noChangeAspect="1" noMove="1" noResize="1" noEditPoints="1" noAdjustHandles="1" noChangeArrowheads="1" noChangeShapeType="1" noTextEdit="1"/>
              </p:cNvSpPr>
              <p:nvPr/>
            </p:nvSpPr>
            <p:spPr>
              <a:xfrm>
                <a:off x="10834687" y="3595687"/>
                <a:ext cx="619125" cy="309562"/>
              </a:xfrm>
              <a:prstGeom prst="rect">
                <a:avLst/>
              </a:prstGeom>
              <a:blipFill>
                <a:blip r:embed="rId7"/>
                <a:stretch>
                  <a:fillRect/>
                </a:stretch>
              </a:blipFill>
            </p:spPr>
            <p:txBody>
              <a:bodyPr/>
              <a:lstStyle/>
              <a:p>
                <a:r>
                  <a:rPr lang="en-GB">
                    <a:noFill/>
                  </a:rPr>
                  <a:t> </a:t>
                </a:r>
              </a:p>
            </p:txBody>
          </p:sp>
        </mc:Fallback>
      </mc:AlternateContent>
      <p:cxnSp>
        <p:nvCxnSpPr>
          <p:cNvPr id="40" name="Connector 39"/>
          <p:cNvCxnSpPr/>
          <p:nvPr/>
        </p:nvCxnSpPr>
        <p:spPr>
          <a:xfrm>
            <a:off x="8239125" y="3143250"/>
            <a:ext cx="0" cy="1143000"/>
          </a:xfrm>
          <a:prstGeom prst="line">
            <a:avLst/>
          </a:prstGeom>
          <a:ln w="11430">
            <a:solidFill>
              <a:srgbClr val="FFFFFF"/>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41" name="Connector 40"/>
          <p:cNvCxnSpPr/>
          <p:nvPr/>
        </p:nvCxnSpPr>
        <p:spPr>
          <a:xfrm>
            <a:off x="8191500" y="4333875"/>
            <a:ext cx="2047875" cy="0"/>
          </a:xfrm>
          <a:prstGeom prst="line">
            <a:avLst/>
          </a:prstGeom>
          <a:ln w="11430">
            <a:solidFill>
              <a:srgbClr val="FFFFFF"/>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sp>
        <p:nvSpPr>
          <p:cNvPr id="42" name="Rectangle 41"/>
          <p:cNvSpPr/>
          <p:nvPr/>
        </p:nvSpPr>
        <p:spPr>
          <a:xfrm>
            <a:off x="8191500" y="3571875"/>
            <a:ext cx="261937" cy="333375"/>
          </a:xfrm>
          <a:prstGeom prst="rect">
            <a:avLst/>
          </a:prstGeom>
          <a:solidFill>
            <a:srgbClr val="5C5C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mc:AlternateContent xmlns:mc="http://schemas.openxmlformats.org/markup-compatibility/2006">
        <mc:Choice xmlns:a14="http://schemas.microsoft.com/office/drawing/2010/main" Requires="a14">
          <p:sp>
            <p:nvSpPr>
              <p:cNvPr id="43" name="TextBox 42"/>
              <p:cNvSpPr txBox="1"/>
              <p:nvPr/>
            </p:nvSpPr>
            <p:spPr>
              <a:xfrm>
                <a:off x="8239125" y="3571875"/>
                <a:ext cx="285750" cy="333375"/>
              </a:xfrm>
              <a:prstGeom prst="rect">
                <a:avLst/>
              </a:prstGeom>
              <a:noFill/>
            </p:spPr>
            <p:txBody>
              <a:bodyPr wrap="square" lIns="0" tIns="0" rIns="0" bIns="0">
                <a:noAutofit/>
              </a:bodyPr>
              <a:lstStyle/>
              <a:p>
                <a:pPr algn="l">
                  <a:spcBef>
                    <a:spcPts val="0"/>
                  </a:spcBef>
                  <a:spcAft>
                    <a:spcPts val="0"/>
                  </a:spcAft>
                </a:pPr>
                <a14:m>
                  <m:oMathPara xmlns:m="http://schemas.openxmlformats.org/officeDocument/2006/math">
                    <m:oMath>
                      <m:r>
                        <a:rPr sz="1600" i="1">
                          <a:solidFill>
                            <a:srgbClr val="FFFFFF"/>
                          </a:solidFill>
                          <a:latin typeface="Cambria Math"/>
                        </a:rPr>
                        <m:t>𝑏</m:t>
                      </m:r>
                    </m:oMath>
                  </m:oMathPara>
                </a14:m>
                <a:endParaRPr sz="1600">
                  <a:solidFill>
                    <a:srgbClr val="FFFFFF"/>
                  </a:solidFill>
                  <a:latin typeface="Cambria Math"/>
                </a:endParaRPr>
              </a:p>
            </p:txBody>
          </p:sp>
        </mc:Choice>
        <mc:Fallback>
          <p:sp>
            <p:nvSpPr>
              <p:cNvPr id="43" name="TextBox 42"/>
              <p:cNvSpPr txBox="1">
                <a:spLocks noRot="1" noChangeAspect="1" noMove="1" noResize="1" noEditPoints="1" noAdjustHandles="1" noChangeArrowheads="1" noChangeShapeType="1" noTextEdit="1"/>
              </p:cNvSpPr>
              <p:nvPr/>
            </p:nvSpPr>
            <p:spPr>
              <a:xfrm>
                <a:off x="8239125" y="3571875"/>
                <a:ext cx="285750" cy="333375"/>
              </a:xfrm>
              <a:prstGeom prst="rect">
                <a:avLst/>
              </a:prstGeom>
              <a:blipFill>
                <a:blip r:embed="rId8"/>
                <a:stretch>
                  <a:fillRect/>
                </a:stretch>
              </a:blipFill>
            </p:spPr>
            <p:txBody>
              <a:bodyPr/>
              <a:lstStyle/>
              <a:p>
                <a:r>
                  <a:rPr lang="en-GB">
                    <a:noFill/>
                  </a:rPr>
                  <a:t> </a:t>
                </a:r>
              </a:p>
            </p:txBody>
          </p:sp>
        </mc:Fallback>
      </mc:AlternateContent>
      <p:sp>
        <p:nvSpPr>
          <p:cNvPr id="44" name="Rectangle 43"/>
          <p:cNvSpPr/>
          <p:nvPr/>
        </p:nvSpPr>
        <p:spPr>
          <a:xfrm>
            <a:off x="9024937" y="4143375"/>
            <a:ext cx="404812" cy="261937"/>
          </a:xfrm>
          <a:prstGeom prst="rect">
            <a:avLst/>
          </a:prstGeom>
          <a:solidFill>
            <a:srgbClr val="5C5C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mc:AlternateContent xmlns:mc="http://schemas.openxmlformats.org/markup-compatibility/2006">
        <mc:Choice xmlns:a14="http://schemas.microsoft.com/office/drawing/2010/main" Requires="a14">
          <p:sp>
            <p:nvSpPr>
              <p:cNvPr id="45" name="TextBox 44"/>
              <p:cNvSpPr txBox="1"/>
              <p:nvPr/>
            </p:nvSpPr>
            <p:spPr>
              <a:xfrm>
                <a:off x="9120187" y="4119562"/>
                <a:ext cx="309562" cy="333375"/>
              </a:xfrm>
              <a:prstGeom prst="rect">
                <a:avLst/>
              </a:prstGeom>
              <a:noFill/>
            </p:spPr>
            <p:txBody>
              <a:bodyPr wrap="square" lIns="0" tIns="0" rIns="0" bIns="0">
                <a:noAutofit/>
              </a:bodyPr>
              <a:lstStyle/>
              <a:p>
                <a:pPr algn="l">
                  <a:spcBef>
                    <a:spcPts val="0"/>
                  </a:spcBef>
                  <a:spcAft>
                    <a:spcPts val="0"/>
                  </a:spcAft>
                </a:pPr>
                <a14:m>
                  <m:oMathPara xmlns:m="http://schemas.openxmlformats.org/officeDocument/2006/math">
                    <m:oMath>
                      <m:r>
                        <a:rPr sz="1600" i="1">
                          <a:solidFill>
                            <a:srgbClr val="FFFFFF"/>
                          </a:solidFill>
                          <a:latin typeface="Cambria Math"/>
                        </a:rPr>
                        <m:t>𝑎</m:t>
                      </m:r>
                    </m:oMath>
                  </m:oMathPara>
                </a14:m>
                <a:endParaRPr sz="1600">
                  <a:solidFill>
                    <a:srgbClr val="FFFFFF"/>
                  </a:solidFill>
                  <a:latin typeface="Cambria Math"/>
                </a:endParaRPr>
              </a:p>
            </p:txBody>
          </p:sp>
        </mc:Choice>
        <mc:Fallback>
          <p:sp>
            <p:nvSpPr>
              <p:cNvPr id="45" name="TextBox 44"/>
              <p:cNvSpPr txBox="1">
                <a:spLocks noRot="1" noChangeAspect="1" noMove="1" noResize="1" noEditPoints="1" noAdjustHandles="1" noChangeArrowheads="1" noChangeShapeType="1" noTextEdit="1"/>
              </p:cNvSpPr>
              <p:nvPr/>
            </p:nvSpPr>
            <p:spPr>
              <a:xfrm>
                <a:off x="9120187" y="4119562"/>
                <a:ext cx="309562" cy="333375"/>
              </a:xfrm>
              <a:prstGeom prst="rect">
                <a:avLst/>
              </a:prstGeom>
              <a:blipFill>
                <a:blip r:embed="rId9"/>
                <a:stretch>
                  <a:fillRect/>
                </a:stretch>
              </a:blipFill>
            </p:spPr>
            <p:txBody>
              <a:bodyPr/>
              <a:lstStyle/>
              <a:p>
                <a:r>
                  <a:rPr lang="en-GB">
                    <a:noFill/>
                  </a:rPr>
                  <a:t> </a:t>
                </a:r>
              </a:p>
            </p:txBody>
          </p:sp>
        </mc:Fallback>
      </mc:AlternateContent>
      <p:sp>
        <p:nvSpPr>
          <p:cNvPr id="46" name="Rectangle 45"/>
          <p:cNvSpPr/>
          <p:nvPr/>
        </p:nvSpPr>
        <p:spPr>
          <a:xfrm>
            <a:off x="6858000" y="5346700"/>
            <a:ext cx="166687" cy="95250"/>
          </a:xfrm>
          <a:prstGeom prst="rect">
            <a:avLst/>
          </a:prstGeom>
          <a:solidFill>
            <a:srgbClr val="5C5C5C"/>
          </a:solidFill>
          <a:ln w="31750">
            <a:solidFill>
              <a:srgbClr val="64D6C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7096125" y="5270500"/>
            <a:ext cx="4572000" cy="309562"/>
          </a:xfrm>
          <a:prstGeom prst="rect">
            <a:avLst/>
          </a:prstGeom>
          <a:noFill/>
        </p:spPr>
        <p:txBody>
          <a:bodyPr wrap="square" lIns="0" tIns="0" rIns="0" bIns="0">
            <a:noAutofit/>
          </a:bodyPr>
          <a:lstStyle/>
          <a:p>
            <a:pPr algn="l">
              <a:spcBef>
                <a:spcPts val="0"/>
              </a:spcBef>
              <a:spcAft>
                <a:spcPts val="0"/>
              </a:spcAft>
            </a:pPr>
            <a:r>
              <a:rPr sz="1200" b="0">
                <a:solidFill>
                  <a:srgbClr val="FFFFFF"/>
                </a:solidFill>
                <a:latin typeface="Arial"/>
              </a:rPr>
              <a:t>simply supported edges</a:t>
            </a:r>
          </a:p>
        </p:txBody>
      </p:sp>
      <p:sp>
        <p:nvSpPr>
          <p:cNvPr id="48" name="Rounded Rectangle 47"/>
          <p:cNvSpPr/>
          <p:nvPr/>
        </p:nvSpPr>
        <p:spPr>
          <a:xfrm>
            <a:off x="214312" y="5929312"/>
            <a:ext cx="11763375" cy="500062"/>
          </a:xfrm>
          <a:prstGeom prst="roundRect">
            <a:avLst>
              <a:gd name="adj" fmla="val 2500"/>
            </a:avLst>
          </a:prstGeom>
          <a:solidFill>
            <a:srgbClr val="202020"/>
          </a:solidFill>
          <a:ln w="15240">
            <a:solidFill>
              <a:srgbClr val="FF3A6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476250" y="6024562"/>
            <a:ext cx="1190625" cy="333375"/>
          </a:xfrm>
          <a:prstGeom prst="rect">
            <a:avLst/>
          </a:prstGeom>
          <a:noFill/>
        </p:spPr>
        <p:txBody>
          <a:bodyPr wrap="square" lIns="0" tIns="0" rIns="0" bIns="0">
            <a:noAutofit/>
          </a:bodyPr>
          <a:lstStyle/>
          <a:p>
            <a:pPr algn="l">
              <a:spcBef>
                <a:spcPts val="0"/>
              </a:spcBef>
              <a:spcAft>
                <a:spcPts val="0"/>
              </a:spcAft>
            </a:pPr>
            <a:r>
              <a:rPr sz="1600" b="1">
                <a:solidFill>
                  <a:srgbClr val="FFFF00"/>
                </a:solidFill>
                <a:latin typeface="Arial"/>
              </a:rPr>
              <a:t>Keynote</a:t>
            </a:r>
          </a:p>
        </p:txBody>
      </p:sp>
      <p:sp>
        <p:nvSpPr>
          <p:cNvPr id="50" name="Rectangle 49"/>
          <p:cNvSpPr/>
          <p:nvPr/>
        </p:nvSpPr>
        <p:spPr>
          <a:xfrm>
            <a:off x="1738312" y="6048375"/>
            <a:ext cx="14287" cy="261937"/>
          </a:xfrm>
          <a:prstGeom prst="rect">
            <a:avLst/>
          </a:prstGeom>
          <a:solidFill>
            <a:srgbClr val="9999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mc:AlternateContent xmlns:mc="http://schemas.openxmlformats.org/markup-compatibility/2006">
        <mc:Choice xmlns:a14="http://schemas.microsoft.com/office/drawing/2010/main" Requires="a14">
          <p:sp>
            <p:nvSpPr>
              <p:cNvPr id="51" name="TextBox 50"/>
              <p:cNvSpPr txBox="1"/>
              <p:nvPr/>
            </p:nvSpPr>
            <p:spPr>
              <a:xfrm>
                <a:off x="1905000" y="6024562"/>
                <a:ext cx="9906000" cy="333375"/>
              </a:xfrm>
              <a:prstGeom prst="rect">
                <a:avLst/>
              </a:prstGeom>
              <a:noFill/>
            </p:spPr>
            <p:txBody>
              <a:bodyPr wrap="square" lIns="0" tIns="0" rIns="0" bIns="0">
                <a:noAutofit/>
              </a:bodyPr>
              <a:lstStyle/>
              <a:p>
                <a:pPr algn="l">
                  <a:spcBef>
                    <a:spcPts val="0"/>
                  </a:spcBef>
                  <a:spcAft>
                    <a:spcPts val="0"/>
                  </a:spcAft>
                </a:pPr>
                <a:r>
                  <a:rPr lang="en-GB" sz="1300" dirty="0">
                    <a:solidFill>
                      <a:srgbClr val="FFFFFF"/>
                    </a:solidFill>
                    <a:latin typeface="Arial"/>
                    <a:cs typeface="Arial"/>
                  </a:rPr>
                  <a:t>Uniaxial compression is Example 1 with </a:t>
                </a:r>
                <a14:m>
                  <m:oMath xmlns:m="http://schemas.openxmlformats.org/officeDocument/2006/math">
                    <m:r>
                      <a:rPr lang="en-GB" sz="1300" i="1" dirty="0">
                        <a:solidFill>
                          <a:srgbClr val="FFFFFF"/>
                        </a:solidFill>
                        <a:latin typeface="Cambria Math"/>
                      </a:rPr>
                      <m:t>𝛼</m:t>
                    </m:r>
                    <m:r>
                      <a:rPr lang="en-GB" sz="1300" i="0" dirty="0">
                        <a:solidFill>
                          <a:srgbClr val="FFFFFF"/>
                        </a:solidFill>
                        <a:latin typeface="Cambria Math"/>
                      </a:rPr>
                      <m:t>=0</m:t>
                    </m:r>
                  </m:oMath>
                </a14:m>
                <a:r>
                  <a:rPr lang="en-GB" sz="1300" dirty="0">
                    <a:solidFill>
                      <a:srgbClr val="FFFFFF"/>
                    </a:solidFill>
                    <a:latin typeface="Arial"/>
                    <a:cs typeface="Arial"/>
                  </a:rPr>
                  <a:t>. The load then depends only on the aspect ratio </a:t>
                </a:r>
                <a14:m>
                  <m:oMath xmlns:m="http://schemas.openxmlformats.org/officeDocument/2006/math">
                    <m:r>
                      <a:rPr lang="en-GB" sz="1300" i="1" dirty="0">
                        <a:solidFill>
                          <a:srgbClr val="FFFFFF"/>
                        </a:solidFill>
                        <a:latin typeface="Cambria Math"/>
                      </a:rPr>
                      <m:t>𝑅</m:t>
                    </m:r>
                  </m:oMath>
                </a14:m>
                <a:r>
                  <a:rPr lang="en-GB" sz="1300" dirty="0">
                    <a:solidFill>
                      <a:srgbClr val="FFFFFF"/>
                    </a:solidFill>
                    <a:latin typeface="Arial"/>
                    <a:cs typeface="Arial"/>
                  </a:rPr>
                  <a:t> and the mode number </a:t>
                </a:r>
                <a14:m>
                  <m:oMath xmlns:m="http://schemas.openxmlformats.org/officeDocument/2006/math">
                    <m:r>
                      <a:rPr lang="en-GB" sz="1300" i="1" dirty="0">
                        <a:solidFill>
                          <a:srgbClr val="FFFFFF"/>
                        </a:solidFill>
                        <a:latin typeface="Cambria Math"/>
                      </a:rPr>
                      <m:t>𝑚</m:t>
                    </m:r>
                  </m:oMath>
                </a14:m>
                <a:r>
                  <a:rPr lang="en-GB" sz="1300" dirty="0">
                    <a:solidFill>
                      <a:srgbClr val="FFFFFF"/>
                    </a:solidFill>
                    <a:latin typeface="Arial"/>
                    <a:cs typeface="Arial"/>
                  </a:rPr>
                  <a:t>.</a:t>
                </a:r>
              </a:p>
            </p:txBody>
          </p:sp>
        </mc:Choice>
        <mc:Fallback>
          <p:sp>
            <p:nvSpPr>
              <p:cNvPr id="51" name="TextBox 50"/>
              <p:cNvSpPr txBox="1">
                <a:spLocks noRot="1" noChangeAspect="1" noMove="1" noResize="1" noEditPoints="1" noAdjustHandles="1" noChangeArrowheads="1" noChangeShapeType="1" noTextEdit="1"/>
              </p:cNvSpPr>
              <p:nvPr/>
            </p:nvSpPr>
            <p:spPr>
              <a:xfrm>
                <a:off x="1905000" y="6024562"/>
                <a:ext cx="9906000" cy="333375"/>
              </a:xfrm>
              <a:prstGeom prst="rect">
                <a:avLst/>
              </a:prstGeom>
              <a:blipFill>
                <a:blip r:embed="rId10"/>
                <a:stretch>
                  <a:fillRect l="-1046" t="-14545"/>
                </a:stretch>
              </a:blipFill>
            </p:spPr>
            <p:txBody>
              <a:bodyPr/>
              <a:lstStyle/>
              <a:p>
                <a:r>
                  <a:rPr lang="en-GB">
                    <a:noFill/>
                  </a:rPr>
                  <a:t> </a:t>
                </a:r>
              </a:p>
            </p:txBody>
          </p:sp>
        </mc:Fallback>
      </mc:AlternateContent>
      <p:sp>
        <p:nvSpPr>
          <p:cNvPr id="80" name="Given card"/>
          <p:cNvSpPr/>
          <p:nvPr/>
        </p:nvSpPr>
        <p:spPr>
          <a:xfrm>
            <a:off x="482600" y="4292600"/>
            <a:ext cx="5651500" cy="1371600"/>
          </a:xfrm>
          <a:prstGeom prst="roundRect">
            <a:avLst>
              <a:gd name="adj" fmla="val 6000"/>
            </a:avLst>
          </a:prstGeom>
          <a:solidFill>
            <a:srgbClr val="232323"/>
          </a:solidFill>
          <a:ln w="9525">
            <a:solidFill>
              <a:srgbClr val="85A8FF"/>
            </a:solidFill>
          </a:ln>
        </p:spPr>
        <p:txBody>
          <a:bodyPr wrap="square" lIns="0" tIns="0" rIns="0" bIns="0">
            <a:noAutofit/>
          </a:bodyPr>
          <a:lstStyle/>
          <a:p>
            <a:endParaRPr lang="en-GB"/>
          </a:p>
        </p:txBody>
      </p:sp>
      <mc:AlternateContent xmlns:mc="http://schemas.openxmlformats.org/markup-compatibility/2006">
        <mc:Choice xmlns:a14="http://schemas.microsoft.com/office/drawing/2010/main" Requires="a14">
          <p:sp>
            <p:nvSpPr>
              <p:cNvPr id="81" name="Given text"/>
              <p:cNvSpPr/>
              <p:nvPr/>
            </p:nvSpPr>
            <p:spPr>
              <a:xfrm>
                <a:off x="660400" y="4394200"/>
                <a:ext cx="5334000" cy="1219200"/>
              </a:xfrm>
              <a:prstGeom prst="rect">
                <a:avLst/>
              </a:prstGeom>
              <a:noFill/>
              <a:ln>
                <a:noFill/>
              </a:ln>
            </p:spPr>
            <p:txBody>
              <a:bodyPr wrap="square" lIns="0" tIns="0" rIns="0" bIns="0">
                <a:noAutofit/>
              </a:bodyPr>
              <a:lstStyle/>
              <a:p>
                <a:pPr algn="l">
                  <a:spcBef>
                    <a:spcPts val="0"/>
                  </a:spcBef>
                  <a:spcAft>
                    <a:spcPts val="0"/>
                  </a:spcAft>
                </a:pPr>
                <a:r>
                  <a:rPr lang="en-GB" sz="1400" b="1" dirty="0">
                    <a:solidFill>
                      <a:srgbClr val="85A8FF"/>
                    </a:solidFill>
                    <a:latin typeface="Arial"/>
                    <a:cs typeface="Arial"/>
                  </a:rPr>
                  <a:t>Given</a:t>
                </a:r>
                <a:r>
                  <a:rPr lang="en-GB" sz="1400" dirty="0">
                    <a:solidFill>
                      <a:srgbClr val="85A8FF"/>
                    </a:solidFill>
                    <a:latin typeface="Arial"/>
                    <a:cs typeface="Arial"/>
                  </a:rPr>
                  <a:t> (laminate bending stiffnesses, </a:t>
                </a:r>
                <a14:m>
                  <m:oMath xmlns:m="http://schemas.openxmlformats.org/officeDocument/2006/math">
                    <m:sSub>
                      <m:sSubPr>
                        <m:ctrlPr>
                          <a:rPr lang="en-GB" sz="1400" i="1" dirty="0">
                            <a:solidFill>
                              <a:srgbClr val="85A8FF"/>
                            </a:solidFill>
                            <a:latin typeface="Cambria Math"/>
                          </a:rPr>
                        </m:ctrlPr>
                      </m:sSubPr>
                      <m:e>
                        <m:r>
                          <a:rPr lang="en-GB" sz="1400" i="1" dirty="0">
                            <a:solidFill>
                              <a:srgbClr val="85A8FF"/>
                            </a:solidFill>
                            <a:latin typeface="Cambria Math"/>
                          </a:rPr>
                          <m:t>𝐷</m:t>
                        </m:r>
                      </m:e>
                      <m:sub>
                        <m:r>
                          <a:rPr lang="en-GB" sz="1400" i="0" dirty="0">
                            <a:solidFill>
                              <a:srgbClr val="85A8FF"/>
                            </a:solidFill>
                            <a:latin typeface="Cambria Math"/>
                          </a:rPr>
                          <m:t>16</m:t>
                        </m:r>
                      </m:sub>
                    </m:sSub>
                    <m:r>
                      <a:rPr lang="en-GB" sz="1400" i="0" dirty="0">
                        <a:solidFill>
                          <a:srgbClr val="85A8FF"/>
                        </a:solidFill>
                        <a:latin typeface="Cambria Math"/>
                      </a:rPr>
                      <m:t>=</m:t>
                    </m:r>
                    <m:sSub>
                      <m:sSubPr>
                        <m:ctrlPr>
                          <a:rPr lang="en-GB" sz="1400" i="1" dirty="0">
                            <a:solidFill>
                              <a:srgbClr val="85A8FF"/>
                            </a:solidFill>
                            <a:latin typeface="Cambria Math"/>
                          </a:rPr>
                        </m:ctrlPr>
                      </m:sSubPr>
                      <m:e>
                        <m:r>
                          <a:rPr lang="en-GB" sz="1400" i="1" dirty="0">
                            <a:solidFill>
                              <a:srgbClr val="85A8FF"/>
                            </a:solidFill>
                            <a:latin typeface="Cambria Math"/>
                          </a:rPr>
                          <m:t>𝐷</m:t>
                        </m:r>
                      </m:e>
                      <m:sub>
                        <m:r>
                          <a:rPr lang="en-GB" sz="1400" i="0" dirty="0">
                            <a:solidFill>
                              <a:srgbClr val="85A8FF"/>
                            </a:solidFill>
                            <a:latin typeface="Cambria Math"/>
                          </a:rPr>
                          <m:t>26</m:t>
                        </m:r>
                      </m:sub>
                    </m:sSub>
                    <m:r>
                      <a:rPr lang="en-GB" sz="1400" i="0" dirty="0">
                        <a:solidFill>
                          <a:srgbClr val="85A8FF"/>
                        </a:solidFill>
                        <a:latin typeface="Cambria Math"/>
                      </a:rPr>
                      <m:t>=0</m:t>
                    </m:r>
                  </m:oMath>
                </a14:m>
                <a:r>
                  <a:rPr lang="en-GB" sz="1400" dirty="0">
                    <a:solidFill>
                      <a:srgbClr val="85A8FF"/>
                    </a:solidFill>
                    <a:latin typeface="Arial"/>
                    <a:cs typeface="Arial"/>
                  </a:rPr>
                  <a:t>)</a:t>
                </a:r>
              </a:p>
              <a:p>
                <a:pPr algn="l">
                  <a:spcBef>
                    <a:spcPts val="500"/>
                  </a:spcBef>
                  <a:spcAft>
                    <a:spcPts val="0"/>
                  </a:spcAft>
                </a:pPr>
                <a14:m>
                  <m:oMath xmlns:m="http://schemas.openxmlformats.org/officeDocument/2006/math">
                    <m:sSub>
                      <m:sSubPr>
                        <m:ctrlPr>
                          <a:rPr lang="en-GB" sz="1500" i="1" dirty="0">
                            <a:solidFill>
                              <a:srgbClr val="FFFF00"/>
                            </a:solidFill>
                            <a:latin typeface="Cambria Math"/>
                          </a:rPr>
                        </m:ctrlPr>
                      </m:sSubPr>
                      <m:e>
                        <m:r>
                          <a:rPr lang="en-GB" sz="1500" i="1" dirty="0">
                            <a:solidFill>
                              <a:srgbClr val="FFFF00"/>
                            </a:solidFill>
                            <a:latin typeface="Cambria Math"/>
                          </a:rPr>
                          <m:t>𝐷</m:t>
                        </m:r>
                      </m:e>
                      <m:sub>
                        <m:r>
                          <a:rPr lang="en-GB" sz="1500" i="0" dirty="0">
                            <a:solidFill>
                              <a:srgbClr val="FFFF00"/>
                            </a:solidFill>
                            <a:latin typeface="Cambria Math"/>
                          </a:rPr>
                          <m:t>11</m:t>
                        </m:r>
                      </m:sub>
                    </m:sSub>
                    <m:r>
                      <a:rPr lang="en-GB" sz="1500" i="0" dirty="0">
                        <a:solidFill>
                          <a:srgbClr val="FFFF00"/>
                        </a:solidFill>
                        <a:latin typeface="Cambria Math"/>
                      </a:rPr>
                      <m:t>=</m:t>
                    </m:r>
                    <m:sSub>
                      <m:sSubPr>
                        <m:ctrlPr>
                          <a:rPr lang="en-GB" sz="1500" i="1" dirty="0">
                            <a:solidFill>
                              <a:srgbClr val="FFFF00"/>
                            </a:solidFill>
                            <a:latin typeface="Cambria Math"/>
                          </a:rPr>
                        </m:ctrlPr>
                      </m:sSubPr>
                      <m:e>
                        <m:r>
                          <a:rPr lang="en-GB" sz="1500" i="1" dirty="0">
                            <a:solidFill>
                              <a:srgbClr val="FFFF00"/>
                            </a:solidFill>
                            <a:latin typeface="Cambria Math"/>
                          </a:rPr>
                          <m:t>𝐷</m:t>
                        </m:r>
                      </m:e>
                      <m:sub>
                        <m:r>
                          <a:rPr lang="en-GB" sz="1500" i="0" dirty="0">
                            <a:solidFill>
                              <a:srgbClr val="FFFF00"/>
                            </a:solidFill>
                            <a:latin typeface="Cambria Math"/>
                          </a:rPr>
                          <m:t>22</m:t>
                        </m:r>
                      </m:sub>
                    </m:sSub>
                    <m:r>
                      <a:rPr lang="en-GB" sz="1500" i="0" dirty="0">
                        <a:solidFill>
                          <a:srgbClr val="FFFF00"/>
                        </a:solidFill>
                        <a:latin typeface="Cambria Math"/>
                      </a:rPr>
                      <m:t>=0.66</m:t>
                    </m:r>
                  </m:oMath>
                </a14:m>
                <a:r>
                  <a:rPr lang="en-GB" sz="1500" dirty="0">
                    <a:solidFill>
                      <a:srgbClr val="FFFF00"/>
                    </a:solidFill>
                    <a:latin typeface="Arial"/>
                    <a:cs typeface="Arial"/>
                  </a:rPr>
                  <a:t> N·m,   </a:t>
                </a:r>
                <a14:m>
                  <m:oMath xmlns:m="http://schemas.openxmlformats.org/officeDocument/2006/math">
                    <m:sSub>
                      <m:sSubPr>
                        <m:ctrlPr>
                          <a:rPr lang="en-GB" sz="1500" i="1" dirty="0">
                            <a:solidFill>
                              <a:srgbClr val="FFFF00"/>
                            </a:solidFill>
                            <a:latin typeface="Cambria Math"/>
                          </a:rPr>
                        </m:ctrlPr>
                      </m:sSubPr>
                      <m:e>
                        <m:r>
                          <a:rPr lang="en-GB" sz="1500" i="1" dirty="0">
                            <a:solidFill>
                              <a:srgbClr val="FFFF00"/>
                            </a:solidFill>
                            <a:latin typeface="Cambria Math"/>
                          </a:rPr>
                          <m:t>𝐷</m:t>
                        </m:r>
                      </m:e>
                      <m:sub>
                        <m:r>
                          <a:rPr lang="en-GB" sz="1500" i="0" dirty="0">
                            <a:solidFill>
                              <a:srgbClr val="FFFF00"/>
                            </a:solidFill>
                            <a:latin typeface="Cambria Math"/>
                          </a:rPr>
                          <m:t>12</m:t>
                        </m:r>
                      </m:sub>
                    </m:sSub>
                    <m:r>
                      <a:rPr lang="en-GB" sz="1500" i="0" dirty="0">
                        <a:solidFill>
                          <a:srgbClr val="FFFF00"/>
                        </a:solidFill>
                        <a:latin typeface="Cambria Math"/>
                      </a:rPr>
                      <m:t>=0.47</m:t>
                    </m:r>
                  </m:oMath>
                </a14:m>
                <a:r>
                  <a:rPr lang="en-GB" sz="1500" dirty="0">
                    <a:solidFill>
                      <a:srgbClr val="FFFF00"/>
                    </a:solidFill>
                    <a:latin typeface="Arial"/>
                    <a:cs typeface="Arial"/>
                  </a:rPr>
                  <a:t> N·m,   </a:t>
                </a:r>
                <a14:m>
                  <m:oMath xmlns:m="http://schemas.openxmlformats.org/officeDocument/2006/math">
                    <m:sSub>
                      <m:sSubPr>
                        <m:ctrlPr>
                          <a:rPr lang="en-GB" sz="1500" i="1" dirty="0">
                            <a:solidFill>
                              <a:srgbClr val="FFFF00"/>
                            </a:solidFill>
                            <a:latin typeface="Cambria Math"/>
                          </a:rPr>
                        </m:ctrlPr>
                      </m:sSubPr>
                      <m:e>
                        <m:r>
                          <a:rPr lang="en-GB" sz="1500" i="1" dirty="0">
                            <a:solidFill>
                              <a:srgbClr val="FFFF00"/>
                            </a:solidFill>
                            <a:latin typeface="Cambria Math"/>
                          </a:rPr>
                          <m:t>𝐷</m:t>
                        </m:r>
                      </m:e>
                      <m:sub>
                        <m:r>
                          <a:rPr lang="en-GB" sz="1500" i="0" dirty="0">
                            <a:solidFill>
                              <a:srgbClr val="FFFF00"/>
                            </a:solidFill>
                            <a:latin typeface="Cambria Math"/>
                          </a:rPr>
                          <m:t>66</m:t>
                        </m:r>
                      </m:sub>
                    </m:sSub>
                    <m:r>
                      <a:rPr lang="en-GB" sz="1500" i="0" dirty="0">
                        <a:solidFill>
                          <a:srgbClr val="FFFF00"/>
                        </a:solidFill>
                        <a:latin typeface="Cambria Math"/>
                      </a:rPr>
                      <m:t>=0.49</m:t>
                    </m:r>
                  </m:oMath>
                </a14:m>
                <a:r>
                  <a:rPr lang="en-GB" sz="1500" dirty="0">
                    <a:solidFill>
                      <a:srgbClr val="FFFF00"/>
                    </a:solidFill>
                    <a:latin typeface="Arial"/>
                    <a:cs typeface="Arial"/>
                  </a:rPr>
                  <a:t> N·m</a:t>
                </a:r>
              </a:p>
              <a:p>
                <a:pPr algn="l">
                  <a:spcBef>
                    <a:spcPts val="500"/>
                  </a:spcBef>
                  <a:spcAft>
                    <a:spcPts val="0"/>
                  </a:spcAft>
                </a:pPr>
                <a14:m>
                  <m:oMath xmlns:m="http://schemas.openxmlformats.org/officeDocument/2006/math">
                    <m:sSub>
                      <m:sSubPr>
                        <m:ctrlPr>
                          <a:rPr lang="en-GB" sz="1300" i="1" dirty="0">
                            <a:solidFill>
                              <a:srgbClr val="D9D9D9"/>
                            </a:solidFill>
                            <a:latin typeface="Cambria Math"/>
                          </a:rPr>
                        </m:ctrlPr>
                      </m:sSubPr>
                      <m:e>
                        <m:r>
                          <a:rPr lang="en-GB" sz="1300" i="1" dirty="0">
                            <a:solidFill>
                              <a:srgbClr val="D9D9D9"/>
                            </a:solidFill>
                            <a:latin typeface="Cambria Math"/>
                          </a:rPr>
                          <m:t>𝐷</m:t>
                        </m:r>
                      </m:e>
                      <m:sub>
                        <m:r>
                          <a:rPr lang="en-GB" sz="1300" i="0" dirty="0">
                            <a:solidFill>
                              <a:srgbClr val="D9D9D9"/>
                            </a:solidFill>
                            <a:latin typeface="Cambria Math"/>
                          </a:rPr>
                          <m:t>11</m:t>
                        </m:r>
                      </m:sub>
                    </m:sSub>
                    <m:r>
                      <a:rPr lang="en-GB" sz="1300" i="0" dirty="0">
                        <a:solidFill>
                          <a:srgbClr val="D9D9D9"/>
                        </a:solidFill>
                        <a:latin typeface="Cambria Math"/>
                      </a:rPr>
                      <m:t>=</m:t>
                    </m:r>
                    <m:sSub>
                      <m:sSubPr>
                        <m:ctrlPr>
                          <a:rPr lang="en-GB" sz="1300" i="1" dirty="0">
                            <a:solidFill>
                              <a:srgbClr val="D9D9D9"/>
                            </a:solidFill>
                            <a:latin typeface="Cambria Math"/>
                          </a:rPr>
                        </m:ctrlPr>
                      </m:sSubPr>
                      <m:e>
                        <m:r>
                          <a:rPr lang="en-GB" sz="1300" i="1" dirty="0">
                            <a:solidFill>
                              <a:srgbClr val="D9D9D9"/>
                            </a:solidFill>
                            <a:latin typeface="Cambria Math"/>
                          </a:rPr>
                          <m:t>𝐷</m:t>
                        </m:r>
                      </m:e>
                      <m:sub>
                        <m:r>
                          <a:rPr lang="en-GB" sz="1300" i="0" dirty="0">
                            <a:solidFill>
                              <a:srgbClr val="D9D9D9"/>
                            </a:solidFill>
                            <a:latin typeface="Cambria Math"/>
                          </a:rPr>
                          <m:t>22</m:t>
                        </m:r>
                      </m:sub>
                    </m:sSub>
                  </m:oMath>
                </a14:m>
                <a:r>
                  <a:rPr lang="en-GB" sz="1300" dirty="0">
                    <a:solidFill>
                      <a:srgbClr val="D9D9D9"/>
                    </a:solidFill>
                    <a:latin typeface="Arial"/>
                    <a:cs typeface="Arial"/>
                  </a:rPr>
                  <a:t> is a property of this lay-up. “Quasi-isotropic” refers to in-plane stiffness and does not by itself make </a:t>
                </a:r>
                <a14:m>
                  <m:oMath xmlns:m="http://schemas.openxmlformats.org/officeDocument/2006/math">
                    <m:sSub>
                      <m:sSubPr>
                        <m:ctrlPr>
                          <a:rPr lang="en-GB" sz="1300" i="1" dirty="0">
                            <a:solidFill>
                              <a:srgbClr val="D9D9D9"/>
                            </a:solidFill>
                            <a:latin typeface="Cambria Math"/>
                          </a:rPr>
                        </m:ctrlPr>
                      </m:sSubPr>
                      <m:e>
                        <m:r>
                          <a:rPr lang="en-GB" sz="1300" i="1" dirty="0">
                            <a:solidFill>
                              <a:srgbClr val="D9D9D9"/>
                            </a:solidFill>
                            <a:latin typeface="Cambria Math"/>
                          </a:rPr>
                          <m:t>𝐷</m:t>
                        </m:r>
                      </m:e>
                      <m:sub>
                        <m:r>
                          <a:rPr lang="en-GB" sz="1300" i="0" dirty="0">
                            <a:solidFill>
                              <a:srgbClr val="D9D9D9"/>
                            </a:solidFill>
                            <a:latin typeface="Cambria Math"/>
                          </a:rPr>
                          <m:t>11</m:t>
                        </m:r>
                      </m:sub>
                    </m:sSub>
                    <m:r>
                      <a:rPr lang="en-GB" sz="1300" i="0" dirty="0">
                        <a:solidFill>
                          <a:srgbClr val="D9D9D9"/>
                        </a:solidFill>
                        <a:latin typeface="Cambria Math"/>
                      </a:rPr>
                      <m:t>=</m:t>
                    </m:r>
                    <m:sSub>
                      <m:sSubPr>
                        <m:ctrlPr>
                          <a:rPr lang="en-GB" sz="1300" i="1" dirty="0">
                            <a:solidFill>
                              <a:srgbClr val="D9D9D9"/>
                            </a:solidFill>
                            <a:latin typeface="Cambria Math"/>
                          </a:rPr>
                        </m:ctrlPr>
                      </m:sSubPr>
                      <m:e>
                        <m:r>
                          <a:rPr lang="en-GB" sz="1300" i="1" dirty="0">
                            <a:solidFill>
                              <a:srgbClr val="D9D9D9"/>
                            </a:solidFill>
                            <a:latin typeface="Cambria Math"/>
                          </a:rPr>
                          <m:t>𝐷</m:t>
                        </m:r>
                      </m:e>
                      <m:sub>
                        <m:r>
                          <a:rPr lang="en-GB" sz="1300" i="0" dirty="0">
                            <a:solidFill>
                              <a:srgbClr val="D9D9D9"/>
                            </a:solidFill>
                            <a:latin typeface="Cambria Math"/>
                          </a:rPr>
                          <m:t>22</m:t>
                        </m:r>
                      </m:sub>
                    </m:sSub>
                  </m:oMath>
                </a14:m>
                <a:r>
                  <a:rPr lang="en-GB" sz="1300" dirty="0">
                    <a:solidFill>
                      <a:srgbClr val="D9D9D9"/>
                    </a:solidFill>
                    <a:latin typeface="Arial"/>
                    <a:cs typeface="Arial"/>
                  </a:rPr>
                  <a:t>.</a:t>
                </a:r>
              </a:p>
            </p:txBody>
          </p:sp>
        </mc:Choice>
        <mc:Fallback>
          <p:sp>
            <p:nvSpPr>
              <p:cNvPr id="81" name="Given text"/>
              <p:cNvSpPr>
                <a:spLocks noRot="1" noChangeAspect="1" noMove="1" noResize="1" noEditPoints="1" noAdjustHandles="1" noChangeArrowheads="1" noChangeShapeType="1" noTextEdit="1"/>
              </p:cNvSpPr>
              <p:nvPr/>
            </p:nvSpPr>
            <p:spPr>
              <a:xfrm>
                <a:off x="660400" y="4394200"/>
                <a:ext cx="5334000" cy="1219200"/>
              </a:xfrm>
              <a:prstGeom prst="rect">
                <a:avLst/>
              </a:prstGeom>
              <a:blipFill>
                <a:blip r:embed="rId11"/>
                <a:stretch>
                  <a:fillRect l="-2057" t="-4500" r="-1257"/>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2" name="Geometry note"/>
              <p:cNvSpPr/>
              <p:nvPr/>
            </p:nvSpPr>
            <p:spPr>
              <a:xfrm>
                <a:off x="6858000" y="4978400"/>
                <a:ext cx="4953000" cy="254000"/>
              </a:xfrm>
              <a:prstGeom prst="rect">
                <a:avLst/>
              </a:prstGeom>
              <a:noFill/>
              <a:ln>
                <a:noFill/>
              </a:ln>
            </p:spPr>
            <p:txBody>
              <a:bodyPr wrap="square" lIns="0" tIns="0" rIns="0" bIns="0">
                <a:noAutofit/>
              </a:bodyPr>
              <a:lstStyle/>
              <a:p>
                <a:pPr algn="l">
                  <a:spcBef>
                    <a:spcPts val="0"/>
                  </a:spcBef>
                  <a:spcAft>
                    <a:spcPts val="0"/>
                  </a:spcAft>
                </a:pPr>
                <a14:m>
                  <m:oMath xmlns:m="http://schemas.openxmlformats.org/officeDocument/2006/math">
                    <m:r>
                      <a:rPr lang="en-GB" sz="1400" i="1" dirty="0">
                        <a:solidFill>
                          <a:srgbClr val="FFFFFF"/>
                        </a:solidFill>
                        <a:latin typeface="Cambria Math"/>
                      </a:rPr>
                      <m:t>𝑏</m:t>
                    </m:r>
                    <m:r>
                      <a:rPr lang="en-GB" sz="1400" i="0" dirty="0">
                        <a:solidFill>
                          <a:srgbClr val="FFFFFF"/>
                        </a:solidFill>
                        <a:latin typeface="Cambria Math"/>
                      </a:rPr>
                      <m:t>=254</m:t>
                    </m:r>
                  </m:oMath>
                </a14:m>
                <a:r>
                  <a:rPr lang="en-GB" sz="1400" dirty="0">
                    <a:solidFill>
                      <a:srgbClr val="FFFFFF"/>
                    </a:solidFill>
                    <a:latin typeface="Arial"/>
                    <a:cs typeface="Arial"/>
                  </a:rPr>
                  <a:t> mm fixed;   </a:t>
                </a:r>
                <a14:m>
                  <m:oMath xmlns:m="http://schemas.openxmlformats.org/officeDocument/2006/math">
                    <m:r>
                      <a:rPr lang="en-GB" sz="1400" i="1" dirty="0">
                        <a:solidFill>
                          <a:srgbClr val="FFFFFF"/>
                        </a:solidFill>
                        <a:latin typeface="Cambria Math"/>
                      </a:rPr>
                      <m:t>𝑎</m:t>
                    </m:r>
                    <m:r>
                      <a:rPr lang="en-GB" sz="1400" i="0" dirty="0">
                        <a:solidFill>
                          <a:srgbClr val="FFFFFF"/>
                        </a:solidFill>
                        <a:latin typeface="Cambria Math"/>
                      </a:rPr>
                      <m:t>=</m:t>
                    </m:r>
                    <m:r>
                      <a:rPr lang="en-GB" sz="1400" i="1" dirty="0">
                        <a:solidFill>
                          <a:srgbClr val="FFFFFF"/>
                        </a:solidFill>
                        <a:latin typeface="Cambria Math"/>
                      </a:rPr>
                      <m:t>𝑅</m:t>
                    </m:r>
                    <m:r>
                      <a:rPr lang="en-GB" sz="1400" i="0" dirty="0">
                        <a:solidFill>
                          <a:srgbClr val="FFFFFF"/>
                        </a:solidFill>
                        <a:latin typeface="Cambria Math"/>
                      </a:rPr>
                      <m:t>·</m:t>
                    </m:r>
                    <m:r>
                      <a:rPr lang="en-GB" sz="1400" i="1" dirty="0">
                        <a:solidFill>
                          <a:srgbClr val="FFFFFF"/>
                        </a:solidFill>
                        <a:latin typeface="Cambria Math"/>
                      </a:rPr>
                      <m:t>𝑏</m:t>
                    </m:r>
                  </m:oMath>
                </a14:m>
                <a:r>
                  <a:rPr lang="en-GB" sz="1400" dirty="0">
                    <a:solidFill>
                      <a:srgbClr val="FFFFFF"/>
                    </a:solidFill>
                    <a:latin typeface="Arial"/>
                    <a:cs typeface="Arial"/>
                  </a:rPr>
                  <a:t> varies</a:t>
                </a:r>
              </a:p>
            </p:txBody>
          </p:sp>
        </mc:Choice>
        <mc:Fallback>
          <p:sp>
            <p:nvSpPr>
              <p:cNvPr id="82" name="Geometry note"/>
              <p:cNvSpPr>
                <a:spLocks noRot="1" noChangeAspect="1" noMove="1" noResize="1" noEditPoints="1" noAdjustHandles="1" noChangeArrowheads="1" noChangeShapeType="1" noTextEdit="1"/>
              </p:cNvSpPr>
              <p:nvPr/>
            </p:nvSpPr>
            <p:spPr>
              <a:xfrm>
                <a:off x="6858000" y="4978400"/>
                <a:ext cx="4953000" cy="254000"/>
              </a:xfrm>
              <a:prstGeom prst="rect">
                <a:avLst/>
              </a:prstGeom>
              <a:blipFill>
                <a:blip r:embed="rId12"/>
                <a:stretch>
                  <a:fillRect l="-1230" t="-24390" b="-29268"/>
                </a:stretch>
              </a:blipFill>
              <a:ln>
                <a:noFill/>
              </a:ln>
            </p:spPr>
            <p:txBody>
              <a:bodyPr/>
              <a:lstStyle/>
              <a:p>
                <a:r>
                  <a:rPr lang="en-GB">
                    <a:noFill/>
                  </a:rPr>
                  <a:t> </a:t>
                </a:r>
              </a:p>
            </p:txBody>
          </p:sp>
        </mc:Fallback>
      </mc:AlternateContent>
    </p:spTree>
    <p:extLst>
      <p:ext uri="{BB962C8B-B14F-4D97-AF65-F5344CB8AC3E}">
        <p14:creationId xmlns:p14="http://schemas.microsoft.com/office/powerpoint/2010/main" val="19554485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428750"/>
            <a:ext cx="12192000" cy="5191125"/>
          </a:xfrm>
          <a:prstGeom prst="rect">
            <a:avLst/>
          </a:prstGeom>
          <a:solidFill>
            <a:srgbClr val="2020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62000" y="238125"/>
            <a:ext cx="10834687" cy="571500"/>
          </a:xfrm>
          <a:prstGeom prst="rect">
            <a:avLst/>
          </a:prstGeom>
          <a:noFill/>
        </p:spPr>
        <p:txBody>
          <a:bodyPr wrap="square" lIns="0" tIns="0" rIns="0" bIns="0">
            <a:noAutofit/>
          </a:bodyPr>
          <a:lstStyle/>
          <a:p>
            <a:pPr algn="l">
              <a:spcBef>
                <a:spcPts val="0"/>
              </a:spcBef>
              <a:spcAft>
                <a:spcPts val="0"/>
              </a:spcAft>
              <a:buNone/>
            </a:pPr>
            <a:r>
              <a:rPr lang="en-GB" sz="3000" b="1" dirty="0">
                <a:solidFill>
                  <a:srgbClr val="FFFFFF"/>
                </a:solidFill>
                <a:latin typeface="Arial"/>
                <a:cs typeface="Arial"/>
              </a:rPr>
              <a:t>Example 2: solution</a:t>
            </a:r>
          </a:p>
        </p:txBody>
      </p:sp>
      <mc:AlternateContent xmlns:mc="http://schemas.openxmlformats.org/markup-compatibility/2006">
        <mc:Choice xmlns:a14="http://schemas.microsoft.com/office/drawing/2010/main" Requires="a14">
          <p:sp>
            <p:nvSpPr>
              <p:cNvPr id="4" name="TextBox 3"/>
              <p:cNvSpPr txBox="1"/>
              <p:nvPr/>
            </p:nvSpPr>
            <p:spPr>
              <a:xfrm>
                <a:off x="762000" y="785812"/>
                <a:ext cx="11215687" cy="595312"/>
              </a:xfrm>
              <a:prstGeom prst="rect">
                <a:avLst/>
              </a:prstGeom>
              <a:noFill/>
            </p:spPr>
            <p:txBody>
              <a:bodyPr wrap="square" lIns="0" tIns="0" rIns="0" bIns="0">
                <a:noAutofit/>
              </a:bodyPr>
              <a:lstStyle/>
              <a:p>
                <a:pPr algn="l">
                  <a:spcBef>
                    <a:spcPts val="0"/>
                  </a:spcBef>
                  <a:spcAft>
                    <a:spcPts val="0"/>
                  </a:spcAft>
                  <a:buNone/>
                </a:pPr>
                <a:r>
                  <a:rPr lang="en-GB" sz="2600" b="1" dirty="0">
                    <a:solidFill>
                      <a:srgbClr val="FFFF00"/>
                    </a:solidFill>
                    <a:latin typeface="Arial"/>
                    <a:cs typeface="Arial"/>
                  </a:rPr>
                  <a:t>Buckling load for each mode </a:t>
                </a:r>
                <a14:m>
                  <m:oMath xmlns:m="http://schemas.openxmlformats.org/officeDocument/2006/math">
                    <m:r>
                      <a:rPr lang="en-GB" sz="2600" b="1" i="1" dirty="0">
                        <a:solidFill>
                          <a:srgbClr val="FFFF00"/>
                        </a:solidFill>
                        <a:latin typeface="Cambria Math"/>
                      </a:rPr>
                      <m:t>𝑚</m:t>
                    </m:r>
                  </m:oMath>
                </a14:m>
                <a:endParaRPr lang="en-GB" sz="2600" dirty="0">
                  <a:solidFill>
                    <a:srgbClr val="FFFF00"/>
                  </a:solidFill>
                  <a:latin typeface="Arial"/>
                  <a:cs typeface="Arial"/>
                </a:endParaRPr>
              </a:p>
            </p:txBody>
          </p:sp>
        </mc:Choice>
        <mc:Fallback>
          <p:sp>
            <p:nvSpPr>
              <p:cNvPr id="4" name="TextBox 3"/>
              <p:cNvSpPr txBox="1">
                <a:spLocks noRot="1" noChangeAspect="1" noMove="1" noResize="1" noEditPoints="1" noAdjustHandles="1" noChangeArrowheads="1" noChangeShapeType="1" noTextEdit="1"/>
              </p:cNvSpPr>
              <p:nvPr/>
            </p:nvSpPr>
            <p:spPr>
              <a:xfrm>
                <a:off x="762000" y="785812"/>
                <a:ext cx="11215687" cy="595312"/>
              </a:xfrm>
              <a:prstGeom prst="rect">
                <a:avLst/>
              </a:prstGeom>
              <a:blipFill>
                <a:blip r:embed="rId3"/>
                <a:stretch>
                  <a:fillRect l="-1793" t="-17347"/>
                </a:stretch>
              </a:blipFill>
            </p:spPr>
            <p:txBody>
              <a:bodyPr/>
              <a:lstStyle/>
              <a:p>
                <a:r>
                  <a:rPr lang="en-GB">
                    <a:noFill/>
                  </a:rPr>
                  <a:t> </a:t>
                </a:r>
              </a:p>
            </p:txBody>
          </p:sp>
        </mc:Fallback>
      </mc:AlternateContent>
      <p:sp>
        <p:nvSpPr>
          <p:cNvPr id="100" name="Card 1"/>
          <p:cNvSpPr/>
          <p:nvPr/>
        </p:nvSpPr>
        <p:spPr>
          <a:xfrm>
            <a:off x="215900" y="1714500"/>
            <a:ext cx="7277100" cy="1168400"/>
          </a:xfrm>
          <a:prstGeom prst="roundRect">
            <a:avLst>
              <a:gd name="adj" fmla="val 2500"/>
            </a:avLst>
          </a:prstGeom>
          <a:solidFill>
            <a:srgbClr val="2C2C2C"/>
          </a:solidFill>
          <a:ln>
            <a:noFill/>
          </a:ln>
        </p:spPr>
        <p:style>
          <a:lnRef idx="0">
            <a:schemeClr val="accent1"/>
          </a:lnRef>
          <a:fillRef idx="0">
            <a:schemeClr val="accent1"/>
          </a:fillRef>
          <a:effectRef idx="0">
            <a:schemeClr val="accent1"/>
          </a:effectRef>
          <a:fontRef idx="minor">
            <a:schemeClr val="lt1"/>
          </a:fontRef>
        </p:style>
        <p:txBody>
          <a:bodyPr wrap="square" lIns="0" tIns="0" rIns="0" bIns="0">
            <a:noAutofit/>
          </a:bodyPr>
          <a:lstStyle/>
          <a:p>
            <a:endParaRPr lang="en-GB"/>
          </a:p>
        </p:txBody>
      </p:sp>
      <p:sp>
        <p:nvSpPr>
          <p:cNvPr id="101" name="Card 1 accent bar"/>
          <p:cNvSpPr/>
          <p:nvPr/>
        </p:nvSpPr>
        <p:spPr>
          <a:xfrm>
            <a:off x="215900" y="1762125"/>
            <a:ext cx="28575" cy="1073150"/>
          </a:xfrm>
          <a:prstGeom prst="rect">
            <a:avLst/>
          </a:prstGeom>
          <a:solidFill>
            <a:srgbClr val="85A8FF"/>
          </a:solidFill>
          <a:ln>
            <a:noFill/>
          </a:ln>
        </p:spPr>
        <p:style>
          <a:lnRef idx="0">
            <a:schemeClr val="accent1"/>
          </a:lnRef>
          <a:fillRef idx="0">
            <a:schemeClr val="accent1"/>
          </a:fillRef>
          <a:effectRef idx="0">
            <a:schemeClr val="accent1"/>
          </a:effectRef>
          <a:fontRef idx="minor">
            <a:schemeClr val="lt1"/>
          </a:fontRef>
        </p:style>
        <p:txBody>
          <a:bodyPr wrap="square" lIns="0" tIns="0" rIns="0" bIns="0">
            <a:noAutofit/>
          </a:bodyPr>
          <a:lstStyle/>
          <a:p>
            <a:endParaRPr lang="en-GB"/>
          </a:p>
        </p:txBody>
      </p:sp>
      <p:sp>
        <p:nvSpPr>
          <p:cNvPr id="102" name="Card 1 number"/>
          <p:cNvSpPr/>
          <p:nvPr/>
        </p:nvSpPr>
        <p:spPr>
          <a:xfrm>
            <a:off x="431800" y="1816100"/>
            <a:ext cx="238125" cy="238125"/>
          </a:xfrm>
          <a:prstGeom prst="ellipse">
            <a:avLst/>
          </a:prstGeom>
          <a:solidFill>
            <a:srgbClr val="85A8FF"/>
          </a:solidFill>
          <a:ln>
            <a:noFill/>
          </a:ln>
        </p:spPr>
        <p:style>
          <a:lnRef idx="0">
            <a:schemeClr val="accent1"/>
          </a:lnRef>
          <a:fillRef idx="0">
            <a:schemeClr val="accent1"/>
          </a:fillRef>
          <a:effectRef idx="0">
            <a:schemeClr val="accent1"/>
          </a:effectRef>
          <a:fontRef idx="minor">
            <a:schemeClr val="lt1"/>
          </a:fontRef>
        </p:style>
        <p:txBody>
          <a:bodyPr wrap="square" lIns="0" tIns="0" rIns="0" bIns="0" anchor="ctr">
            <a:noAutofit/>
          </a:bodyPr>
          <a:lstStyle/>
          <a:p>
            <a:pPr algn="ctr"/>
            <a:r>
              <a:rPr lang="en-GB" sz="1300" dirty="0">
                <a:solidFill>
                  <a:srgbClr val="202020"/>
                </a:solidFill>
                <a:latin typeface="Arial"/>
                <a:cs typeface="Arial"/>
              </a:rPr>
              <a:t>1</a:t>
            </a:r>
          </a:p>
        </p:txBody>
      </p:sp>
      <mc:AlternateContent xmlns:mc="http://schemas.openxmlformats.org/markup-compatibility/2006">
        <mc:Choice xmlns:a14="http://schemas.microsoft.com/office/drawing/2010/main" Requires="a14">
          <p:sp>
            <p:nvSpPr>
              <p:cNvPr id="103" name="Card 1 heading"/>
              <p:cNvSpPr txBox="1"/>
              <p:nvPr/>
            </p:nvSpPr>
            <p:spPr>
              <a:xfrm>
                <a:off x="762000" y="1816100"/>
                <a:ext cx="6604000" cy="279400"/>
              </a:xfrm>
              <a:prstGeom prst="rect">
                <a:avLst/>
              </a:prstGeom>
              <a:noFill/>
              <a:ln>
                <a:noFill/>
              </a:ln>
            </p:spPr>
            <p:txBody>
              <a:bodyPr wrap="square" lIns="0" tIns="0" rIns="0" bIns="0">
                <a:noAutofit/>
              </a:bodyPr>
              <a:lstStyle/>
              <a:p>
                <a:pPr algn="l">
                  <a:spcBef>
                    <a:spcPts val="0"/>
                  </a:spcBef>
                  <a:spcAft>
                    <a:spcPts val="0"/>
                  </a:spcAft>
                  <a:buNone/>
                </a:pPr>
                <a:r>
                  <a:rPr lang="en-GB" sz="1400" b="1" dirty="0">
                    <a:solidFill>
                      <a:srgbClr val="85A8FF"/>
                    </a:solidFill>
                    <a:latin typeface="Arial"/>
                    <a:cs typeface="Arial"/>
                  </a:rPr>
                  <a:t>Set </a:t>
                </a:r>
                <a14:m>
                  <m:oMath xmlns:m="http://schemas.openxmlformats.org/officeDocument/2006/math">
                    <m:r>
                      <a:rPr lang="en-GB" sz="1400" b="1" i="1" dirty="0">
                        <a:solidFill>
                          <a:srgbClr val="85A8FF"/>
                        </a:solidFill>
                        <a:latin typeface="Cambria Math"/>
                      </a:rPr>
                      <m:t>𝛼</m:t>
                    </m:r>
                    <m:r>
                      <a:rPr lang="en-GB" sz="1400" b="1" i="0" dirty="0">
                        <a:solidFill>
                          <a:srgbClr val="85A8FF"/>
                        </a:solidFill>
                        <a:latin typeface="Cambria Math"/>
                      </a:rPr>
                      <m:t>=0</m:t>
                    </m:r>
                  </m:oMath>
                </a14:m>
                <a:r>
                  <a:rPr lang="en-GB" sz="1400" b="1" dirty="0">
                    <a:solidFill>
                      <a:srgbClr val="85A8FF"/>
                    </a:solidFill>
                    <a:latin typeface="Arial"/>
                    <a:cs typeface="Arial"/>
                  </a:rPr>
                  <a:t> in Example 1, then </a:t>
                </a:r>
                <a14:m>
                  <m:oMath xmlns:m="http://schemas.openxmlformats.org/officeDocument/2006/math">
                    <m:r>
                      <a:rPr lang="en-GB" sz="1400" b="1" i="1" dirty="0">
                        <a:solidFill>
                          <a:srgbClr val="85A8FF"/>
                        </a:solidFill>
                        <a:latin typeface="Cambria Math"/>
                      </a:rPr>
                      <m:t>𝑛</m:t>
                    </m:r>
                    <m:r>
                      <a:rPr lang="en-GB" sz="1400" b="1" i="0" dirty="0">
                        <a:solidFill>
                          <a:srgbClr val="85A8FF"/>
                        </a:solidFill>
                        <a:latin typeface="Cambria Math"/>
                      </a:rPr>
                      <m:t>=1</m:t>
                    </m:r>
                  </m:oMath>
                </a14:m>
                <a:endParaRPr lang="en-GB" sz="1400" dirty="0">
                  <a:solidFill>
                    <a:srgbClr val="85A8FF"/>
                  </a:solidFill>
                  <a:latin typeface="Arial"/>
                  <a:cs typeface="Arial"/>
                </a:endParaRPr>
              </a:p>
            </p:txBody>
          </p:sp>
        </mc:Choice>
        <mc:Fallback>
          <p:sp>
            <p:nvSpPr>
              <p:cNvPr id="103" name="Card 1 heading"/>
              <p:cNvSpPr txBox="1">
                <a:spLocks noRot="1" noChangeAspect="1" noMove="1" noResize="1" noEditPoints="1" noAdjustHandles="1" noChangeArrowheads="1" noChangeShapeType="1" noTextEdit="1"/>
              </p:cNvSpPr>
              <p:nvPr/>
            </p:nvSpPr>
            <p:spPr>
              <a:xfrm>
                <a:off x="762000" y="1816100"/>
                <a:ext cx="6604000" cy="279400"/>
              </a:xfrm>
              <a:prstGeom prst="rect">
                <a:avLst/>
              </a:prstGeom>
              <a:blipFill>
                <a:blip r:embed="rId4"/>
                <a:stretch>
                  <a:fillRect l="-1662" t="-19565" b="-15217"/>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04" name="Card 1 body"/>
              <p:cNvSpPr txBox="1"/>
              <p:nvPr/>
            </p:nvSpPr>
            <p:spPr>
              <a:xfrm>
                <a:off x="762000" y="2057400"/>
                <a:ext cx="6604000" cy="787400"/>
              </a:xfrm>
              <a:prstGeom prst="rect">
                <a:avLst/>
              </a:prstGeom>
              <a:noFill/>
              <a:ln>
                <a:noFill/>
              </a:ln>
            </p:spPr>
            <p:txBody>
              <a:bodyPr wrap="square" lIns="0" tIns="0" rIns="0" bIns="0">
                <a:noAutofit/>
              </a:bodyPr>
              <a:lstStyle/>
              <a:p>
                <a:pPr algn="l">
                  <a:spcBef>
                    <a:spcPts val="0"/>
                  </a:spcBef>
                  <a:spcAft>
                    <a:spcPts val="0"/>
                  </a:spcAft>
                  <a:buNone/>
                </a:pPr>
                <a14:m>
                  <m:oMathPara xmlns:m="http://schemas.openxmlformats.org/officeDocument/2006/math">
                    <m:oMathParaPr>
                      <m:jc m:val="left"/>
                    </m:oMathParaPr>
                    <m:oMath>
                      <m:sSub>
                        <m:sSubPr>
                          <m:ctrlPr>
                            <a:rPr lang="en-GB" sz="1400" i="1" dirty="0">
                              <a:solidFill>
                                <a:srgbClr val="FFE45C"/>
                              </a:solidFill>
                              <a:latin typeface="Cambria Math"/>
                            </a:rPr>
                          </m:ctrlPr>
                        </m:sSubPr>
                        <m:e>
                          <m:r>
                            <a:rPr lang="en-GB" sz="1400" i="1" dirty="0">
                              <a:solidFill>
                                <a:srgbClr val="FFE45C"/>
                              </a:solidFill>
                              <a:latin typeface="Cambria Math"/>
                            </a:rPr>
                            <m:t>𝑁</m:t>
                          </m:r>
                        </m:e>
                        <m:sub>
                          <m:r>
                            <a:rPr lang="en-GB" sz="1400" i="0" dirty="0">
                              <a:solidFill>
                                <a:srgbClr val="FFE45C"/>
                              </a:solidFill>
                              <a:latin typeface="Cambria Math"/>
                            </a:rPr>
                            <m:t>0</m:t>
                          </m:r>
                        </m:sub>
                      </m:sSub>
                      <m:r>
                        <a:rPr lang="en-GB" sz="1400" i="0" dirty="0">
                          <a:solidFill>
                            <a:srgbClr val="FFE45C"/>
                          </a:solidFill>
                          <a:latin typeface="Cambria Math"/>
                        </a:rPr>
                        <m:t>=</m:t>
                      </m:r>
                      <m:sSup>
                        <m:sSupPr>
                          <m:ctrlPr>
                            <a:rPr lang="en-GB" sz="1400" i="1" dirty="0">
                              <a:solidFill>
                                <a:srgbClr val="FFE45C"/>
                              </a:solidFill>
                              <a:latin typeface="Cambria Math"/>
                            </a:rPr>
                          </m:ctrlPr>
                        </m:sSupPr>
                        <m:e>
                          <m:r>
                            <a:rPr lang="en-GB" sz="1400" i="1" dirty="0">
                              <a:solidFill>
                                <a:srgbClr val="FFE45C"/>
                              </a:solidFill>
                              <a:latin typeface="Cambria Math"/>
                            </a:rPr>
                            <m:t>𝜋</m:t>
                          </m:r>
                        </m:e>
                        <m:sup>
                          <m:r>
                            <a:rPr lang="en-GB" sz="1400" i="0" dirty="0">
                              <a:solidFill>
                                <a:srgbClr val="FFE45C"/>
                              </a:solidFill>
                              <a:latin typeface="Cambria Math"/>
                            </a:rPr>
                            <m:t>2</m:t>
                          </m:r>
                        </m:sup>
                      </m:sSup>
                      <m:d>
                        <m:dPr>
                          <m:begChr m:val="["/>
                          <m:endChr m:val="]"/>
                          <m:ctrlPr>
                            <a:rPr lang="en-GB" sz="1400" i="1" dirty="0">
                              <a:solidFill>
                                <a:srgbClr val="FFE45C"/>
                              </a:solidFill>
                              <a:latin typeface="Cambria Math"/>
                            </a:rPr>
                          </m:ctrlPr>
                        </m:dPr>
                        <m:e>
                          <m:sSub>
                            <m:sSubPr>
                              <m:ctrlPr>
                                <a:rPr lang="en-GB" sz="1400" i="1" dirty="0">
                                  <a:solidFill>
                                    <a:srgbClr val="FFE45C"/>
                                  </a:solidFill>
                                  <a:latin typeface="Cambria Math"/>
                                </a:rPr>
                              </m:ctrlPr>
                            </m:sSubPr>
                            <m:e>
                              <m:r>
                                <a:rPr lang="en-GB" sz="1400" i="1" dirty="0">
                                  <a:solidFill>
                                    <a:srgbClr val="FFE45C"/>
                                  </a:solidFill>
                                  <a:latin typeface="Cambria Math"/>
                                </a:rPr>
                                <m:t>𝐷</m:t>
                              </m:r>
                            </m:e>
                            <m:sub>
                              <m:r>
                                <a:rPr lang="en-GB" sz="1400" i="0" dirty="0">
                                  <a:solidFill>
                                    <a:srgbClr val="FFE45C"/>
                                  </a:solidFill>
                                  <a:latin typeface="Cambria Math"/>
                                </a:rPr>
                                <m:t>11</m:t>
                              </m:r>
                            </m:sub>
                          </m:sSub>
                          <m:sSup>
                            <m:sSupPr>
                              <m:ctrlPr>
                                <a:rPr lang="en-GB" sz="1400" i="1" dirty="0">
                                  <a:solidFill>
                                    <a:srgbClr val="FFE45C"/>
                                  </a:solidFill>
                                  <a:latin typeface="Cambria Math"/>
                                </a:rPr>
                              </m:ctrlPr>
                            </m:sSupPr>
                            <m:e>
                              <m:r>
                                <a:rPr lang="en-GB" sz="1400" i="1" dirty="0">
                                  <a:solidFill>
                                    <a:srgbClr val="FFE45C"/>
                                  </a:solidFill>
                                  <a:latin typeface="Cambria Math"/>
                                </a:rPr>
                                <m:t>𝑚</m:t>
                              </m:r>
                            </m:e>
                            <m:sup>
                              <m:r>
                                <a:rPr lang="en-GB" sz="1400" i="0" dirty="0">
                                  <a:solidFill>
                                    <a:srgbClr val="FFE45C"/>
                                  </a:solidFill>
                                  <a:latin typeface="Cambria Math"/>
                                </a:rPr>
                                <m:t>4</m:t>
                              </m:r>
                            </m:sup>
                          </m:sSup>
                          <m:r>
                            <a:rPr lang="en-GB" sz="1400" i="0" dirty="0">
                              <a:solidFill>
                                <a:srgbClr val="FFE45C"/>
                              </a:solidFill>
                              <a:latin typeface="Cambria Math"/>
                            </a:rPr>
                            <m:t>+2</m:t>
                          </m:r>
                          <m:d>
                            <m:dPr>
                              <m:ctrlPr>
                                <a:rPr lang="en-GB" sz="1400" i="1" dirty="0">
                                  <a:solidFill>
                                    <a:srgbClr val="FFE45C"/>
                                  </a:solidFill>
                                  <a:latin typeface="Cambria Math"/>
                                </a:rPr>
                              </m:ctrlPr>
                            </m:dPr>
                            <m:e>
                              <m:sSub>
                                <m:sSubPr>
                                  <m:ctrlPr>
                                    <a:rPr lang="en-GB" sz="1400" i="1" dirty="0">
                                      <a:solidFill>
                                        <a:srgbClr val="FFE45C"/>
                                      </a:solidFill>
                                      <a:latin typeface="Cambria Math"/>
                                    </a:rPr>
                                  </m:ctrlPr>
                                </m:sSubPr>
                                <m:e>
                                  <m:r>
                                    <a:rPr lang="en-GB" sz="1400" i="1" dirty="0">
                                      <a:solidFill>
                                        <a:srgbClr val="FFE45C"/>
                                      </a:solidFill>
                                      <a:latin typeface="Cambria Math"/>
                                    </a:rPr>
                                    <m:t>𝐷</m:t>
                                  </m:r>
                                </m:e>
                                <m:sub>
                                  <m:r>
                                    <a:rPr lang="en-GB" sz="1400" i="0" dirty="0">
                                      <a:solidFill>
                                        <a:srgbClr val="FFE45C"/>
                                      </a:solidFill>
                                      <a:latin typeface="Cambria Math"/>
                                    </a:rPr>
                                    <m:t>12</m:t>
                                  </m:r>
                                </m:sub>
                              </m:sSub>
                              <m:r>
                                <a:rPr lang="en-GB" sz="1400" i="0" dirty="0">
                                  <a:solidFill>
                                    <a:srgbClr val="FFE45C"/>
                                  </a:solidFill>
                                  <a:latin typeface="Cambria Math"/>
                                </a:rPr>
                                <m:t>+2</m:t>
                              </m:r>
                              <m:sSub>
                                <m:sSubPr>
                                  <m:ctrlPr>
                                    <a:rPr lang="en-GB" sz="1400" i="1" dirty="0">
                                      <a:solidFill>
                                        <a:srgbClr val="FFE45C"/>
                                      </a:solidFill>
                                      <a:latin typeface="Cambria Math"/>
                                    </a:rPr>
                                  </m:ctrlPr>
                                </m:sSubPr>
                                <m:e>
                                  <m:r>
                                    <a:rPr lang="en-GB" sz="1400" i="1" dirty="0">
                                      <a:solidFill>
                                        <a:srgbClr val="FFE45C"/>
                                      </a:solidFill>
                                      <a:latin typeface="Cambria Math"/>
                                    </a:rPr>
                                    <m:t>𝐷</m:t>
                                  </m:r>
                                </m:e>
                                <m:sub>
                                  <m:r>
                                    <a:rPr lang="en-GB" sz="1400" i="0" dirty="0">
                                      <a:solidFill>
                                        <a:srgbClr val="FFE45C"/>
                                      </a:solidFill>
                                      <a:latin typeface="Cambria Math"/>
                                    </a:rPr>
                                    <m:t>66</m:t>
                                  </m:r>
                                </m:sub>
                              </m:sSub>
                            </m:e>
                          </m:d>
                          <m:sSup>
                            <m:sSupPr>
                              <m:ctrlPr>
                                <a:rPr lang="en-GB" sz="1400" i="1" dirty="0">
                                  <a:solidFill>
                                    <a:srgbClr val="FFE45C"/>
                                  </a:solidFill>
                                  <a:latin typeface="Cambria Math"/>
                                </a:rPr>
                              </m:ctrlPr>
                            </m:sSupPr>
                            <m:e>
                              <m:r>
                                <a:rPr lang="en-GB" sz="1400" i="1" dirty="0">
                                  <a:solidFill>
                                    <a:srgbClr val="FFE45C"/>
                                  </a:solidFill>
                                  <a:latin typeface="Cambria Math"/>
                                </a:rPr>
                                <m:t>𝑚</m:t>
                              </m:r>
                            </m:e>
                            <m:sup>
                              <m:r>
                                <a:rPr lang="en-GB" sz="1400" i="0" dirty="0">
                                  <a:solidFill>
                                    <a:srgbClr val="FFE45C"/>
                                  </a:solidFill>
                                  <a:latin typeface="Cambria Math"/>
                                </a:rPr>
                                <m:t>2</m:t>
                              </m:r>
                            </m:sup>
                          </m:sSup>
                          <m:sSup>
                            <m:sSupPr>
                              <m:ctrlPr>
                                <a:rPr lang="en-GB" sz="1400" i="1" dirty="0">
                                  <a:solidFill>
                                    <a:srgbClr val="FFE45C"/>
                                  </a:solidFill>
                                  <a:latin typeface="Cambria Math"/>
                                </a:rPr>
                              </m:ctrlPr>
                            </m:sSupPr>
                            <m:e>
                              <m:r>
                                <a:rPr lang="en-GB" sz="1400" i="1" dirty="0">
                                  <a:solidFill>
                                    <a:srgbClr val="FFE45C"/>
                                  </a:solidFill>
                                  <a:latin typeface="Cambria Math"/>
                                </a:rPr>
                                <m:t>𝑛</m:t>
                              </m:r>
                            </m:e>
                            <m:sup>
                              <m:r>
                                <a:rPr lang="en-GB" sz="1400" i="0" dirty="0">
                                  <a:solidFill>
                                    <a:srgbClr val="FFE45C"/>
                                  </a:solidFill>
                                  <a:latin typeface="Cambria Math"/>
                                </a:rPr>
                                <m:t>2</m:t>
                              </m:r>
                            </m:sup>
                          </m:sSup>
                          <m:sSup>
                            <m:sSupPr>
                              <m:ctrlPr>
                                <a:rPr lang="en-GB" sz="1400" i="1" dirty="0">
                                  <a:solidFill>
                                    <a:srgbClr val="FFE45C"/>
                                  </a:solidFill>
                                  <a:latin typeface="Cambria Math"/>
                                </a:rPr>
                              </m:ctrlPr>
                            </m:sSupPr>
                            <m:e>
                              <m:r>
                                <a:rPr lang="en-GB" sz="1400" i="1" dirty="0">
                                  <a:solidFill>
                                    <a:srgbClr val="FFE45C"/>
                                  </a:solidFill>
                                  <a:latin typeface="Cambria Math"/>
                                </a:rPr>
                                <m:t>𝑅</m:t>
                              </m:r>
                            </m:e>
                            <m:sup>
                              <m:r>
                                <a:rPr lang="en-GB" sz="1400" i="0" dirty="0">
                                  <a:solidFill>
                                    <a:srgbClr val="FFE45C"/>
                                  </a:solidFill>
                                  <a:latin typeface="Cambria Math"/>
                                </a:rPr>
                                <m:t>2</m:t>
                              </m:r>
                            </m:sup>
                          </m:sSup>
                          <m:r>
                            <a:rPr lang="en-GB" sz="1400" i="0" dirty="0">
                              <a:solidFill>
                                <a:srgbClr val="FFE45C"/>
                              </a:solidFill>
                              <a:latin typeface="Cambria Math"/>
                            </a:rPr>
                            <m:t>+</m:t>
                          </m:r>
                          <m:sSub>
                            <m:sSubPr>
                              <m:ctrlPr>
                                <a:rPr lang="en-GB" sz="1400" i="1" dirty="0">
                                  <a:solidFill>
                                    <a:srgbClr val="FFE45C"/>
                                  </a:solidFill>
                                  <a:latin typeface="Cambria Math"/>
                                </a:rPr>
                              </m:ctrlPr>
                            </m:sSubPr>
                            <m:e>
                              <m:r>
                                <a:rPr lang="en-GB" sz="1400" i="1" dirty="0">
                                  <a:solidFill>
                                    <a:srgbClr val="FFE45C"/>
                                  </a:solidFill>
                                  <a:latin typeface="Cambria Math"/>
                                </a:rPr>
                                <m:t>𝐷</m:t>
                              </m:r>
                            </m:e>
                            <m:sub>
                              <m:r>
                                <a:rPr lang="en-GB" sz="1400" i="0" dirty="0">
                                  <a:solidFill>
                                    <a:srgbClr val="FFE45C"/>
                                  </a:solidFill>
                                  <a:latin typeface="Cambria Math"/>
                                </a:rPr>
                                <m:t>22</m:t>
                              </m:r>
                            </m:sub>
                          </m:sSub>
                          <m:sSup>
                            <m:sSupPr>
                              <m:ctrlPr>
                                <a:rPr lang="en-GB" sz="1400" i="1" dirty="0">
                                  <a:solidFill>
                                    <a:srgbClr val="FFE45C"/>
                                  </a:solidFill>
                                  <a:latin typeface="Cambria Math"/>
                                </a:rPr>
                              </m:ctrlPr>
                            </m:sSupPr>
                            <m:e>
                              <m:r>
                                <a:rPr lang="en-GB" sz="1400" i="1" dirty="0">
                                  <a:solidFill>
                                    <a:srgbClr val="FFE45C"/>
                                  </a:solidFill>
                                  <a:latin typeface="Cambria Math"/>
                                </a:rPr>
                                <m:t>𝑛</m:t>
                              </m:r>
                            </m:e>
                            <m:sup>
                              <m:r>
                                <a:rPr lang="en-GB" sz="1400" i="0" dirty="0">
                                  <a:solidFill>
                                    <a:srgbClr val="FFE45C"/>
                                  </a:solidFill>
                                  <a:latin typeface="Cambria Math"/>
                                </a:rPr>
                                <m:t>4</m:t>
                              </m:r>
                            </m:sup>
                          </m:sSup>
                          <m:sSup>
                            <m:sSupPr>
                              <m:ctrlPr>
                                <a:rPr lang="en-GB" sz="1400" i="1" dirty="0">
                                  <a:solidFill>
                                    <a:srgbClr val="FFE45C"/>
                                  </a:solidFill>
                                  <a:latin typeface="Cambria Math"/>
                                </a:rPr>
                              </m:ctrlPr>
                            </m:sSupPr>
                            <m:e>
                              <m:r>
                                <a:rPr lang="en-GB" sz="1400" i="1" dirty="0">
                                  <a:solidFill>
                                    <a:srgbClr val="FFE45C"/>
                                  </a:solidFill>
                                  <a:latin typeface="Cambria Math"/>
                                </a:rPr>
                                <m:t>𝑅</m:t>
                              </m:r>
                            </m:e>
                            <m:sup>
                              <m:r>
                                <a:rPr lang="en-GB" sz="1400" i="0" dirty="0">
                                  <a:solidFill>
                                    <a:srgbClr val="FFE45C"/>
                                  </a:solidFill>
                                  <a:latin typeface="Cambria Math"/>
                                </a:rPr>
                                <m:t>4</m:t>
                              </m:r>
                            </m:sup>
                          </m:sSup>
                        </m:e>
                      </m:d>
                      <m:r>
                        <a:rPr lang="en-GB" sz="1400" i="0" dirty="0">
                          <a:solidFill>
                            <a:srgbClr val="FFE45C"/>
                          </a:solidFill>
                          <a:latin typeface="Cambria Math"/>
                        </a:rPr>
                        <m:t>/</m:t>
                      </m:r>
                      <m:d>
                        <m:dPr>
                          <m:ctrlPr>
                            <a:rPr lang="en-GB" sz="1400" i="1" dirty="0">
                              <a:solidFill>
                                <a:srgbClr val="FFE45C"/>
                              </a:solidFill>
                              <a:latin typeface="Cambria Math"/>
                            </a:rPr>
                          </m:ctrlPr>
                        </m:dPr>
                        <m:e>
                          <m:sSup>
                            <m:sSupPr>
                              <m:ctrlPr>
                                <a:rPr lang="en-GB" sz="1400" i="1" dirty="0">
                                  <a:solidFill>
                                    <a:srgbClr val="FFE45C"/>
                                  </a:solidFill>
                                  <a:latin typeface="Cambria Math"/>
                                </a:rPr>
                              </m:ctrlPr>
                            </m:sSupPr>
                            <m:e>
                              <m:r>
                                <a:rPr lang="en-GB" sz="1400" i="1" dirty="0">
                                  <a:solidFill>
                                    <a:srgbClr val="FFE45C"/>
                                  </a:solidFill>
                                  <a:latin typeface="Cambria Math"/>
                                </a:rPr>
                                <m:t>𝑎</m:t>
                              </m:r>
                            </m:e>
                            <m:sup>
                              <m:r>
                                <a:rPr lang="en-GB" sz="1400" i="0" dirty="0">
                                  <a:solidFill>
                                    <a:srgbClr val="FFE45C"/>
                                  </a:solidFill>
                                  <a:latin typeface="Cambria Math"/>
                                </a:rPr>
                                <m:t>2</m:t>
                              </m:r>
                            </m:sup>
                          </m:sSup>
                          <m:sSup>
                            <m:sSupPr>
                              <m:ctrlPr>
                                <a:rPr lang="en-GB" sz="1400" i="1" dirty="0">
                                  <a:solidFill>
                                    <a:srgbClr val="FFE45C"/>
                                  </a:solidFill>
                                  <a:latin typeface="Cambria Math"/>
                                </a:rPr>
                              </m:ctrlPr>
                            </m:sSupPr>
                            <m:e>
                              <m:r>
                                <a:rPr lang="en-GB" sz="1400" i="1" dirty="0">
                                  <a:solidFill>
                                    <a:srgbClr val="FFE45C"/>
                                  </a:solidFill>
                                  <a:latin typeface="Cambria Math"/>
                                </a:rPr>
                                <m:t>𝑚</m:t>
                              </m:r>
                            </m:e>
                            <m:sup>
                              <m:r>
                                <a:rPr lang="en-GB" sz="1400" i="0" dirty="0">
                                  <a:solidFill>
                                    <a:srgbClr val="FFE45C"/>
                                  </a:solidFill>
                                  <a:latin typeface="Cambria Math"/>
                                </a:rPr>
                                <m:t>2</m:t>
                              </m:r>
                            </m:sup>
                          </m:sSup>
                        </m:e>
                      </m:d>
                    </m:oMath>
                  </m:oMathPara>
                </a14:m>
                <a:endParaRPr lang="en-GB" sz="1400" dirty="0">
                  <a:solidFill>
                    <a:srgbClr val="FFE45C"/>
                  </a:solidFill>
                  <a:latin typeface="Arial"/>
                </a:endParaRPr>
              </a:p>
              <a:p>
                <a:pPr algn="l">
                  <a:spcBef>
                    <a:spcPts val="400"/>
                  </a:spcBef>
                  <a:spcAft>
                    <a:spcPts val="0"/>
                  </a:spcAft>
                  <a:buNone/>
                </a:pPr>
                <a14:m>
                  <m:oMath xmlns:m="http://schemas.openxmlformats.org/officeDocument/2006/math">
                    <m:r>
                      <a:rPr lang="en-GB" sz="1300" i="1" dirty="0">
                        <a:solidFill>
                          <a:srgbClr val="FFFFFF"/>
                        </a:solidFill>
                        <a:latin typeface="Cambria Math"/>
                      </a:rPr>
                      <m:t>𝑛</m:t>
                    </m:r>
                  </m:oMath>
                </a14:m>
                <a:r>
                  <a:rPr lang="en-GB" sz="1300" dirty="0">
                    <a:solidFill>
                      <a:srgbClr val="FFFFFF"/>
                    </a:solidFill>
                    <a:latin typeface="Arial"/>
                    <a:cs typeface="Arial"/>
                  </a:rPr>
                  <a:t> appears only in positive terms that grow with </a:t>
                </a:r>
                <a14:m>
                  <m:oMath xmlns:m="http://schemas.openxmlformats.org/officeDocument/2006/math">
                    <m:r>
                      <a:rPr lang="en-GB" sz="1300" i="1" dirty="0">
                        <a:solidFill>
                          <a:srgbClr val="FFFFFF"/>
                        </a:solidFill>
                        <a:latin typeface="Cambria Math"/>
                      </a:rPr>
                      <m:t>𝑛</m:t>
                    </m:r>
                  </m:oMath>
                </a14:m>
                <a:r>
                  <a:rPr lang="en-GB" sz="1300" dirty="0">
                    <a:solidFill>
                      <a:srgbClr val="FFFFFF"/>
                    </a:solidFill>
                    <a:latin typeface="Arial"/>
                    <a:cs typeface="Arial"/>
                  </a:rPr>
                  <a:t>, so </a:t>
                </a:r>
                <a14:m>
                  <m:oMath xmlns:m="http://schemas.openxmlformats.org/officeDocument/2006/math">
                    <m:r>
                      <a:rPr lang="en-GB" sz="1300" i="1" dirty="0">
                        <a:solidFill>
                          <a:srgbClr val="FFFFFF"/>
                        </a:solidFill>
                        <a:latin typeface="Cambria Math"/>
                      </a:rPr>
                      <m:t>𝑛</m:t>
                    </m:r>
                    <m:r>
                      <a:rPr lang="en-GB" sz="1300" i="0" dirty="0">
                        <a:solidFill>
                          <a:srgbClr val="FFFFFF"/>
                        </a:solidFill>
                        <a:latin typeface="Cambria Math"/>
                      </a:rPr>
                      <m:t>=1</m:t>
                    </m:r>
                  </m:oMath>
                </a14:m>
                <a:r>
                  <a:rPr lang="en-GB" sz="1300" dirty="0">
                    <a:solidFill>
                      <a:srgbClr val="FFFFFF"/>
                    </a:solidFill>
                    <a:latin typeface="Arial"/>
                    <a:cs typeface="Arial"/>
                  </a:rPr>
                  <a:t> (one half-wave across the width) is lowest for every </a:t>
                </a:r>
                <a14:m>
                  <m:oMath xmlns:m="http://schemas.openxmlformats.org/officeDocument/2006/math">
                    <m:r>
                      <a:rPr lang="en-GB" sz="1300" i="1" dirty="0">
                        <a:solidFill>
                          <a:srgbClr val="FFFFFF"/>
                        </a:solidFill>
                        <a:latin typeface="Cambria Math"/>
                      </a:rPr>
                      <m:t>𝑚</m:t>
                    </m:r>
                  </m:oMath>
                </a14:m>
                <a:r>
                  <a:rPr lang="en-GB" sz="1300" dirty="0">
                    <a:solidFill>
                      <a:srgbClr val="FFFFFF"/>
                    </a:solidFill>
                    <a:latin typeface="Arial"/>
                    <a:cs typeface="Arial"/>
                  </a:rPr>
                  <a:t> and </a:t>
                </a:r>
                <a14:m>
                  <m:oMath xmlns:m="http://schemas.openxmlformats.org/officeDocument/2006/math">
                    <m:r>
                      <a:rPr lang="en-GB" sz="1300" i="1" dirty="0">
                        <a:solidFill>
                          <a:srgbClr val="FFFFFF"/>
                        </a:solidFill>
                        <a:latin typeface="Cambria Math"/>
                      </a:rPr>
                      <m:t>𝑅</m:t>
                    </m:r>
                  </m:oMath>
                </a14:m>
                <a:r>
                  <a:rPr lang="en-GB" sz="1300" dirty="0">
                    <a:solidFill>
                      <a:srgbClr val="FFFFFF"/>
                    </a:solidFill>
                    <a:latin typeface="Arial"/>
                    <a:cs typeface="Arial"/>
                  </a:rPr>
                  <a:t>.</a:t>
                </a:r>
              </a:p>
            </p:txBody>
          </p:sp>
        </mc:Choice>
        <mc:Fallback>
          <p:sp>
            <p:nvSpPr>
              <p:cNvPr id="104" name="Card 1 body"/>
              <p:cNvSpPr txBox="1">
                <a:spLocks noRot="1" noChangeAspect="1" noMove="1" noResize="1" noEditPoints="1" noAdjustHandles="1" noChangeArrowheads="1" noChangeShapeType="1" noTextEdit="1"/>
              </p:cNvSpPr>
              <p:nvPr/>
            </p:nvSpPr>
            <p:spPr>
              <a:xfrm>
                <a:off x="762000" y="2057400"/>
                <a:ext cx="6604000" cy="787400"/>
              </a:xfrm>
              <a:prstGeom prst="rect">
                <a:avLst/>
              </a:prstGeom>
              <a:blipFill>
                <a:blip r:embed="rId5"/>
                <a:stretch>
                  <a:fillRect l="-1477"/>
                </a:stretch>
              </a:blipFill>
              <a:ln>
                <a:noFill/>
              </a:ln>
            </p:spPr>
            <p:txBody>
              <a:bodyPr/>
              <a:lstStyle/>
              <a:p>
                <a:r>
                  <a:rPr lang="en-GB">
                    <a:noFill/>
                  </a:rPr>
                  <a:t> </a:t>
                </a:r>
              </a:p>
            </p:txBody>
          </p:sp>
        </mc:Fallback>
      </mc:AlternateContent>
      <p:sp>
        <p:nvSpPr>
          <p:cNvPr id="105" name="Card 2"/>
          <p:cNvSpPr/>
          <p:nvPr/>
        </p:nvSpPr>
        <p:spPr>
          <a:xfrm>
            <a:off x="215900" y="2971800"/>
            <a:ext cx="7277100" cy="1244600"/>
          </a:xfrm>
          <a:prstGeom prst="roundRect">
            <a:avLst>
              <a:gd name="adj" fmla="val 2500"/>
            </a:avLst>
          </a:prstGeom>
          <a:solidFill>
            <a:srgbClr val="2C2C2C"/>
          </a:solidFill>
          <a:ln>
            <a:noFill/>
          </a:ln>
        </p:spPr>
        <p:style>
          <a:lnRef idx="0">
            <a:schemeClr val="accent1"/>
          </a:lnRef>
          <a:fillRef idx="0">
            <a:schemeClr val="accent1"/>
          </a:fillRef>
          <a:effectRef idx="0">
            <a:schemeClr val="accent1"/>
          </a:effectRef>
          <a:fontRef idx="minor">
            <a:schemeClr val="lt1"/>
          </a:fontRef>
        </p:style>
        <p:txBody>
          <a:bodyPr wrap="square" lIns="0" tIns="0" rIns="0" bIns="0">
            <a:noAutofit/>
          </a:bodyPr>
          <a:lstStyle/>
          <a:p>
            <a:endParaRPr lang="en-GB"/>
          </a:p>
        </p:txBody>
      </p:sp>
      <p:sp>
        <p:nvSpPr>
          <p:cNvPr id="106" name="Card 2 accent bar"/>
          <p:cNvSpPr/>
          <p:nvPr/>
        </p:nvSpPr>
        <p:spPr>
          <a:xfrm>
            <a:off x="215900" y="3019425"/>
            <a:ext cx="28575" cy="1149350"/>
          </a:xfrm>
          <a:prstGeom prst="rect">
            <a:avLst/>
          </a:prstGeom>
          <a:solidFill>
            <a:srgbClr val="64D6CE"/>
          </a:solidFill>
          <a:ln>
            <a:noFill/>
          </a:ln>
        </p:spPr>
        <p:style>
          <a:lnRef idx="0">
            <a:schemeClr val="accent1"/>
          </a:lnRef>
          <a:fillRef idx="0">
            <a:schemeClr val="accent1"/>
          </a:fillRef>
          <a:effectRef idx="0">
            <a:schemeClr val="accent1"/>
          </a:effectRef>
          <a:fontRef idx="minor">
            <a:schemeClr val="lt1"/>
          </a:fontRef>
        </p:style>
        <p:txBody>
          <a:bodyPr wrap="square" lIns="0" tIns="0" rIns="0" bIns="0">
            <a:noAutofit/>
          </a:bodyPr>
          <a:lstStyle/>
          <a:p>
            <a:endParaRPr lang="en-GB"/>
          </a:p>
        </p:txBody>
      </p:sp>
      <p:sp>
        <p:nvSpPr>
          <p:cNvPr id="107" name="Card 2 number"/>
          <p:cNvSpPr/>
          <p:nvPr/>
        </p:nvSpPr>
        <p:spPr>
          <a:xfrm>
            <a:off x="431800" y="3073400"/>
            <a:ext cx="238125" cy="238125"/>
          </a:xfrm>
          <a:prstGeom prst="ellipse">
            <a:avLst/>
          </a:prstGeom>
          <a:solidFill>
            <a:srgbClr val="64D6CE"/>
          </a:solidFill>
          <a:ln>
            <a:noFill/>
          </a:ln>
        </p:spPr>
        <p:style>
          <a:lnRef idx="0">
            <a:schemeClr val="accent1"/>
          </a:lnRef>
          <a:fillRef idx="0">
            <a:schemeClr val="accent1"/>
          </a:fillRef>
          <a:effectRef idx="0">
            <a:schemeClr val="accent1"/>
          </a:effectRef>
          <a:fontRef idx="minor">
            <a:schemeClr val="lt1"/>
          </a:fontRef>
        </p:style>
        <p:txBody>
          <a:bodyPr wrap="square" lIns="0" tIns="0" rIns="0" bIns="0" anchor="ctr">
            <a:noAutofit/>
          </a:bodyPr>
          <a:lstStyle/>
          <a:p>
            <a:pPr algn="ctr"/>
            <a:r>
              <a:rPr lang="en-GB" sz="1300" dirty="0">
                <a:solidFill>
                  <a:srgbClr val="202020"/>
                </a:solidFill>
                <a:latin typeface="Arial"/>
                <a:cs typeface="Arial"/>
              </a:rPr>
              <a:t>2</a:t>
            </a:r>
          </a:p>
        </p:txBody>
      </p:sp>
      <mc:AlternateContent xmlns:mc="http://schemas.openxmlformats.org/markup-compatibility/2006">
        <mc:Choice xmlns:a14="http://schemas.microsoft.com/office/drawing/2010/main" Requires="a14">
          <p:sp>
            <p:nvSpPr>
              <p:cNvPr id="108" name="Card 2 heading"/>
              <p:cNvSpPr txBox="1"/>
              <p:nvPr/>
            </p:nvSpPr>
            <p:spPr>
              <a:xfrm>
                <a:off x="762000" y="3073400"/>
                <a:ext cx="6604000" cy="279400"/>
              </a:xfrm>
              <a:prstGeom prst="rect">
                <a:avLst/>
              </a:prstGeom>
              <a:noFill/>
              <a:ln>
                <a:noFill/>
              </a:ln>
            </p:spPr>
            <p:txBody>
              <a:bodyPr wrap="square" lIns="0" tIns="0" rIns="0" bIns="0">
                <a:noAutofit/>
              </a:bodyPr>
              <a:lstStyle/>
              <a:p>
                <a:pPr algn="l">
                  <a:spcBef>
                    <a:spcPts val="0"/>
                  </a:spcBef>
                  <a:spcAft>
                    <a:spcPts val="0"/>
                  </a:spcAft>
                  <a:buNone/>
                </a:pPr>
                <a:r>
                  <a:rPr lang="en-GB" sz="1400" b="1" dirty="0">
                    <a:solidFill>
                      <a:srgbClr val="64D6CE"/>
                    </a:solidFill>
                    <a:latin typeface="Arial"/>
                    <a:cs typeface="Arial"/>
                  </a:rPr>
                  <a:t>Load for mode </a:t>
                </a:r>
                <a14:m>
                  <m:oMath xmlns:m="http://schemas.openxmlformats.org/officeDocument/2006/math">
                    <m:r>
                      <a:rPr lang="en-GB" sz="1400" b="1" i="1" dirty="0">
                        <a:solidFill>
                          <a:srgbClr val="64D6CE"/>
                        </a:solidFill>
                        <a:latin typeface="Cambria Math"/>
                      </a:rPr>
                      <m:t>𝑚</m:t>
                    </m:r>
                  </m:oMath>
                </a14:m>
                <a:r>
                  <a:rPr lang="en-GB" sz="1400" b="1" dirty="0">
                    <a:solidFill>
                      <a:srgbClr val="64D6CE"/>
                    </a:solidFill>
                    <a:latin typeface="Arial"/>
                    <a:cs typeface="Arial"/>
                  </a:rPr>
                  <a:t> with the width </a:t>
                </a:r>
                <a14:m>
                  <m:oMath xmlns:m="http://schemas.openxmlformats.org/officeDocument/2006/math">
                    <m:r>
                      <a:rPr lang="en-GB" sz="1400" b="1" i="1" dirty="0">
                        <a:solidFill>
                          <a:srgbClr val="64D6CE"/>
                        </a:solidFill>
                        <a:latin typeface="Cambria Math"/>
                      </a:rPr>
                      <m:t>𝑏</m:t>
                    </m:r>
                  </m:oMath>
                </a14:m>
                <a:r>
                  <a:rPr lang="en-GB" sz="1400" b="1" dirty="0">
                    <a:solidFill>
                      <a:srgbClr val="64D6CE"/>
                    </a:solidFill>
                    <a:latin typeface="Arial"/>
                    <a:cs typeface="Arial"/>
                  </a:rPr>
                  <a:t> fixed</a:t>
                </a:r>
                <a:endParaRPr lang="en-GB" sz="1400" dirty="0">
                  <a:solidFill>
                    <a:srgbClr val="64D6CE"/>
                  </a:solidFill>
                  <a:latin typeface="Arial"/>
                  <a:cs typeface="Arial"/>
                </a:endParaRPr>
              </a:p>
            </p:txBody>
          </p:sp>
        </mc:Choice>
        <mc:Fallback>
          <p:sp>
            <p:nvSpPr>
              <p:cNvPr id="108" name="Card 2 heading"/>
              <p:cNvSpPr txBox="1">
                <a:spLocks noRot="1" noChangeAspect="1" noMove="1" noResize="1" noEditPoints="1" noAdjustHandles="1" noChangeArrowheads="1" noChangeShapeType="1" noTextEdit="1"/>
              </p:cNvSpPr>
              <p:nvPr/>
            </p:nvSpPr>
            <p:spPr>
              <a:xfrm>
                <a:off x="762000" y="3073400"/>
                <a:ext cx="6604000" cy="279400"/>
              </a:xfrm>
              <a:prstGeom prst="rect">
                <a:avLst/>
              </a:prstGeom>
              <a:blipFill>
                <a:blip r:embed="rId6"/>
                <a:stretch>
                  <a:fillRect l="-1662" t="-19565" b="-15217"/>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09" name="Card 2 body"/>
              <p:cNvSpPr txBox="1"/>
              <p:nvPr/>
            </p:nvSpPr>
            <p:spPr>
              <a:xfrm>
                <a:off x="762000" y="3314700"/>
                <a:ext cx="6604000" cy="863600"/>
              </a:xfrm>
              <a:prstGeom prst="rect">
                <a:avLst/>
              </a:prstGeom>
              <a:noFill/>
              <a:ln>
                <a:noFill/>
              </a:ln>
            </p:spPr>
            <p:txBody>
              <a:bodyPr wrap="square" lIns="0" tIns="0" rIns="0" bIns="0">
                <a:noAutofit/>
              </a:bodyPr>
              <a:lstStyle/>
              <a:p>
                <a:pPr algn="l">
                  <a:spcBef>
                    <a:spcPts val="0"/>
                  </a:spcBef>
                  <a:spcAft>
                    <a:spcPts val="0"/>
                  </a:spcAft>
                  <a:buNone/>
                </a:pPr>
                <a14:m>
                  <m:oMathPara xmlns:m="http://schemas.openxmlformats.org/officeDocument/2006/math">
                    <m:oMathParaPr>
                      <m:jc m:val="left"/>
                    </m:oMathParaPr>
                    <m:oMath>
                      <m:sSub>
                        <m:sSubPr>
                          <m:ctrlPr>
                            <a:rPr lang="en-GB" sz="1400" i="1" dirty="0">
                              <a:solidFill>
                                <a:srgbClr val="FFE45C"/>
                              </a:solidFill>
                              <a:latin typeface="Cambria Math"/>
                            </a:rPr>
                          </m:ctrlPr>
                        </m:sSubPr>
                        <m:e>
                          <m:r>
                            <a:rPr lang="en-GB" sz="1400" i="1" dirty="0">
                              <a:solidFill>
                                <a:srgbClr val="FFE45C"/>
                              </a:solidFill>
                              <a:latin typeface="Cambria Math"/>
                            </a:rPr>
                            <m:t>𝑁</m:t>
                          </m:r>
                        </m:e>
                        <m:sub>
                          <m:r>
                            <a:rPr lang="en-GB" sz="1400" i="0" dirty="0">
                              <a:solidFill>
                                <a:srgbClr val="FFE45C"/>
                              </a:solidFill>
                              <a:latin typeface="Cambria Math"/>
                            </a:rPr>
                            <m:t>0</m:t>
                          </m:r>
                        </m:sub>
                      </m:sSub>
                      <m:r>
                        <a:rPr lang="en-GB" sz="1400" i="0" dirty="0">
                          <a:solidFill>
                            <a:srgbClr val="FFE45C"/>
                          </a:solidFill>
                          <a:latin typeface="Cambria Math"/>
                        </a:rPr>
                        <m:t>=</m:t>
                      </m:r>
                      <m:d>
                        <m:dPr>
                          <m:ctrlPr>
                            <a:rPr lang="en-GB" sz="1400" i="1" dirty="0">
                              <a:solidFill>
                                <a:srgbClr val="FFE45C"/>
                              </a:solidFill>
                              <a:latin typeface="Cambria Math"/>
                            </a:rPr>
                          </m:ctrlPr>
                        </m:dPr>
                        <m:e>
                          <m:sSup>
                            <m:sSupPr>
                              <m:ctrlPr>
                                <a:rPr lang="en-GB" sz="1400" i="1" dirty="0">
                                  <a:solidFill>
                                    <a:srgbClr val="FFE45C"/>
                                  </a:solidFill>
                                  <a:latin typeface="Cambria Math"/>
                                </a:rPr>
                              </m:ctrlPr>
                            </m:sSupPr>
                            <m:e>
                              <m:r>
                                <a:rPr lang="en-GB" sz="1400" i="1" dirty="0">
                                  <a:solidFill>
                                    <a:srgbClr val="FFE45C"/>
                                  </a:solidFill>
                                  <a:latin typeface="Cambria Math"/>
                                </a:rPr>
                                <m:t>𝜋</m:t>
                              </m:r>
                            </m:e>
                            <m:sup>
                              <m:r>
                                <a:rPr lang="en-GB" sz="1400" i="0" dirty="0">
                                  <a:solidFill>
                                    <a:srgbClr val="FFE45C"/>
                                  </a:solidFill>
                                  <a:latin typeface="Cambria Math"/>
                                </a:rPr>
                                <m:t>2</m:t>
                              </m:r>
                            </m:sup>
                          </m:sSup>
                          <m:r>
                            <a:rPr lang="en-GB" sz="1400" i="0" dirty="0">
                              <a:solidFill>
                                <a:srgbClr val="FFE45C"/>
                              </a:solidFill>
                              <a:latin typeface="Cambria Math"/>
                            </a:rPr>
                            <m:t>/</m:t>
                          </m:r>
                          <m:sSup>
                            <m:sSupPr>
                              <m:ctrlPr>
                                <a:rPr lang="en-GB" sz="1400" i="1" dirty="0">
                                  <a:solidFill>
                                    <a:srgbClr val="FFE45C"/>
                                  </a:solidFill>
                                  <a:latin typeface="Cambria Math"/>
                                </a:rPr>
                              </m:ctrlPr>
                            </m:sSupPr>
                            <m:e>
                              <m:r>
                                <a:rPr lang="en-GB" sz="1400" i="1" dirty="0">
                                  <a:solidFill>
                                    <a:srgbClr val="FFE45C"/>
                                  </a:solidFill>
                                  <a:latin typeface="Cambria Math"/>
                                </a:rPr>
                                <m:t>𝑚</m:t>
                              </m:r>
                            </m:e>
                            <m:sup>
                              <m:r>
                                <a:rPr lang="en-GB" sz="1400" i="0" dirty="0">
                                  <a:solidFill>
                                    <a:srgbClr val="FFE45C"/>
                                  </a:solidFill>
                                  <a:latin typeface="Cambria Math"/>
                                </a:rPr>
                                <m:t>2</m:t>
                              </m:r>
                            </m:sup>
                          </m:sSup>
                          <m:sSup>
                            <m:sSupPr>
                              <m:ctrlPr>
                                <a:rPr lang="en-GB" sz="1400" i="1" dirty="0">
                                  <a:solidFill>
                                    <a:srgbClr val="FFE45C"/>
                                  </a:solidFill>
                                  <a:latin typeface="Cambria Math"/>
                                </a:rPr>
                              </m:ctrlPr>
                            </m:sSupPr>
                            <m:e>
                              <m:r>
                                <a:rPr lang="en-GB" sz="1400" i="1" dirty="0">
                                  <a:solidFill>
                                    <a:srgbClr val="FFE45C"/>
                                  </a:solidFill>
                                  <a:latin typeface="Cambria Math"/>
                                </a:rPr>
                                <m:t>𝑎</m:t>
                              </m:r>
                            </m:e>
                            <m:sup>
                              <m:r>
                                <a:rPr lang="en-GB" sz="1400" i="0" dirty="0">
                                  <a:solidFill>
                                    <a:srgbClr val="FFE45C"/>
                                  </a:solidFill>
                                  <a:latin typeface="Cambria Math"/>
                                </a:rPr>
                                <m:t>2</m:t>
                              </m:r>
                            </m:sup>
                          </m:sSup>
                        </m:e>
                      </m:d>
                      <m:d>
                        <m:dPr>
                          <m:begChr m:val="["/>
                          <m:endChr m:val="]"/>
                          <m:ctrlPr>
                            <a:rPr lang="en-GB" sz="1400" i="1" dirty="0">
                              <a:solidFill>
                                <a:srgbClr val="FFE45C"/>
                              </a:solidFill>
                              <a:latin typeface="Cambria Math"/>
                            </a:rPr>
                          </m:ctrlPr>
                        </m:dPr>
                        <m:e>
                          <m:sSub>
                            <m:sSubPr>
                              <m:ctrlPr>
                                <a:rPr lang="en-GB" sz="1400" i="1" dirty="0">
                                  <a:solidFill>
                                    <a:srgbClr val="FFE45C"/>
                                  </a:solidFill>
                                  <a:latin typeface="Cambria Math"/>
                                </a:rPr>
                              </m:ctrlPr>
                            </m:sSubPr>
                            <m:e>
                              <m:r>
                                <a:rPr lang="en-GB" sz="1400" i="1" dirty="0">
                                  <a:solidFill>
                                    <a:srgbClr val="FFE45C"/>
                                  </a:solidFill>
                                  <a:latin typeface="Cambria Math"/>
                                </a:rPr>
                                <m:t>𝐷</m:t>
                              </m:r>
                            </m:e>
                            <m:sub>
                              <m:r>
                                <a:rPr lang="en-GB" sz="1400" i="0" dirty="0">
                                  <a:solidFill>
                                    <a:srgbClr val="FFE45C"/>
                                  </a:solidFill>
                                  <a:latin typeface="Cambria Math"/>
                                </a:rPr>
                                <m:t>11</m:t>
                              </m:r>
                            </m:sub>
                          </m:sSub>
                          <m:sSup>
                            <m:sSupPr>
                              <m:ctrlPr>
                                <a:rPr lang="en-GB" sz="1400" i="1" dirty="0">
                                  <a:solidFill>
                                    <a:srgbClr val="FFE45C"/>
                                  </a:solidFill>
                                  <a:latin typeface="Cambria Math"/>
                                </a:rPr>
                              </m:ctrlPr>
                            </m:sSupPr>
                            <m:e>
                              <m:r>
                                <a:rPr lang="en-GB" sz="1400" i="1" dirty="0">
                                  <a:solidFill>
                                    <a:srgbClr val="FFE45C"/>
                                  </a:solidFill>
                                  <a:latin typeface="Cambria Math"/>
                                </a:rPr>
                                <m:t>𝑚</m:t>
                              </m:r>
                            </m:e>
                            <m:sup>
                              <m:r>
                                <a:rPr lang="en-GB" sz="1400" i="0" dirty="0">
                                  <a:solidFill>
                                    <a:srgbClr val="FFE45C"/>
                                  </a:solidFill>
                                  <a:latin typeface="Cambria Math"/>
                                </a:rPr>
                                <m:t>4</m:t>
                              </m:r>
                            </m:sup>
                          </m:sSup>
                          <m:r>
                            <a:rPr lang="en-GB" sz="1400" i="0" dirty="0">
                              <a:solidFill>
                                <a:srgbClr val="FFE45C"/>
                              </a:solidFill>
                              <a:latin typeface="Cambria Math"/>
                            </a:rPr>
                            <m:t>+2</m:t>
                          </m:r>
                          <m:d>
                            <m:dPr>
                              <m:ctrlPr>
                                <a:rPr lang="en-GB" sz="1400" i="1" dirty="0">
                                  <a:solidFill>
                                    <a:srgbClr val="FFE45C"/>
                                  </a:solidFill>
                                  <a:latin typeface="Cambria Math"/>
                                </a:rPr>
                              </m:ctrlPr>
                            </m:dPr>
                            <m:e>
                              <m:sSub>
                                <m:sSubPr>
                                  <m:ctrlPr>
                                    <a:rPr lang="en-GB" sz="1400" i="1" dirty="0">
                                      <a:solidFill>
                                        <a:srgbClr val="FFE45C"/>
                                      </a:solidFill>
                                      <a:latin typeface="Cambria Math"/>
                                    </a:rPr>
                                  </m:ctrlPr>
                                </m:sSubPr>
                                <m:e>
                                  <m:r>
                                    <a:rPr lang="en-GB" sz="1400" i="1" dirty="0">
                                      <a:solidFill>
                                        <a:srgbClr val="FFE45C"/>
                                      </a:solidFill>
                                      <a:latin typeface="Cambria Math"/>
                                    </a:rPr>
                                    <m:t>𝐷</m:t>
                                  </m:r>
                                </m:e>
                                <m:sub>
                                  <m:r>
                                    <a:rPr lang="en-GB" sz="1400" i="0" dirty="0">
                                      <a:solidFill>
                                        <a:srgbClr val="FFE45C"/>
                                      </a:solidFill>
                                      <a:latin typeface="Cambria Math"/>
                                    </a:rPr>
                                    <m:t>12</m:t>
                                  </m:r>
                                </m:sub>
                              </m:sSub>
                              <m:r>
                                <a:rPr lang="en-GB" sz="1400" i="0" dirty="0">
                                  <a:solidFill>
                                    <a:srgbClr val="FFE45C"/>
                                  </a:solidFill>
                                  <a:latin typeface="Cambria Math"/>
                                </a:rPr>
                                <m:t>+2</m:t>
                              </m:r>
                              <m:sSub>
                                <m:sSubPr>
                                  <m:ctrlPr>
                                    <a:rPr lang="en-GB" sz="1400" i="1" dirty="0">
                                      <a:solidFill>
                                        <a:srgbClr val="FFE45C"/>
                                      </a:solidFill>
                                      <a:latin typeface="Cambria Math"/>
                                    </a:rPr>
                                  </m:ctrlPr>
                                </m:sSubPr>
                                <m:e>
                                  <m:r>
                                    <a:rPr lang="en-GB" sz="1400" i="1" dirty="0">
                                      <a:solidFill>
                                        <a:srgbClr val="FFE45C"/>
                                      </a:solidFill>
                                      <a:latin typeface="Cambria Math"/>
                                    </a:rPr>
                                    <m:t>𝐷</m:t>
                                  </m:r>
                                </m:e>
                                <m:sub>
                                  <m:r>
                                    <a:rPr lang="en-GB" sz="1400" i="0" dirty="0">
                                      <a:solidFill>
                                        <a:srgbClr val="FFE45C"/>
                                      </a:solidFill>
                                      <a:latin typeface="Cambria Math"/>
                                    </a:rPr>
                                    <m:t>66</m:t>
                                  </m:r>
                                </m:sub>
                              </m:sSub>
                            </m:e>
                          </m:d>
                          <m:sSup>
                            <m:sSupPr>
                              <m:ctrlPr>
                                <a:rPr lang="en-GB" sz="1400" i="1" dirty="0">
                                  <a:solidFill>
                                    <a:srgbClr val="FFE45C"/>
                                  </a:solidFill>
                                  <a:latin typeface="Cambria Math"/>
                                </a:rPr>
                              </m:ctrlPr>
                            </m:sSupPr>
                            <m:e>
                              <m:r>
                                <a:rPr lang="en-GB" sz="1400" i="1" dirty="0">
                                  <a:solidFill>
                                    <a:srgbClr val="FFE45C"/>
                                  </a:solidFill>
                                  <a:latin typeface="Cambria Math"/>
                                </a:rPr>
                                <m:t>𝑚</m:t>
                              </m:r>
                            </m:e>
                            <m:sup>
                              <m:r>
                                <a:rPr lang="en-GB" sz="1400" i="0" dirty="0">
                                  <a:solidFill>
                                    <a:srgbClr val="FFE45C"/>
                                  </a:solidFill>
                                  <a:latin typeface="Cambria Math"/>
                                </a:rPr>
                                <m:t>2</m:t>
                              </m:r>
                            </m:sup>
                          </m:sSup>
                          <m:sSup>
                            <m:sSupPr>
                              <m:ctrlPr>
                                <a:rPr lang="en-GB" sz="1400" i="1" dirty="0">
                                  <a:solidFill>
                                    <a:srgbClr val="FFE45C"/>
                                  </a:solidFill>
                                  <a:latin typeface="Cambria Math"/>
                                </a:rPr>
                              </m:ctrlPr>
                            </m:sSupPr>
                            <m:e>
                              <m:r>
                                <a:rPr lang="en-GB" sz="1400" i="1" dirty="0">
                                  <a:solidFill>
                                    <a:srgbClr val="FFE45C"/>
                                  </a:solidFill>
                                  <a:latin typeface="Cambria Math"/>
                                </a:rPr>
                                <m:t>𝑅</m:t>
                              </m:r>
                            </m:e>
                            <m:sup>
                              <m:r>
                                <a:rPr lang="en-GB" sz="1400" i="0" dirty="0">
                                  <a:solidFill>
                                    <a:srgbClr val="FFE45C"/>
                                  </a:solidFill>
                                  <a:latin typeface="Cambria Math"/>
                                </a:rPr>
                                <m:t>2</m:t>
                              </m:r>
                            </m:sup>
                          </m:sSup>
                          <m:r>
                            <a:rPr lang="en-GB" sz="1400" i="0" dirty="0">
                              <a:solidFill>
                                <a:srgbClr val="FFE45C"/>
                              </a:solidFill>
                              <a:latin typeface="Cambria Math"/>
                            </a:rPr>
                            <m:t>+</m:t>
                          </m:r>
                          <m:sSub>
                            <m:sSubPr>
                              <m:ctrlPr>
                                <a:rPr lang="en-GB" sz="1400" i="1" dirty="0">
                                  <a:solidFill>
                                    <a:srgbClr val="FFE45C"/>
                                  </a:solidFill>
                                  <a:latin typeface="Cambria Math"/>
                                </a:rPr>
                              </m:ctrlPr>
                            </m:sSubPr>
                            <m:e>
                              <m:r>
                                <a:rPr lang="en-GB" sz="1400" i="1" dirty="0">
                                  <a:solidFill>
                                    <a:srgbClr val="FFE45C"/>
                                  </a:solidFill>
                                  <a:latin typeface="Cambria Math"/>
                                </a:rPr>
                                <m:t>𝐷</m:t>
                              </m:r>
                            </m:e>
                            <m:sub>
                              <m:r>
                                <a:rPr lang="en-GB" sz="1400" i="0" dirty="0">
                                  <a:solidFill>
                                    <a:srgbClr val="FFE45C"/>
                                  </a:solidFill>
                                  <a:latin typeface="Cambria Math"/>
                                </a:rPr>
                                <m:t>22</m:t>
                              </m:r>
                            </m:sub>
                          </m:sSub>
                          <m:sSup>
                            <m:sSupPr>
                              <m:ctrlPr>
                                <a:rPr lang="en-GB" sz="1400" i="1" dirty="0">
                                  <a:solidFill>
                                    <a:srgbClr val="FFE45C"/>
                                  </a:solidFill>
                                  <a:latin typeface="Cambria Math"/>
                                </a:rPr>
                              </m:ctrlPr>
                            </m:sSupPr>
                            <m:e>
                              <m:r>
                                <a:rPr lang="en-GB" sz="1400" i="1" dirty="0">
                                  <a:solidFill>
                                    <a:srgbClr val="FFE45C"/>
                                  </a:solidFill>
                                  <a:latin typeface="Cambria Math"/>
                                </a:rPr>
                                <m:t>𝑅</m:t>
                              </m:r>
                            </m:e>
                            <m:sup>
                              <m:r>
                                <a:rPr lang="en-GB" sz="1400" i="0" dirty="0">
                                  <a:solidFill>
                                    <a:srgbClr val="FFE45C"/>
                                  </a:solidFill>
                                  <a:latin typeface="Cambria Math"/>
                                </a:rPr>
                                <m:t>4</m:t>
                              </m:r>
                            </m:sup>
                          </m:sSup>
                        </m:e>
                      </m:d>
                    </m:oMath>
                  </m:oMathPara>
                </a14:m>
                <a:endParaRPr lang="en-GB" sz="1400" dirty="0">
                  <a:solidFill>
                    <a:srgbClr val="FFE45C"/>
                  </a:solidFill>
                  <a:latin typeface="Arial"/>
                </a:endParaRPr>
              </a:p>
              <a:p>
                <a:pPr algn="l">
                  <a:spcBef>
                    <a:spcPts val="400"/>
                  </a:spcBef>
                  <a:spcAft>
                    <a:spcPts val="0"/>
                  </a:spcAft>
                  <a:buNone/>
                </a:pPr>
                <a:r>
                  <a:rPr lang="en-GB" sz="1400" dirty="0">
                    <a:solidFill>
                      <a:srgbClr val="FFE45C"/>
                    </a:solidFill>
                    <a:latin typeface="Arial"/>
                    <a:cs typeface="Arial"/>
                  </a:rPr>
                  <a:t>Put </a:t>
                </a:r>
                <a14:m>
                  <m:oMath xmlns:m="http://schemas.openxmlformats.org/officeDocument/2006/math">
                    <m:r>
                      <a:rPr lang="en-GB" sz="1400" i="1" dirty="0">
                        <a:solidFill>
                          <a:srgbClr val="FFE45C"/>
                        </a:solidFill>
                        <a:latin typeface="Cambria Math"/>
                      </a:rPr>
                      <m:t>𝑎</m:t>
                    </m:r>
                    <m:r>
                      <a:rPr lang="en-GB" sz="1400" i="0" dirty="0">
                        <a:solidFill>
                          <a:srgbClr val="FFE45C"/>
                        </a:solidFill>
                        <a:latin typeface="Cambria Math"/>
                      </a:rPr>
                      <m:t>=</m:t>
                    </m:r>
                    <m:r>
                      <a:rPr lang="en-GB" sz="1400" i="1" dirty="0">
                        <a:solidFill>
                          <a:srgbClr val="FFE45C"/>
                        </a:solidFill>
                        <a:latin typeface="Cambria Math"/>
                      </a:rPr>
                      <m:t>𝑅𝑏</m:t>
                    </m:r>
                  </m:oMath>
                </a14:m>
                <a:r>
                  <a:rPr lang="en-GB" sz="1400" dirty="0">
                    <a:solidFill>
                      <a:srgbClr val="FFE45C"/>
                    </a:solidFill>
                    <a:latin typeface="Arial"/>
                    <a:cs typeface="Arial"/>
                  </a:rPr>
                  <a:t>:   </a:t>
                </a:r>
                <a14:m>
                  <m:oMath xmlns:m="http://schemas.openxmlformats.org/officeDocument/2006/math">
                    <m:sSub>
                      <m:sSubPr>
                        <m:ctrlPr>
                          <a:rPr lang="en-GB" sz="1400" i="1" dirty="0">
                            <a:solidFill>
                              <a:srgbClr val="FFE45C"/>
                            </a:solidFill>
                            <a:latin typeface="Cambria Math"/>
                          </a:rPr>
                        </m:ctrlPr>
                      </m:sSubPr>
                      <m:e>
                        <m:r>
                          <a:rPr lang="en-GB" sz="1400" i="1" dirty="0">
                            <a:solidFill>
                              <a:srgbClr val="FFE45C"/>
                            </a:solidFill>
                            <a:latin typeface="Cambria Math"/>
                          </a:rPr>
                          <m:t>𝑁</m:t>
                        </m:r>
                      </m:e>
                      <m:sub>
                        <m:r>
                          <a:rPr lang="en-GB" sz="1400" i="0" dirty="0">
                            <a:solidFill>
                              <a:srgbClr val="FFE45C"/>
                            </a:solidFill>
                            <a:latin typeface="Cambria Math"/>
                          </a:rPr>
                          <m:t>0</m:t>
                        </m:r>
                      </m:sub>
                    </m:sSub>
                    <m:r>
                      <a:rPr lang="en-GB" sz="1400" i="0" dirty="0">
                        <a:solidFill>
                          <a:srgbClr val="FFE45C"/>
                        </a:solidFill>
                        <a:latin typeface="Cambria Math"/>
                      </a:rPr>
                      <m:t>=</m:t>
                    </m:r>
                    <m:d>
                      <m:dPr>
                        <m:ctrlPr>
                          <a:rPr lang="en-GB" sz="1400" i="1" dirty="0">
                            <a:solidFill>
                              <a:srgbClr val="FFE45C"/>
                            </a:solidFill>
                            <a:latin typeface="Cambria Math"/>
                          </a:rPr>
                        </m:ctrlPr>
                      </m:dPr>
                      <m:e>
                        <m:sSup>
                          <m:sSupPr>
                            <m:ctrlPr>
                              <a:rPr lang="en-GB" sz="1400" i="1" dirty="0">
                                <a:solidFill>
                                  <a:srgbClr val="FFE45C"/>
                                </a:solidFill>
                                <a:latin typeface="Cambria Math"/>
                              </a:rPr>
                            </m:ctrlPr>
                          </m:sSupPr>
                          <m:e>
                            <m:r>
                              <a:rPr lang="en-GB" sz="1400" i="1" dirty="0">
                                <a:solidFill>
                                  <a:srgbClr val="FFE45C"/>
                                </a:solidFill>
                                <a:latin typeface="Cambria Math"/>
                              </a:rPr>
                              <m:t>𝜋</m:t>
                            </m:r>
                          </m:e>
                          <m:sup>
                            <m:r>
                              <a:rPr lang="en-GB" sz="1400" i="0" dirty="0">
                                <a:solidFill>
                                  <a:srgbClr val="FFE45C"/>
                                </a:solidFill>
                                <a:latin typeface="Cambria Math"/>
                              </a:rPr>
                              <m:t>2</m:t>
                            </m:r>
                          </m:sup>
                        </m:sSup>
                        <m:r>
                          <a:rPr lang="en-GB" sz="1400" i="0" dirty="0">
                            <a:solidFill>
                              <a:srgbClr val="FFE45C"/>
                            </a:solidFill>
                            <a:latin typeface="Cambria Math"/>
                          </a:rPr>
                          <m:t>/</m:t>
                        </m:r>
                        <m:sSup>
                          <m:sSupPr>
                            <m:ctrlPr>
                              <a:rPr lang="en-GB" sz="1400" i="1" dirty="0">
                                <a:solidFill>
                                  <a:srgbClr val="FFE45C"/>
                                </a:solidFill>
                                <a:latin typeface="Cambria Math"/>
                              </a:rPr>
                            </m:ctrlPr>
                          </m:sSupPr>
                          <m:e>
                            <m:r>
                              <a:rPr lang="en-GB" sz="1400" i="1" dirty="0">
                                <a:solidFill>
                                  <a:srgbClr val="FFE45C"/>
                                </a:solidFill>
                                <a:latin typeface="Cambria Math"/>
                              </a:rPr>
                              <m:t>𝑏</m:t>
                            </m:r>
                          </m:e>
                          <m:sup>
                            <m:r>
                              <a:rPr lang="en-GB" sz="1400" i="0" dirty="0">
                                <a:solidFill>
                                  <a:srgbClr val="FFE45C"/>
                                </a:solidFill>
                                <a:latin typeface="Cambria Math"/>
                              </a:rPr>
                              <m:t>2</m:t>
                            </m:r>
                          </m:sup>
                        </m:sSup>
                      </m:e>
                    </m:d>
                    <m:d>
                      <m:dPr>
                        <m:begChr m:val="["/>
                        <m:endChr m:val="]"/>
                        <m:ctrlPr>
                          <a:rPr lang="en-GB" sz="1400" i="1" dirty="0">
                            <a:solidFill>
                              <a:srgbClr val="FFE45C"/>
                            </a:solidFill>
                            <a:latin typeface="Cambria Math"/>
                          </a:rPr>
                        </m:ctrlPr>
                      </m:dPr>
                      <m:e>
                        <m:sSub>
                          <m:sSubPr>
                            <m:ctrlPr>
                              <a:rPr lang="en-GB" sz="1400" i="1" dirty="0">
                                <a:solidFill>
                                  <a:srgbClr val="FFE45C"/>
                                </a:solidFill>
                                <a:latin typeface="Cambria Math"/>
                              </a:rPr>
                            </m:ctrlPr>
                          </m:sSubPr>
                          <m:e>
                            <m:r>
                              <a:rPr lang="en-GB" sz="1400" i="1" dirty="0">
                                <a:solidFill>
                                  <a:srgbClr val="FFE45C"/>
                                </a:solidFill>
                                <a:latin typeface="Cambria Math"/>
                              </a:rPr>
                              <m:t>𝐷</m:t>
                            </m:r>
                          </m:e>
                          <m:sub>
                            <m:r>
                              <a:rPr lang="en-GB" sz="1400" i="0" dirty="0">
                                <a:solidFill>
                                  <a:srgbClr val="FFE45C"/>
                                </a:solidFill>
                                <a:latin typeface="Cambria Math"/>
                              </a:rPr>
                              <m:t>11</m:t>
                            </m:r>
                          </m:sub>
                        </m:sSub>
                        <m:sSup>
                          <m:sSupPr>
                            <m:ctrlPr>
                              <a:rPr lang="en-GB" sz="1400" i="1" dirty="0">
                                <a:solidFill>
                                  <a:srgbClr val="FFE45C"/>
                                </a:solidFill>
                                <a:latin typeface="Cambria Math"/>
                              </a:rPr>
                            </m:ctrlPr>
                          </m:sSupPr>
                          <m:e>
                            <m:d>
                              <m:dPr>
                                <m:ctrlPr>
                                  <a:rPr lang="en-GB" sz="1400" i="1" dirty="0">
                                    <a:solidFill>
                                      <a:srgbClr val="FFE45C"/>
                                    </a:solidFill>
                                    <a:latin typeface="Cambria Math"/>
                                  </a:rPr>
                                </m:ctrlPr>
                              </m:dPr>
                              <m:e>
                                <m:r>
                                  <a:rPr lang="en-GB" sz="1400" i="1" dirty="0">
                                    <a:solidFill>
                                      <a:srgbClr val="FFE45C"/>
                                    </a:solidFill>
                                    <a:latin typeface="Cambria Math"/>
                                  </a:rPr>
                                  <m:t>𝑚</m:t>
                                </m:r>
                                <m:r>
                                  <a:rPr lang="en-GB" sz="1400" i="0" dirty="0">
                                    <a:solidFill>
                                      <a:srgbClr val="FFE45C"/>
                                    </a:solidFill>
                                    <a:latin typeface="Cambria Math"/>
                                  </a:rPr>
                                  <m:t>/</m:t>
                                </m:r>
                                <m:r>
                                  <a:rPr lang="en-GB" sz="1400" i="1" dirty="0">
                                    <a:solidFill>
                                      <a:srgbClr val="FFE45C"/>
                                    </a:solidFill>
                                    <a:latin typeface="Cambria Math"/>
                                  </a:rPr>
                                  <m:t>𝑅</m:t>
                                </m:r>
                              </m:e>
                            </m:d>
                          </m:e>
                          <m:sup>
                            <m:r>
                              <a:rPr lang="en-GB" sz="1400" i="0" dirty="0">
                                <a:solidFill>
                                  <a:srgbClr val="FFE45C"/>
                                </a:solidFill>
                                <a:latin typeface="Cambria Math"/>
                              </a:rPr>
                              <m:t>2</m:t>
                            </m:r>
                          </m:sup>
                        </m:sSup>
                        <m:r>
                          <a:rPr lang="en-GB" sz="1400" i="0" dirty="0">
                            <a:solidFill>
                              <a:srgbClr val="FFE45C"/>
                            </a:solidFill>
                            <a:latin typeface="Cambria Math"/>
                          </a:rPr>
                          <m:t>+2</m:t>
                        </m:r>
                        <m:d>
                          <m:dPr>
                            <m:ctrlPr>
                              <a:rPr lang="en-GB" sz="1400" i="1" dirty="0">
                                <a:solidFill>
                                  <a:srgbClr val="FFE45C"/>
                                </a:solidFill>
                                <a:latin typeface="Cambria Math"/>
                              </a:rPr>
                            </m:ctrlPr>
                          </m:dPr>
                          <m:e>
                            <m:sSub>
                              <m:sSubPr>
                                <m:ctrlPr>
                                  <a:rPr lang="en-GB" sz="1400" i="1" dirty="0">
                                    <a:solidFill>
                                      <a:srgbClr val="FFE45C"/>
                                    </a:solidFill>
                                    <a:latin typeface="Cambria Math"/>
                                  </a:rPr>
                                </m:ctrlPr>
                              </m:sSubPr>
                              <m:e>
                                <m:r>
                                  <a:rPr lang="en-GB" sz="1400" i="1" dirty="0">
                                    <a:solidFill>
                                      <a:srgbClr val="FFE45C"/>
                                    </a:solidFill>
                                    <a:latin typeface="Cambria Math"/>
                                  </a:rPr>
                                  <m:t>𝐷</m:t>
                                </m:r>
                              </m:e>
                              <m:sub>
                                <m:r>
                                  <a:rPr lang="en-GB" sz="1400" i="0" dirty="0">
                                    <a:solidFill>
                                      <a:srgbClr val="FFE45C"/>
                                    </a:solidFill>
                                    <a:latin typeface="Cambria Math"/>
                                  </a:rPr>
                                  <m:t>12</m:t>
                                </m:r>
                              </m:sub>
                            </m:sSub>
                            <m:r>
                              <a:rPr lang="en-GB" sz="1400" i="0" dirty="0">
                                <a:solidFill>
                                  <a:srgbClr val="FFE45C"/>
                                </a:solidFill>
                                <a:latin typeface="Cambria Math"/>
                              </a:rPr>
                              <m:t>+2</m:t>
                            </m:r>
                            <m:sSub>
                              <m:sSubPr>
                                <m:ctrlPr>
                                  <a:rPr lang="en-GB" sz="1400" i="1" dirty="0">
                                    <a:solidFill>
                                      <a:srgbClr val="FFE45C"/>
                                    </a:solidFill>
                                    <a:latin typeface="Cambria Math"/>
                                  </a:rPr>
                                </m:ctrlPr>
                              </m:sSubPr>
                              <m:e>
                                <m:r>
                                  <a:rPr lang="en-GB" sz="1400" i="1" dirty="0">
                                    <a:solidFill>
                                      <a:srgbClr val="FFE45C"/>
                                    </a:solidFill>
                                    <a:latin typeface="Cambria Math"/>
                                  </a:rPr>
                                  <m:t>𝐷</m:t>
                                </m:r>
                              </m:e>
                              <m:sub>
                                <m:r>
                                  <a:rPr lang="en-GB" sz="1400" i="0" dirty="0">
                                    <a:solidFill>
                                      <a:srgbClr val="FFE45C"/>
                                    </a:solidFill>
                                    <a:latin typeface="Cambria Math"/>
                                  </a:rPr>
                                  <m:t>66</m:t>
                                </m:r>
                              </m:sub>
                            </m:sSub>
                          </m:e>
                        </m:d>
                        <m:r>
                          <a:rPr lang="en-GB" sz="1400" i="0" dirty="0">
                            <a:solidFill>
                              <a:srgbClr val="FFE45C"/>
                            </a:solidFill>
                            <a:latin typeface="Cambria Math"/>
                          </a:rPr>
                          <m:t>+</m:t>
                        </m:r>
                        <m:sSub>
                          <m:sSubPr>
                            <m:ctrlPr>
                              <a:rPr lang="en-GB" sz="1400" i="1" dirty="0">
                                <a:solidFill>
                                  <a:srgbClr val="FFE45C"/>
                                </a:solidFill>
                                <a:latin typeface="Cambria Math"/>
                              </a:rPr>
                            </m:ctrlPr>
                          </m:sSubPr>
                          <m:e>
                            <m:r>
                              <a:rPr lang="en-GB" sz="1400" i="1" dirty="0">
                                <a:solidFill>
                                  <a:srgbClr val="FFE45C"/>
                                </a:solidFill>
                                <a:latin typeface="Cambria Math"/>
                              </a:rPr>
                              <m:t>𝐷</m:t>
                            </m:r>
                          </m:e>
                          <m:sub>
                            <m:r>
                              <a:rPr lang="en-GB" sz="1400" i="0" dirty="0">
                                <a:solidFill>
                                  <a:srgbClr val="FFE45C"/>
                                </a:solidFill>
                                <a:latin typeface="Cambria Math"/>
                              </a:rPr>
                              <m:t>22</m:t>
                            </m:r>
                          </m:sub>
                        </m:sSub>
                        <m:sSup>
                          <m:sSupPr>
                            <m:ctrlPr>
                              <a:rPr lang="en-GB" sz="1400" i="1" dirty="0">
                                <a:solidFill>
                                  <a:srgbClr val="FFE45C"/>
                                </a:solidFill>
                                <a:latin typeface="Cambria Math"/>
                              </a:rPr>
                            </m:ctrlPr>
                          </m:sSupPr>
                          <m:e>
                            <m:d>
                              <m:dPr>
                                <m:ctrlPr>
                                  <a:rPr lang="en-GB" sz="1400" i="1" dirty="0">
                                    <a:solidFill>
                                      <a:srgbClr val="FFE45C"/>
                                    </a:solidFill>
                                    <a:latin typeface="Cambria Math"/>
                                  </a:rPr>
                                </m:ctrlPr>
                              </m:dPr>
                              <m:e>
                                <m:r>
                                  <a:rPr lang="en-GB" sz="1400" i="1" dirty="0">
                                    <a:solidFill>
                                      <a:srgbClr val="FFE45C"/>
                                    </a:solidFill>
                                    <a:latin typeface="Cambria Math"/>
                                  </a:rPr>
                                  <m:t>𝑅</m:t>
                                </m:r>
                                <m:r>
                                  <a:rPr lang="en-GB" sz="1400" i="0" dirty="0">
                                    <a:solidFill>
                                      <a:srgbClr val="FFE45C"/>
                                    </a:solidFill>
                                    <a:latin typeface="Cambria Math"/>
                                  </a:rPr>
                                  <m:t>/</m:t>
                                </m:r>
                                <m:r>
                                  <a:rPr lang="en-GB" sz="1400" i="1" dirty="0">
                                    <a:solidFill>
                                      <a:srgbClr val="FFE45C"/>
                                    </a:solidFill>
                                    <a:latin typeface="Cambria Math"/>
                                  </a:rPr>
                                  <m:t>𝑚</m:t>
                                </m:r>
                              </m:e>
                            </m:d>
                          </m:e>
                          <m:sup>
                            <m:r>
                              <a:rPr lang="en-GB" sz="1400" i="0" dirty="0">
                                <a:solidFill>
                                  <a:srgbClr val="FFE45C"/>
                                </a:solidFill>
                                <a:latin typeface="Cambria Math"/>
                              </a:rPr>
                              <m:t>2</m:t>
                            </m:r>
                          </m:sup>
                        </m:sSup>
                      </m:e>
                    </m:d>
                  </m:oMath>
                </a14:m>
                <a:endParaRPr lang="en-GB" sz="1400" dirty="0">
                  <a:solidFill>
                    <a:srgbClr val="FFE45C"/>
                  </a:solidFill>
                  <a:latin typeface="Arial"/>
                  <a:cs typeface="Arial"/>
                </a:endParaRPr>
              </a:p>
              <a:p>
                <a:pPr algn="l">
                  <a:spcBef>
                    <a:spcPts val="400"/>
                  </a:spcBef>
                  <a:spcAft>
                    <a:spcPts val="0"/>
                  </a:spcAft>
                  <a:buNone/>
                </a:pPr>
                <a:r>
                  <a:rPr lang="en-GB" sz="1300" dirty="0">
                    <a:solidFill>
                      <a:srgbClr val="FFFFFF"/>
                    </a:solidFill>
                    <a:latin typeface="Arial"/>
                    <a:cs typeface="Arial"/>
                  </a:rPr>
                  <a:t>The second form is plotted on the next slide: one curve for each </a:t>
                </a:r>
                <a14:m>
                  <m:oMath xmlns:m="http://schemas.openxmlformats.org/officeDocument/2006/math">
                    <m:r>
                      <a:rPr lang="en-GB" sz="1300" i="1" dirty="0">
                        <a:solidFill>
                          <a:srgbClr val="FFFFFF"/>
                        </a:solidFill>
                        <a:latin typeface="Cambria Math"/>
                      </a:rPr>
                      <m:t>𝑚</m:t>
                    </m:r>
                  </m:oMath>
                </a14:m>
                <a:r>
                  <a:rPr lang="en-GB" sz="1300" dirty="0">
                    <a:solidFill>
                      <a:srgbClr val="FFFFFF"/>
                    </a:solidFill>
                    <a:latin typeface="Arial"/>
                    <a:cs typeface="Arial"/>
                  </a:rPr>
                  <a:t>.</a:t>
                </a:r>
              </a:p>
            </p:txBody>
          </p:sp>
        </mc:Choice>
        <mc:Fallback>
          <p:sp>
            <p:nvSpPr>
              <p:cNvPr id="109" name="Card 2 body"/>
              <p:cNvSpPr txBox="1">
                <a:spLocks noRot="1" noChangeAspect="1" noMove="1" noResize="1" noEditPoints="1" noAdjustHandles="1" noChangeArrowheads="1" noChangeShapeType="1" noTextEdit="1"/>
              </p:cNvSpPr>
              <p:nvPr/>
            </p:nvSpPr>
            <p:spPr>
              <a:xfrm>
                <a:off x="762000" y="3314700"/>
                <a:ext cx="6604000" cy="863600"/>
              </a:xfrm>
              <a:prstGeom prst="rect">
                <a:avLst/>
              </a:prstGeom>
              <a:blipFill>
                <a:blip r:embed="rId7"/>
                <a:stretch>
                  <a:fillRect l="-1662"/>
                </a:stretch>
              </a:blipFill>
              <a:ln>
                <a:noFill/>
              </a:ln>
            </p:spPr>
            <p:txBody>
              <a:bodyPr/>
              <a:lstStyle/>
              <a:p>
                <a:r>
                  <a:rPr lang="en-GB">
                    <a:noFill/>
                  </a:rPr>
                  <a:t> </a:t>
                </a:r>
              </a:p>
            </p:txBody>
          </p:sp>
        </mc:Fallback>
      </mc:AlternateContent>
      <p:sp>
        <p:nvSpPr>
          <p:cNvPr id="110" name="Card 3"/>
          <p:cNvSpPr/>
          <p:nvPr/>
        </p:nvSpPr>
        <p:spPr>
          <a:xfrm>
            <a:off x="215900" y="4305300"/>
            <a:ext cx="7277100" cy="1485900"/>
          </a:xfrm>
          <a:prstGeom prst="roundRect">
            <a:avLst>
              <a:gd name="adj" fmla="val 2500"/>
            </a:avLst>
          </a:prstGeom>
          <a:solidFill>
            <a:srgbClr val="2C2C2C"/>
          </a:solidFill>
          <a:ln>
            <a:noFill/>
          </a:ln>
        </p:spPr>
        <p:style>
          <a:lnRef idx="0">
            <a:schemeClr val="accent1"/>
          </a:lnRef>
          <a:fillRef idx="0">
            <a:schemeClr val="accent1"/>
          </a:fillRef>
          <a:effectRef idx="0">
            <a:schemeClr val="accent1"/>
          </a:effectRef>
          <a:fontRef idx="minor">
            <a:schemeClr val="lt1"/>
          </a:fontRef>
        </p:style>
        <p:txBody>
          <a:bodyPr wrap="square" lIns="0" tIns="0" rIns="0" bIns="0">
            <a:noAutofit/>
          </a:bodyPr>
          <a:lstStyle/>
          <a:p>
            <a:endParaRPr lang="en-GB"/>
          </a:p>
        </p:txBody>
      </p:sp>
      <p:sp>
        <p:nvSpPr>
          <p:cNvPr id="111" name="Card 3 accent bar"/>
          <p:cNvSpPr/>
          <p:nvPr/>
        </p:nvSpPr>
        <p:spPr>
          <a:xfrm>
            <a:off x="215900" y="4352925"/>
            <a:ext cx="28575" cy="1390650"/>
          </a:xfrm>
          <a:prstGeom prst="rect">
            <a:avLst/>
          </a:prstGeom>
          <a:solidFill>
            <a:srgbClr val="FF3A6C"/>
          </a:solidFill>
          <a:ln>
            <a:noFill/>
          </a:ln>
        </p:spPr>
        <p:style>
          <a:lnRef idx="0">
            <a:schemeClr val="accent1"/>
          </a:lnRef>
          <a:fillRef idx="0">
            <a:schemeClr val="accent1"/>
          </a:fillRef>
          <a:effectRef idx="0">
            <a:schemeClr val="accent1"/>
          </a:effectRef>
          <a:fontRef idx="minor">
            <a:schemeClr val="lt1"/>
          </a:fontRef>
        </p:style>
        <p:txBody>
          <a:bodyPr wrap="square" lIns="0" tIns="0" rIns="0" bIns="0">
            <a:noAutofit/>
          </a:bodyPr>
          <a:lstStyle/>
          <a:p>
            <a:endParaRPr lang="en-GB"/>
          </a:p>
        </p:txBody>
      </p:sp>
      <p:sp>
        <p:nvSpPr>
          <p:cNvPr id="112" name="Card 3 number"/>
          <p:cNvSpPr/>
          <p:nvPr/>
        </p:nvSpPr>
        <p:spPr>
          <a:xfrm>
            <a:off x="431800" y="4406900"/>
            <a:ext cx="238125" cy="238125"/>
          </a:xfrm>
          <a:prstGeom prst="ellipse">
            <a:avLst/>
          </a:prstGeom>
          <a:solidFill>
            <a:srgbClr val="FF3A6C"/>
          </a:solidFill>
          <a:ln>
            <a:noFill/>
          </a:ln>
        </p:spPr>
        <p:style>
          <a:lnRef idx="0">
            <a:schemeClr val="accent1"/>
          </a:lnRef>
          <a:fillRef idx="0">
            <a:schemeClr val="accent1"/>
          </a:fillRef>
          <a:effectRef idx="0">
            <a:schemeClr val="accent1"/>
          </a:effectRef>
          <a:fontRef idx="minor">
            <a:schemeClr val="lt1"/>
          </a:fontRef>
        </p:style>
        <p:txBody>
          <a:bodyPr wrap="square" lIns="0" tIns="0" rIns="0" bIns="0" anchor="ctr">
            <a:noAutofit/>
          </a:bodyPr>
          <a:lstStyle/>
          <a:p>
            <a:pPr algn="ctr"/>
            <a:r>
              <a:rPr lang="en-GB" sz="1300" dirty="0">
                <a:solidFill>
                  <a:srgbClr val="202020"/>
                </a:solidFill>
                <a:latin typeface="Arial"/>
                <a:cs typeface="Arial"/>
              </a:rPr>
              <a:t>3</a:t>
            </a:r>
          </a:p>
        </p:txBody>
      </p:sp>
      <p:sp>
        <p:nvSpPr>
          <p:cNvPr id="113" name="Card 3 heading"/>
          <p:cNvSpPr txBox="1"/>
          <p:nvPr/>
        </p:nvSpPr>
        <p:spPr>
          <a:xfrm>
            <a:off x="762000" y="4406900"/>
            <a:ext cx="6604000" cy="279400"/>
          </a:xfrm>
          <a:prstGeom prst="rect">
            <a:avLst/>
          </a:prstGeom>
          <a:noFill/>
          <a:ln>
            <a:noFill/>
          </a:ln>
        </p:spPr>
        <p:txBody>
          <a:bodyPr wrap="square" lIns="0" tIns="0" rIns="0" bIns="0">
            <a:noAutofit/>
          </a:bodyPr>
          <a:lstStyle/>
          <a:p>
            <a:pPr algn="l">
              <a:spcBef>
                <a:spcPts val="0"/>
              </a:spcBef>
              <a:spcAft>
                <a:spcPts val="0"/>
              </a:spcAft>
              <a:buNone/>
            </a:pPr>
            <a:r>
              <a:rPr lang="en-GB" sz="1400" b="1" dirty="0">
                <a:solidFill>
                  <a:srgbClr val="FF3A6C"/>
                </a:solidFill>
                <a:latin typeface="Arial"/>
                <a:cs typeface="Arial"/>
              </a:rPr>
              <a:t>Trough and switch of each mode</a:t>
            </a:r>
            <a:endParaRPr lang="en-GB" sz="1400" dirty="0">
              <a:solidFill>
                <a:srgbClr val="FF3A6C"/>
              </a:solidFill>
              <a:latin typeface="Arial"/>
              <a:cs typeface="Arial"/>
            </a:endParaRPr>
          </a:p>
        </p:txBody>
      </p:sp>
      <mc:AlternateContent xmlns:mc="http://schemas.openxmlformats.org/markup-compatibility/2006">
        <mc:Choice xmlns:a14="http://schemas.microsoft.com/office/drawing/2010/main" Requires="a14">
          <p:sp>
            <p:nvSpPr>
              <p:cNvPr id="114" name="Card 3 body"/>
              <p:cNvSpPr txBox="1"/>
              <p:nvPr/>
            </p:nvSpPr>
            <p:spPr>
              <a:xfrm>
                <a:off x="762000" y="4648200"/>
                <a:ext cx="6604000" cy="1117600"/>
              </a:xfrm>
              <a:prstGeom prst="rect">
                <a:avLst/>
              </a:prstGeom>
              <a:noFill/>
              <a:ln>
                <a:noFill/>
              </a:ln>
            </p:spPr>
            <p:txBody>
              <a:bodyPr wrap="square" lIns="0" tIns="0" rIns="0" bIns="0">
                <a:noAutofit/>
              </a:bodyPr>
              <a:lstStyle/>
              <a:p>
                <a:pPr algn="l">
                  <a:spcBef>
                    <a:spcPts val="0"/>
                  </a:spcBef>
                  <a:spcAft>
                    <a:spcPts val="0"/>
                  </a:spcAft>
                  <a:buNone/>
                </a:pPr>
                <a:r>
                  <a:rPr lang="en-GB" sz="1400" dirty="0">
                    <a:solidFill>
                      <a:srgbClr val="FFE45C"/>
                    </a:solidFill>
                    <a:latin typeface="Arial"/>
                    <a:cs typeface="Arial"/>
                  </a:rPr>
                  <a:t>Trough of mode </a:t>
                </a:r>
                <a14:m>
                  <m:oMath xmlns:m="http://schemas.openxmlformats.org/officeDocument/2006/math">
                    <m:r>
                      <a:rPr lang="en-GB" sz="1400" i="1" dirty="0">
                        <a:solidFill>
                          <a:srgbClr val="FFE45C"/>
                        </a:solidFill>
                        <a:latin typeface="Cambria Math"/>
                      </a:rPr>
                      <m:t>𝑚</m:t>
                    </m:r>
                  </m:oMath>
                </a14:m>
                <a:r>
                  <a:rPr lang="en-GB" sz="1400" dirty="0">
                    <a:solidFill>
                      <a:srgbClr val="FFE45C"/>
                    </a:solidFill>
                    <a:latin typeface="Arial"/>
                    <a:cs typeface="Arial"/>
                  </a:rPr>
                  <a:t>:   </a:t>
                </a:r>
                <a14:m>
                  <m:oMath xmlns:m="http://schemas.openxmlformats.org/officeDocument/2006/math">
                    <m:r>
                      <a:rPr lang="en-GB" sz="1400" i="1" dirty="0">
                        <a:solidFill>
                          <a:srgbClr val="FFE45C"/>
                        </a:solidFill>
                        <a:latin typeface="Cambria Math"/>
                      </a:rPr>
                      <m:t>𝑅</m:t>
                    </m:r>
                    <m:r>
                      <a:rPr lang="en-GB" sz="1400" i="0" dirty="0">
                        <a:solidFill>
                          <a:srgbClr val="FFE45C"/>
                        </a:solidFill>
                        <a:latin typeface="Cambria Math"/>
                      </a:rPr>
                      <m:t>=</m:t>
                    </m:r>
                    <m:r>
                      <a:rPr lang="en-GB" sz="1400" i="1" dirty="0">
                        <a:solidFill>
                          <a:srgbClr val="FFE45C"/>
                        </a:solidFill>
                        <a:latin typeface="Cambria Math"/>
                      </a:rPr>
                      <m:t>𝑚</m:t>
                    </m:r>
                    <m:sSup>
                      <m:sSupPr>
                        <m:ctrlPr>
                          <a:rPr lang="en-GB" sz="1400" i="1" dirty="0">
                            <a:solidFill>
                              <a:srgbClr val="FFE45C"/>
                            </a:solidFill>
                            <a:latin typeface="Cambria Math"/>
                          </a:rPr>
                        </m:ctrlPr>
                      </m:sSupPr>
                      <m:e>
                        <m:d>
                          <m:dPr>
                            <m:ctrlPr>
                              <a:rPr lang="en-GB" sz="1400" i="1" dirty="0">
                                <a:solidFill>
                                  <a:srgbClr val="FFE45C"/>
                                </a:solidFill>
                                <a:latin typeface="Cambria Math"/>
                              </a:rPr>
                            </m:ctrlPr>
                          </m:dPr>
                          <m:e>
                            <m:sSub>
                              <m:sSubPr>
                                <m:ctrlPr>
                                  <a:rPr lang="en-GB" sz="1400" i="1" dirty="0">
                                    <a:solidFill>
                                      <a:srgbClr val="FFE45C"/>
                                    </a:solidFill>
                                    <a:latin typeface="Cambria Math"/>
                                  </a:rPr>
                                </m:ctrlPr>
                              </m:sSubPr>
                              <m:e>
                                <m:r>
                                  <a:rPr lang="en-GB" sz="1400" i="1" dirty="0">
                                    <a:solidFill>
                                      <a:srgbClr val="FFE45C"/>
                                    </a:solidFill>
                                    <a:latin typeface="Cambria Math"/>
                                  </a:rPr>
                                  <m:t>𝐷</m:t>
                                </m:r>
                              </m:e>
                              <m:sub>
                                <m:r>
                                  <a:rPr lang="en-GB" sz="1400" i="0" dirty="0">
                                    <a:solidFill>
                                      <a:srgbClr val="FFE45C"/>
                                    </a:solidFill>
                                    <a:latin typeface="Cambria Math"/>
                                  </a:rPr>
                                  <m:t>11</m:t>
                                </m:r>
                              </m:sub>
                            </m:sSub>
                            <m:r>
                              <a:rPr lang="en-GB" sz="1400" i="0" dirty="0">
                                <a:solidFill>
                                  <a:srgbClr val="FFE45C"/>
                                </a:solidFill>
                                <a:latin typeface="Cambria Math"/>
                              </a:rPr>
                              <m:t>/</m:t>
                            </m:r>
                            <m:sSub>
                              <m:sSubPr>
                                <m:ctrlPr>
                                  <a:rPr lang="en-GB" sz="1400" i="1" dirty="0">
                                    <a:solidFill>
                                      <a:srgbClr val="FFE45C"/>
                                    </a:solidFill>
                                    <a:latin typeface="Cambria Math"/>
                                  </a:rPr>
                                </m:ctrlPr>
                              </m:sSubPr>
                              <m:e>
                                <m:r>
                                  <a:rPr lang="en-GB" sz="1400" i="1" dirty="0">
                                    <a:solidFill>
                                      <a:srgbClr val="FFE45C"/>
                                    </a:solidFill>
                                    <a:latin typeface="Cambria Math"/>
                                  </a:rPr>
                                  <m:t>𝐷</m:t>
                                </m:r>
                              </m:e>
                              <m:sub>
                                <m:r>
                                  <a:rPr lang="en-GB" sz="1400" i="0" dirty="0">
                                    <a:solidFill>
                                      <a:srgbClr val="FFE45C"/>
                                    </a:solidFill>
                                    <a:latin typeface="Cambria Math"/>
                                  </a:rPr>
                                  <m:t>22</m:t>
                                </m:r>
                              </m:sub>
                            </m:sSub>
                          </m:e>
                        </m:d>
                      </m:e>
                      <m:sup>
                        <m:r>
                          <a:rPr lang="en-GB" sz="1400" i="0" dirty="0">
                            <a:solidFill>
                              <a:srgbClr val="FFE45C"/>
                            </a:solidFill>
                            <a:latin typeface="Cambria Math"/>
                          </a:rPr>
                          <m:t>1/4</m:t>
                        </m:r>
                      </m:sup>
                    </m:sSup>
                  </m:oMath>
                </a14:m>
                <a:endParaRPr lang="en-GB" sz="1400" dirty="0">
                  <a:solidFill>
                    <a:srgbClr val="FFE45C"/>
                  </a:solidFill>
                  <a:latin typeface="Arial"/>
                  <a:cs typeface="Arial"/>
                </a:endParaRPr>
              </a:p>
              <a:p>
                <a:pPr algn="l">
                  <a:spcBef>
                    <a:spcPts val="300"/>
                  </a:spcBef>
                  <a:spcAft>
                    <a:spcPts val="0"/>
                  </a:spcAft>
                  <a:buNone/>
                </a:pPr>
                <a:r>
                  <a:rPr lang="en-GB" sz="1400" dirty="0">
                    <a:solidFill>
                      <a:srgbClr val="FFE45C"/>
                    </a:solidFill>
                    <a:latin typeface="Arial"/>
                    <a:cs typeface="Arial"/>
                  </a:rPr>
                  <a:t>Trough load:   </a:t>
                </a:r>
                <a14:m>
                  <m:oMath xmlns:m="http://schemas.openxmlformats.org/officeDocument/2006/math">
                    <m:sSub>
                      <m:sSubPr>
                        <m:ctrlPr>
                          <a:rPr lang="en-GB" sz="1400" i="1" dirty="0">
                            <a:solidFill>
                              <a:srgbClr val="FFE45C"/>
                            </a:solidFill>
                            <a:latin typeface="Cambria Math"/>
                          </a:rPr>
                        </m:ctrlPr>
                      </m:sSubPr>
                      <m:e>
                        <m:r>
                          <a:rPr lang="en-GB" sz="1400" i="1" dirty="0">
                            <a:solidFill>
                              <a:srgbClr val="FFE45C"/>
                            </a:solidFill>
                            <a:latin typeface="Cambria Math"/>
                          </a:rPr>
                          <m:t>𝑁</m:t>
                        </m:r>
                      </m:e>
                      <m:sub>
                        <m:r>
                          <a:rPr lang="en-GB" sz="1400" i="0" dirty="0">
                            <a:solidFill>
                              <a:srgbClr val="FFE45C"/>
                            </a:solidFill>
                            <a:latin typeface="Cambria Math"/>
                          </a:rPr>
                          <m:t>0,</m:t>
                        </m:r>
                        <m:r>
                          <m:rPr>
                            <m:sty m:val="p"/>
                          </m:rPr>
                          <a:rPr lang="en-GB" sz="1400" i="0" dirty="0">
                            <a:solidFill>
                              <a:srgbClr val="FFE45C"/>
                            </a:solidFill>
                            <a:latin typeface="Cambria Math"/>
                          </a:rPr>
                          <m:t>min</m:t>
                        </m:r>
                      </m:sub>
                    </m:sSub>
                    <m:r>
                      <a:rPr lang="en-GB" sz="1400" i="0" dirty="0">
                        <a:solidFill>
                          <a:srgbClr val="FFE45C"/>
                        </a:solidFill>
                        <a:latin typeface="Cambria Math"/>
                      </a:rPr>
                      <m:t>=</m:t>
                    </m:r>
                    <m:d>
                      <m:dPr>
                        <m:ctrlPr>
                          <a:rPr lang="en-GB" sz="1400" i="0" dirty="0">
                            <a:solidFill>
                              <a:srgbClr val="FFE45C"/>
                            </a:solidFill>
                            <a:latin typeface="Cambria Math"/>
                          </a:rPr>
                        </m:ctrlPr>
                      </m:dPr>
                      <m:e>
                        <m:r>
                          <a:rPr lang="en-GB" sz="1400" i="0" dirty="0">
                            <a:solidFill>
                              <a:srgbClr val="FFE45C"/>
                            </a:solidFill>
                            <a:latin typeface="Cambria Math"/>
                          </a:rPr>
                          <m:t>2</m:t>
                        </m:r>
                        <m:sSup>
                          <m:sSupPr>
                            <m:ctrlPr>
                              <a:rPr lang="en-GB" sz="1400" i="1" dirty="0">
                                <a:solidFill>
                                  <a:srgbClr val="FFE45C"/>
                                </a:solidFill>
                                <a:latin typeface="Cambria Math"/>
                              </a:rPr>
                            </m:ctrlPr>
                          </m:sSupPr>
                          <m:e>
                            <m:r>
                              <a:rPr lang="en-GB" sz="1400" i="1" dirty="0">
                                <a:solidFill>
                                  <a:srgbClr val="FFE45C"/>
                                </a:solidFill>
                                <a:latin typeface="Cambria Math"/>
                              </a:rPr>
                              <m:t>𝜋</m:t>
                            </m:r>
                          </m:e>
                          <m:sup>
                            <m:r>
                              <a:rPr lang="en-GB" sz="1400" i="0" dirty="0">
                                <a:solidFill>
                                  <a:srgbClr val="FFE45C"/>
                                </a:solidFill>
                                <a:latin typeface="Cambria Math"/>
                              </a:rPr>
                              <m:t>2</m:t>
                            </m:r>
                          </m:sup>
                        </m:sSup>
                        <m:r>
                          <a:rPr lang="en-GB" sz="1400" i="0" dirty="0">
                            <a:solidFill>
                              <a:srgbClr val="FFE45C"/>
                            </a:solidFill>
                            <a:latin typeface="Cambria Math"/>
                          </a:rPr>
                          <m:t>/</m:t>
                        </m:r>
                        <m:sSup>
                          <m:sSupPr>
                            <m:ctrlPr>
                              <a:rPr lang="en-GB" sz="1400" i="1" dirty="0">
                                <a:solidFill>
                                  <a:srgbClr val="FFE45C"/>
                                </a:solidFill>
                                <a:latin typeface="Cambria Math"/>
                              </a:rPr>
                            </m:ctrlPr>
                          </m:sSupPr>
                          <m:e>
                            <m:r>
                              <a:rPr lang="en-GB" sz="1400" i="1" dirty="0">
                                <a:solidFill>
                                  <a:srgbClr val="FFE45C"/>
                                </a:solidFill>
                                <a:latin typeface="Cambria Math"/>
                              </a:rPr>
                              <m:t>𝑏</m:t>
                            </m:r>
                          </m:e>
                          <m:sup>
                            <m:r>
                              <a:rPr lang="en-GB" sz="1400" i="0" dirty="0">
                                <a:solidFill>
                                  <a:srgbClr val="FFE45C"/>
                                </a:solidFill>
                                <a:latin typeface="Cambria Math"/>
                              </a:rPr>
                              <m:t>2</m:t>
                            </m:r>
                          </m:sup>
                        </m:sSup>
                      </m:e>
                    </m:d>
                    <m:d>
                      <m:dPr>
                        <m:begChr m:val="["/>
                        <m:endChr m:val="]"/>
                        <m:ctrlPr>
                          <a:rPr lang="en-GB" sz="1400" i="1" dirty="0">
                            <a:solidFill>
                              <a:srgbClr val="FFE45C"/>
                            </a:solidFill>
                            <a:latin typeface="Cambria Math"/>
                          </a:rPr>
                        </m:ctrlPr>
                      </m:dPr>
                      <m:e>
                        <m:rad>
                          <m:radPr>
                            <m:degHide m:val="on"/>
                            <m:ctrlPr>
                              <a:rPr lang="en-GB" sz="1400" i="1" dirty="0">
                                <a:solidFill>
                                  <a:srgbClr val="FFE45C"/>
                                </a:solidFill>
                                <a:latin typeface="Cambria Math"/>
                              </a:rPr>
                            </m:ctrlPr>
                          </m:radPr>
                          <m:deg/>
                          <m:e>
                            <m:sSub>
                              <m:sSubPr>
                                <m:ctrlPr>
                                  <a:rPr lang="en-GB" sz="1400" i="1" dirty="0">
                                    <a:solidFill>
                                      <a:srgbClr val="FFE45C"/>
                                    </a:solidFill>
                                    <a:latin typeface="Cambria Math"/>
                                  </a:rPr>
                                </m:ctrlPr>
                              </m:sSubPr>
                              <m:e>
                                <m:r>
                                  <a:rPr lang="en-GB" sz="1400" i="1" dirty="0">
                                    <a:solidFill>
                                      <a:srgbClr val="FFE45C"/>
                                    </a:solidFill>
                                    <a:latin typeface="Cambria Math"/>
                                  </a:rPr>
                                  <m:t>𝐷</m:t>
                                </m:r>
                              </m:e>
                              <m:sub>
                                <m:r>
                                  <a:rPr lang="en-GB" sz="1400" i="0" dirty="0">
                                    <a:solidFill>
                                      <a:srgbClr val="FFE45C"/>
                                    </a:solidFill>
                                    <a:latin typeface="Cambria Math"/>
                                  </a:rPr>
                                  <m:t>11</m:t>
                                </m:r>
                              </m:sub>
                            </m:sSub>
                            <m:sSub>
                              <m:sSubPr>
                                <m:ctrlPr>
                                  <a:rPr lang="en-GB" sz="1400" i="1" dirty="0">
                                    <a:solidFill>
                                      <a:srgbClr val="FFE45C"/>
                                    </a:solidFill>
                                    <a:latin typeface="Cambria Math"/>
                                  </a:rPr>
                                </m:ctrlPr>
                              </m:sSubPr>
                              <m:e>
                                <m:r>
                                  <a:rPr lang="en-GB" sz="1400" i="1" dirty="0">
                                    <a:solidFill>
                                      <a:srgbClr val="FFE45C"/>
                                    </a:solidFill>
                                    <a:latin typeface="Cambria Math"/>
                                  </a:rPr>
                                  <m:t>𝐷</m:t>
                                </m:r>
                              </m:e>
                              <m:sub>
                                <m:r>
                                  <a:rPr lang="en-GB" sz="1400" i="0" dirty="0">
                                    <a:solidFill>
                                      <a:srgbClr val="FFE45C"/>
                                    </a:solidFill>
                                    <a:latin typeface="Cambria Math"/>
                                  </a:rPr>
                                  <m:t>22</m:t>
                                </m:r>
                              </m:sub>
                            </m:sSub>
                          </m:e>
                        </m:rad>
                        <m:r>
                          <a:rPr lang="en-GB" sz="1400" i="0" dirty="0">
                            <a:solidFill>
                              <a:srgbClr val="FFE45C"/>
                            </a:solidFill>
                            <a:latin typeface="Cambria Math"/>
                          </a:rPr>
                          <m:t>+</m:t>
                        </m:r>
                        <m:sSub>
                          <m:sSubPr>
                            <m:ctrlPr>
                              <a:rPr lang="en-GB" sz="1400" i="1" dirty="0">
                                <a:solidFill>
                                  <a:srgbClr val="FFE45C"/>
                                </a:solidFill>
                                <a:latin typeface="Cambria Math"/>
                              </a:rPr>
                            </m:ctrlPr>
                          </m:sSubPr>
                          <m:e>
                            <m:r>
                              <a:rPr lang="en-GB" sz="1400" i="1" dirty="0">
                                <a:solidFill>
                                  <a:srgbClr val="FFE45C"/>
                                </a:solidFill>
                                <a:latin typeface="Cambria Math"/>
                              </a:rPr>
                              <m:t>𝐷</m:t>
                            </m:r>
                          </m:e>
                          <m:sub>
                            <m:r>
                              <a:rPr lang="en-GB" sz="1400" i="0" dirty="0">
                                <a:solidFill>
                                  <a:srgbClr val="FFE45C"/>
                                </a:solidFill>
                                <a:latin typeface="Cambria Math"/>
                              </a:rPr>
                              <m:t>12</m:t>
                            </m:r>
                          </m:sub>
                        </m:sSub>
                        <m:r>
                          <a:rPr lang="en-GB" sz="1400" i="0" dirty="0">
                            <a:solidFill>
                              <a:srgbClr val="FFE45C"/>
                            </a:solidFill>
                            <a:latin typeface="Cambria Math"/>
                          </a:rPr>
                          <m:t>+2</m:t>
                        </m:r>
                        <m:sSub>
                          <m:sSubPr>
                            <m:ctrlPr>
                              <a:rPr lang="en-GB" sz="1400" i="1" dirty="0">
                                <a:solidFill>
                                  <a:srgbClr val="FFE45C"/>
                                </a:solidFill>
                                <a:latin typeface="Cambria Math"/>
                              </a:rPr>
                            </m:ctrlPr>
                          </m:sSubPr>
                          <m:e>
                            <m:r>
                              <a:rPr lang="en-GB" sz="1400" i="1" dirty="0">
                                <a:solidFill>
                                  <a:srgbClr val="FFE45C"/>
                                </a:solidFill>
                                <a:latin typeface="Cambria Math"/>
                              </a:rPr>
                              <m:t>𝐷</m:t>
                            </m:r>
                          </m:e>
                          <m:sub>
                            <m:r>
                              <a:rPr lang="en-GB" sz="1400" i="0" dirty="0">
                                <a:solidFill>
                                  <a:srgbClr val="FFE45C"/>
                                </a:solidFill>
                                <a:latin typeface="Cambria Math"/>
                              </a:rPr>
                              <m:t>66</m:t>
                            </m:r>
                          </m:sub>
                        </m:sSub>
                      </m:e>
                    </m:d>
                  </m:oMath>
                </a14:m>
                <a:endParaRPr lang="en-GB" sz="1400" dirty="0">
                  <a:solidFill>
                    <a:srgbClr val="FFE45C"/>
                  </a:solidFill>
                  <a:latin typeface="Arial"/>
                  <a:cs typeface="Arial"/>
                </a:endParaRPr>
              </a:p>
              <a:p>
                <a:pPr algn="l">
                  <a:spcBef>
                    <a:spcPts val="300"/>
                  </a:spcBef>
                  <a:spcAft>
                    <a:spcPts val="0"/>
                  </a:spcAft>
                  <a:buNone/>
                </a:pPr>
                <a:r>
                  <a:rPr lang="en-GB" sz="1400" dirty="0">
                    <a:solidFill>
                      <a:srgbClr val="FFE45C"/>
                    </a:solidFill>
                    <a:latin typeface="Arial"/>
                    <a:cs typeface="Arial"/>
                  </a:rPr>
                  <a:t>Switch </a:t>
                </a:r>
                <a14:m>
                  <m:oMath xmlns:m="http://schemas.openxmlformats.org/officeDocument/2006/math">
                    <m:r>
                      <a:rPr lang="en-GB" sz="1400" i="1" dirty="0">
                        <a:solidFill>
                          <a:srgbClr val="FFE45C"/>
                        </a:solidFill>
                        <a:latin typeface="Cambria Math"/>
                      </a:rPr>
                      <m:t>𝑚</m:t>
                    </m:r>
                    <m:r>
                      <a:rPr lang="en-GB" sz="1400" i="0" dirty="0">
                        <a:solidFill>
                          <a:srgbClr val="FFE45C"/>
                        </a:solidFill>
                        <a:latin typeface="Cambria Math"/>
                      </a:rPr>
                      <m:t>→</m:t>
                    </m:r>
                    <m:r>
                      <a:rPr lang="en-GB" sz="1400" i="1" dirty="0">
                        <a:solidFill>
                          <a:srgbClr val="FFE45C"/>
                        </a:solidFill>
                        <a:latin typeface="Cambria Math"/>
                      </a:rPr>
                      <m:t>𝑚</m:t>
                    </m:r>
                    <m:r>
                      <a:rPr lang="en-GB" sz="1400" i="0" dirty="0">
                        <a:solidFill>
                          <a:srgbClr val="FFE45C"/>
                        </a:solidFill>
                        <a:latin typeface="Cambria Math"/>
                      </a:rPr>
                      <m:t>+1</m:t>
                    </m:r>
                  </m:oMath>
                </a14:m>
                <a:r>
                  <a:rPr lang="en-GB" sz="1400" dirty="0">
                    <a:solidFill>
                      <a:srgbClr val="FFE45C"/>
                    </a:solidFill>
                    <a:latin typeface="Arial"/>
                    <a:cs typeface="Arial"/>
                  </a:rPr>
                  <a:t>:   </a:t>
                </a:r>
                <a14:m>
                  <m:oMath xmlns:m="http://schemas.openxmlformats.org/officeDocument/2006/math">
                    <m:r>
                      <a:rPr lang="en-GB" sz="1400" i="1" dirty="0">
                        <a:solidFill>
                          <a:srgbClr val="FFE45C"/>
                        </a:solidFill>
                        <a:latin typeface="Cambria Math"/>
                      </a:rPr>
                      <m:t>𝑅</m:t>
                    </m:r>
                    <m:r>
                      <a:rPr lang="en-GB" sz="1400" i="0" dirty="0">
                        <a:solidFill>
                          <a:srgbClr val="FFE45C"/>
                        </a:solidFill>
                        <a:latin typeface="Cambria Math"/>
                      </a:rPr>
                      <m:t>=</m:t>
                    </m:r>
                    <m:sSup>
                      <m:sSupPr>
                        <m:ctrlPr>
                          <a:rPr lang="en-GB" sz="1400" i="1" dirty="0">
                            <a:solidFill>
                              <a:srgbClr val="FFE45C"/>
                            </a:solidFill>
                            <a:latin typeface="Cambria Math"/>
                          </a:rPr>
                        </m:ctrlPr>
                      </m:sSupPr>
                      <m:e>
                        <m:d>
                          <m:dPr>
                            <m:ctrlPr>
                              <a:rPr lang="en-GB" sz="1400" i="1" dirty="0">
                                <a:solidFill>
                                  <a:srgbClr val="FFE45C"/>
                                </a:solidFill>
                                <a:latin typeface="Cambria Math"/>
                              </a:rPr>
                            </m:ctrlPr>
                          </m:dPr>
                          <m:e>
                            <m:sSub>
                              <m:sSubPr>
                                <m:ctrlPr>
                                  <a:rPr lang="en-GB" sz="1400" i="1" dirty="0">
                                    <a:solidFill>
                                      <a:srgbClr val="FFE45C"/>
                                    </a:solidFill>
                                    <a:latin typeface="Cambria Math"/>
                                  </a:rPr>
                                </m:ctrlPr>
                              </m:sSubPr>
                              <m:e>
                                <m:r>
                                  <a:rPr lang="en-GB" sz="1400" i="1" dirty="0">
                                    <a:solidFill>
                                      <a:srgbClr val="FFE45C"/>
                                    </a:solidFill>
                                    <a:latin typeface="Cambria Math"/>
                                  </a:rPr>
                                  <m:t>𝐷</m:t>
                                </m:r>
                              </m:e>
                              <m:sub>
                                <m:r>
                                  <a:rPr lang="en-GB" sz="1400" i="0" dirty="0">
                                    <a:solidFill>
                                      <a:srgbClr val="FFE45C"/>
                                    </a:solidFill>
                                    <a:latin typeface="Cambria Math"/>
                                  </a:rPr>
                                  <m:t>11</m:t>
                                </m:r>
                              </m:sub>
                            </m:sSub>
                            <m:r>
                              <a:rPr lang="en-GB" sz="1400" i="0" dirty="0">
                                <a:solidFill>
                                  <a:srgbClr val="FFE45C"/>
                                </a:solidFill>
                                <a:latin typeface="Cambria Math"/>
                              </a:rPr>
                              <m:t>/</m:t>
                            </m:r>
                            <m:sSub>
                              <m:sSubPr>
                                <m:ctrlPr>
                                  <a:rPr lang="en-GB" sz="1400" i="1" dirty="0">
                                    <a:solidFill>
                                      <a:srgbClr val="FFE45C"/>
                                    </a:solidFill>
                                    <a:latin typeface="Cambria Math"/>
                                  </a:rPr>
                                </m:ctrlPr>
                              </m:sSubPr>
                              <m:e>
                                <m:r>
                                  <a:rPr lang="en-GB" sz="1400" i="1" dirty="0">
                                    <a:solidFill>
                                      <a:srgbClr val="FFE45C"/>
                                    </a:solidFill>
                                    <a:latin typeface="Cambria Math"/>
                                  </a:rPr>
                                  <m:t>𝐷</m:t>
                                </m:r>
                              </m:e>
                              <m:sub>
                                <m:r>
                                  <a:rPr lang="en-GB" sz="1400" i="0" dirty="0">
                                    <a:solidFill>
                                      <a:srgbClr val="FFE45C"/>
                                    </a:solidFill>
                                    <a:latin typeface="Cambria Math"/>
                                  </a:rPr>
                                  <m:t>22</m:t>
                                </m:r>
                              </m:sub>
                            </m:sSub>
                          </m:e>
                        </m:d>
                      </m:e>
                      <m:sup>
                        <m:r>
                          <a:rPr lang="en-GB" sz="1400" i="0" dirty="0">
                            <a:solidFill>
                              <a:srgbClr val="FFE45C"/>
                            </a:solidFill>
                            <a:latin typeface="Cambria Math"/>
                          </a:rPr>
                          <m:t>1/4</m:t>
                        </m:r>
                      </m:sup>
                    </m:sSup>
                    <m:rad>
                      <m:radPr>
                        <m:degHide m:val="on"/>
                        <m:ctrlPr>
                          <a:rPr lang="en-GB" sz="1400" i="1" dirty="0">
                            <a:solidFill>
                              <a:srgbClr val="FFE45C"/>
                            </a:solidFill>
                            <a:latin typeface="Cambria Math"/>
                          </a:rPr>
                        </m:ctrlPr>
                      </m:radPr>
                      <m:deg/>
                      <m:e>
                        <m:r>
                          <a:rPr lang="en-GB" sz="1400" i="1" dirty="0">
                            <a:solidFill>
                              <a:srgbClr val="FFE45C"/>
                            </a:solidFill>
                            <a:latin typeface="Cambria Math"/>
                          </a:rPr>
                          <m:t>𝑚</m:t>
                        </m:r>
                        <m:d>
                          <m:dPr>
                            <m:ctrlPr>
                              <a:rPr lang="en-GB" sz="1400" i="1" dirty="0">
                                <a:solidFill>
                                  <a:srgbClr val="FFE45C"/>
                                </a:solidFill>
                                <a:latin typeface="Cambria Math"/>
                              </a:rPr>
                            </m:ctrlPr>
                          </m:dPr>
                          <m:e>
                            <m:r>
                              <a:rPr lang="en-GB" sz="1400" i="1" dirty="0">
                                <a:solidFill>
                                  <a:srgbClr val="FFE45C"/>
                                </a:solidFill>
                                <a:latin typeface="Cambria Math"/>
                              </a:rPr>
                              <m:t>𝑚</m:t>
                            </m:r>
                            <m:r>
                              <a:rPr lang="en-GB" sz="1400" i="0" dirty="0">
                                <a:solidFill>
                                  <a:srgbClr val="FFE45C"/>
                                </a:solidFill>
                                <a:latin typeface="Cambria Math"/>
                              </a:rPr>
                              <m:t>+1</m:t>
                            </m:r>
                          </m:e>
                        </m:d>
                      </m:e>
                    </m:rad>
                  </m:oMath>
                </a14:m>
                <a:endParaRPr lang="en-GB" sz="1400" dirty="0">
                  <a:solidFill>
                    <a:srgbClr val="FFE45C"/>
                  </a:solidFill>
                  <a:latin typeface="Arial"/>
                  <a:cs typeface="Arial"/>
                </a:endParaRPr>
              </a:p>
              <a:p>
                <a:pPr algn="l">
                  <a:spcBef>
                    <a:spcPts val="300"/>
                  </a:spcBef>
                  <a:spcAft>
                    <a:spcPts val="0"/>
                  </a:spcAft>
                  <a:buNone/>
                </a:pPr>
                <a:r>
                  <a:rPr lang="en-GB" sz="1300" dirty="0">
                    <a:solidFill>
                      <a:srgbClr val="FFFFFF"/>
                    </a:solidFill>
                    <a:latin typeface="Arial"/>
                    <a:cs typeface="Arial"/>
                  </a:rPr>
                  <a:t>Here </a:t>
                </a:r>
                <a14:m>
                  <m:oMath xmlns:m="http://schemas.openxmlformats.org/officeDocument/2006/math">
                    <m:sSub>
                      <m:sSubPr>
                        <m:ctrlPr>
                          <a:rPr lang="en-GB" sz="1300" i="1" dirty="0">
                            <a:solidFill>
                              <a:srgbClr val="FFFFFF"/>
                            </a:solidFill>
                            <a:latin typeface="Cambria Math"/>
                          </a:rPr>
                        </m:ctrlPr>
                      </m:sSubPr>
                      <m:e>
                        <m:r>
                          <a:rPr lang="en-GB" sz="1300" i="1" dirty="0">
                            <a:solidFill>
                              <a:srgbClr val="FFFFFF"/>
                            </a:solidFill>
                            <a:latin typeface="Cambria Math"/>
                          </a:rPr>
                          <m:t>𝐷</m:t>
                        </m:r>
                      </m:e>
                      <m:sub>
                        <m:r>
                          <a:rPr lang="en-GB" sz="1300" i="0" dirty="0">
                            <a:solidFill>
                              <a:srgbClr val="FFFFFF"/>
                            </a:solidFill>
                            <a:latin typeface="Cambria Math"/>
                          </a:rPr>
                          <m:t>11</m:t>
                        </m:r>
                      </m:sub>
                    </m:sSub>
                    <m:r>
                      <a:rPr lang="en-GB" sz="1300" i="0" dirty="0">
                        <a:solidFill>
                          <a:srgbClr val="FFFFFF"/>
                        </a:solidFill>
                        <a:latin typeface="Cambria Math"/>
                      </a:rPr>
                      <m:t>=</m:t>
                    </m:r>
                    <m:sSub>
                      <m:sSubPr>
                        <m:ctrlPr>
                          <a:rPr lang="en-GB" sz="1300" i="1" dirty="0">
                            <a:solidFill>
                              <a:srgbClr val="FFFFFF"/>
                            </a:solidFill>
                            <a:latin typeface="Cambria Math"/>
                          </a:rPr>
                        </m:ctrlPr>
                      </m:sSubPr>
                      <m:e>
                        <m:r>
                          <a:rPr lang="en-GB" sz="1300" i="1" dirty="0">
                            <a:solidFill>
                              <a:srgbClr val="FFFFFF"/>
                            </a:solidFill>
                            <a:latin typeface="Cambria Math"/>
                          </a:rPr>
                          <m:t>𝐷</m:t>
                        </m:r>
                      </m:e>
                      <m:sub>
                        <m:r>
                          <a:rPr lang="en-GB" sz="1300" i="0" dirty="0">
                            <a:solidFill>
                              <a:srgbClr val="FFFFFF"/>
                            </a:solidFill>
                            <a:latin typeface="Cambria Math"/>
                          </a:rPr>
                          <m:t>22</m:t>
                        </m:r>
                      </m:sub>
                    </m:sSub>
                  </m:oMath>
                </a14:m>
                <a:r>
                  <a:rPr lang="en-GB" sz="1300" dirty="0">
                    <a:solidFill>
                      <a:srgbClr val="FFFFFF"/>
                    </a:solidFill>
                    <a:latin typeface="Arial"/>
                    <a:cs typeface="Arial"/>
                  </a:rPr>
                  <a:t>: troughs at </a:t>
                </a:r>
                <a14:m>
                  <m:oMath xmlns:m="http://schemas.openxmlformats.org/officeDocument/2006/math">
                    <m:r>
                      <a:rPr lang="en-GB" sz="1300" i="1" dirty="0">
                        <a:solidFill>
                          <a:srgbClr val="FFFFFF"/>
                        </a:solidFill>
                        <a:latin typeface="Cambria Math"/>
                      </a:rPr>
                      <m:t>𝑅</m:t>
                    </m:r>
                    <m:r>
                      <a:rPr lang="en-GB" sz="1300" i="0" dirty="0">
                        <a:solidFill>
                          <a:srgbClr val="FFFFFF"/>
                        </a:solidFill>
                        <a:latin typeface="Cambria Math"/>
                      </a:rPr>
                      <m:t>=1,2,3</m:t>
                    </m:r>
                  </m:oMath>
                </a14:m>
                <a:r>
                  <a:rPr lang="en-GB" sz="1300" dirty="0">
                    <a:solidFill>
                      <a:srgbClr val="FFFFFF"/>
                    </a:solidFill>
                    <a:latin typeface="Arial"/>
                    <a:cs typeface="Arial"/>
                  </a:rPr>
                  <a:t> (0.646 N/mm); switches at </a:t>
                </a:r>
                <a14:m>
                  <m:oMath xmlns:m="http://schemas.openxmlformats.org/officeDocument/2006/math">
                    <m:r>
                      <a:rPr lang="en-GB" sz="1300" i="1" dirty="0">
                        <a:solidFill>
                          <a:srgbClr val="FFFFFF"/>
                        </a:solidFill>
                        <a:latin typeface="Cambria Math"/>
                      </a:rPr>
                      <m:t>𝑅</m:t>
                    </m:r>
                    <m:r>
                      <a:rPr lang="en-GB" sz="1300" i="0" dirty="0">
                        <a:solidFill>
                          <a:srgbClr val="FFFFFF"/>
                        </a:solidFill>
                        <a:latin typeface="Cambria Math"/>
                      </a:rPr>
                      <m:t>=</m:t>
                    </m:r>
                    <m:rad>
                      <m:radPr>
                        <m:degHide m:val="on"/>
                        <m:ctrlPr>
                          <a:rPr lang="en-GB" sz="1300" i="1" dirty="0">
                            <a:solidFill>
                              <a:srgbClr val="FFFFFF"/>
                            </a:solidFill>
                            <a:latin typeface="Cambria Math"/>
                          </a:rPr>
                        </m:ctrlPr>
                      </m:radPr>
                      <m:deg/>
                      <m:e>
                        <m:r>
                          <a:rPr lang="en-GB" sz="1300" i="0" dirty="0">
                            <a:solidFill>
                              <a:srgbClr val="FFFFFF"/>
                            </a:solidFill>
                            <a:latin typeface="Cambria Math"/>
                          </a:rPr>
                          <m:t>2</m:t>
                        </m:r>
                      </m:e>
                    </m:rad>
                  </m:oMath>
                </a14:m>
                <a:r>
                  <a:rPr lang="en-GB" sz="1300" dirty="0">
                    <a:solidFill>
                      <a:srgbClr val="FFFFFF"/>
                    </a:solidFill>
                    <a:latin typeface="Arial"/>
                    <a:cs typeface="Arial"/>
                  </a:rPr>
                  <a:t> and </a:t>
                </a:r>
                <a14:m>
                  <m:oMath xmlns:m="http://schemas.openxmlformats.org/officeDocument/2006/math">
                    <m:rad>
                      <m:radPr>
                        <m:degHide m:val="on"/>
                        <m:ctrlPr>
                          <a:rPr lang="en-GB" sz="1300" i="1" dirty="0">
                            <a:solidFill>
                              <a:srgbClr val="FFFFFF"/>
                            </a:solidFill>
                            <a:latin typeface="Cambria Math"/>
                          </a:rPr>
                        </m:ctrlPr>
                      </m:radPr>
                      <m:deg/>
                      <m:e>
                        <m:r>
                          <a:rPr lang="en-GB" sz="1300" i="0" dirty="0">
                            <a:solidFill>
                              <a:srgbClr val="FFFFFF"/>
                            </a:solidFill>
                            <a:latin typeface="Cambria Math"/>
                          </a:rPr>
                          <m:t>6</m:t>
                        </m:r>
                      </m:e>
                    </m:rad>
                  </m:oMath>
                </a14:m>
                <a:r>
                  <a:rPr lang="en-GB" sz="1300" dirty="0">
                    <a:solidFill>
                      <a:srgbClr val="FFFFFF"/>
                    </a:solidFill>
                    <a:latin typeface="Arial"/>
                    <a:cs typeface="Arial"/>
                  </a:rPr>
                  <a:t>.</a:t>
                </a:r>
              </a:p>
            </p:txBody>
          </p:sp>
        </mc:Choice>
        <mc:Fallback>
          <p:sp>
            <p:nvSpPr>
              <p:cNvPr id="114" name="Card 3 body"/>
              <p:cNvSpPr txBox="1">
                <a:spLocks noRot="1" noChangeAspect="1" noMove="1" noResize="1" noEditPoints="1" noAdjustHandles="1" noChangeArrowheads="1" noChangeShapeType="1" noTextEdit="1"/>
              </p:cNvSpPr>
              <p:nvPr/>
            </p:nvSpPr>
            <p:spPr>
              <a:xfrm>
                <a:off x="762000" y="4648200"/>
                <a:ext cx="6604000" cy="1117600"/>
              </a:xfrm>
              <a:prstGeom prst="rect">
                <a:avLst/>
              </a:prstGeom>
              <a:blipFill>
                <a:blip r:embed="rId8"/>
                <a:stretch>
                  <a:fillRect l="-1662" t="-4372" b="-4372"/>
                </a:stretch>
              </a:blipFill>
              <a:ln>
                <a:noFill/>
              </a:ln>
            </p:spPr>
            <p:txBody>
              <a:bodyPr/>
              <a:lstStyle/>
              <a:p>
                <a:r>
                  <a:rPr lang="en-GB">
                    <a:noFill/>
                  </a:rPr>
                  <a:t> </a:t>
                </a:r>
              </a:p>
            </p:txBody>
          </p:sp>
        </mc:Fallback>
      </mc:AlternateContent>
      <p:sp>
        <p:nvSpPr>
          <p:cNvPr id="115" name="Card 4"/>
          <p:cNvSpPr/>
          <p:nvPr/>
        </p:nvSpPr>
        <p:spPr>
          <a:xfrm>
            <a:off x="7645400" y="1714500"/>
            <a:ext cx="4330700" cy="4076700"/>
          </a:xfrm>
          <a:prstGeom prst="roundRect">
            <a:avLst>
              <a:gd name="adj" fmla="val 2500"/>
            </a:avLst>
          </a:prstGeom>
          <a:solidFill>
            <a:srgbClr val="2C2C2C"/>
          </a:solidFill>
          <a:ln>
            <a:noFill/>
          </a:ln>
        </p:spPr>
        <p:style>
          <a:lnRef idx="0">
            <a:schemeClr val="accent1"/>
          </a:lnRef>
          <a:fillRef idx="0">
            <a:schemeClr val="accent1"/>
          </a:fillRef>
          <a:effectRef idx="0">
            <a:schemeClr val="accent1"/>
          </a:effectRef>
          <a:fontRef idx="minor">
            <a:schemeClr val="lt1"/>
          </a:fontRef>
        </p:style>
        <p:txBody>
          <a:bodyPr wrap="square" lIns="0" tIns="0" rIns="0" bIns="0">
            <a:noAutofit/>
          </a:bodyPr>
          <a:lstStyle/>
          <a:p>
            <a:endParaRPr lang="en-GB"/>
          </a:p>
        </p:txBody>
      </p:sp>
      <p:sp>
        <p:nvSpPr>
          <p:cNvPr id="116" name="Card 4 accent bar"/>
          <p:cNvSpPr/>
          <p:nvPr/>
        </p:nvSpPr>
        <p:spPr>
          <a:xfrm>
            <a:off x="7645400" y="1762125"/>
            <a:ext cx="28575" cy="3981450"/>
          </a:xfrm>
          <a:prstGeom prst="rect">
            <a:avLst/>
          </a:prstGeom>
          <a:solidFill>
            <a:srgbClr val="FFD84D"/>
          </a:solidFill>
          <a:ln>
            <a:noFill/>
          </a:ln>
        </p:spPr>
        <p:style>
          <a:lnRef idx="0">
            <a:schemeClr val="accent1"/>
          </a:lnRef>
          <a:fillRef idx="0">
            <a:schemeClr val="accent1"/>
          </a:fillRef>
          <a:effectRef idx="0">
            <a:schemeClr val="accent1"/>
          </a:effectRef>
          <a:fontRef idx="minor">
            <a:schemeClr val="lt1"/>
          </a:fontRef>
        </p:style>
        <p:txBody>
          <a:bodyPr wrap="square" lIns="0" tIns="0" rIns="0" bIns="0">
            <a:noAutofit/>
          </a:bodyPr>
          <a:lstStyle/>
          <a:p>
            <a:endParaRPr lang="en-GB"/>
          </a:p>
        </p:txBody>
      </p:sp>
      <p:sp>
        <p:nvSpPr>
          <p:cNvPr id="117" name="Card 4 number"/>
          <p:cNvSpPr/>
          <p:nvPr/>
        </p:nvSpPr>
        <p:spPr>
          <a:xfrm>
            <a:off x="7861300" y="1816100"/>
            <a:ext cx="238125" cy="238125"/>
          </a:xfrm>
          <a:prstGeom prst="ellipse">
            <a:avLst/>
          </a:prstGeom>
          <a:solidFill>
            <a:srgbClr val="FFD84D"/>
          </a:solidFill>
          <a:ln>
            <a:noFill/>
          </a:ln>
        </p:spPr>
        <p:style>
          <a:lnRef idx="0">
            <a:schemeClr val="accent1"/>
          </a:lnRef>
          <a:fillRef idx="0">
            <a:schemeClr val="accent1"/>
          </a:fillRef>
          <a:effectRef idx="0">
            <a:schemeClr val="accent1"/>
          </a:effectRef>
          <a:fontRef idx="minor">
            <a:schemeClr val="lt1"/>
          </a:fontRef>
        </p:style>
        <p:txBody>
          <a:bodyPr wrap="square" lIns="0" tIns="0" rIns="0" bIns="0" anchor="ctr">
            <a:noAutofit/>
          </a:bodyPr>
          <a:lstStyle/>
          <a:p>
            <a:pPr algn="ctr"/>
            <a:r>
              <a:rPr lang="en-GB" sz="1300" dirty="0">
                <a:solidFill>
                  <a:srgbClr val="202020"/>
                </a:solidFill>
                <a:latin typeface="Arial"/>
                <a:cs typeface="Arial"/>
              </a:rPr>
              <a:t>4</a:t>
            </a:r>
          </a:p>
        </p:txBody>
      </p:sp>
      <mc:AlternateContent xmlns:mc="http://schemas.openxmlformats.org/markup-compatibility/2006">
        <mc:Choice xmlns:a14="http://schemas.microsoft.com/office/drawing/2010/main" Requires="a14">
          <p:sp>
            <p:nvSpPr>
              <p:cNvPr id="118" name="Card 4 heading"/>
              <p:cNvSpPr txBox="1"/>
              <p:nvPr/>
            </p:nvSpPr>
            <p:spPr>
              <a:xfrm>
                <a:off x="8191500" y="1816100"/>
                <a:ext cx="3683000" cy="279400"/>
              </a:xfrm>
              <a:prstGeom prst="rect">
                <a:avLst/>
              </a:prstGeom>
              <a:noFill/>
              <a:ln>
                <a:noFill/>
              </a:ln>
            </p:spPr>
            <p:txBody>
              <a:bodyPr wrap="square" lIns="0" tIns="0" rIns="0" bIns="0">
                <a:noAutofit/>
              </a:bodyPr>
              <a:lstStyle/>
              <a:p>
                <a:pPr algn="l">
                  <a:spcBef>
                    <a:spcPts val="0"/>
                  </a:spcBef>
                  <a:spcAft>
                    <a:spcPts val="0"/>
                  </a:spcAft>
                  <a:buNone/>
                </a:pPr>
                <a14:m>
                  <m:oMath xmlns:m="http://schemas.openxmlformats.org/officeDocument/2006/math">
                    <m:r>
                      <a:rPr lang="en-GB" sz="1400" b="1" i="1" dirty="0">
                        <a:solidFill>
                          <a:srgbClr val="FFD84D"/>
                        </a:solidFill>
                        <a:latin typeface="Cambria Math"/>
                      </a:rPr>
                      <m:t>𝑚</m:t>
                    </m:r>
                  </m:oMath>
                </a14:m>
                <a:r>
                  <a:rPr lang="en-GB" sz="1400" b="1" dirty="0">
                    <a:solidFill>
                      <a:srgbClr val="FFD84D"/>
                    </a:solidFill>
                    <a:latin typeface="Arial"/>
                    <a:cs typeface="Arial"/>
                  </a:rPr>
                  <a:t> is a whole number; </a:t>
                </a:r>
                <a14:m>
                  <m:oMath xmlns:m="http://schemas.openxmlformats.org/officeDocument/2006/math">
                    <m:r>
                      <a:rPr lang="en-GB" sz="1400" b="1" i="1" dirty="0">
                        <a:solidFill>
                          <a:srgbClr val="FFD84D"/>
                        </a:solidFill>
                        <a:latin typeface="Cambria Math"/>
                      </a:rPr>
                      <m:t>𝑅</m:t>
                    </m:r>
                  </m:oMath>
                </a14:m>
                <a:r>
                  <a:rPr lang="en-GB" sz="1400" b="1" dirty="0">
                    <a:solidFill>
                      <a:srgbClr val="FFD84D"/>
                    </a:solidFill>
                    <a:latin typeface="Arial"/>
                    <a:cs typeface="Arial"/>
                  </a:rPr>
                  <a:t> is not</a:t>
                </a:r>
                <a:endParaRPr lang="en-GB" sz="1400" dirty="0">
                  <a:solidFill>
                    <a:srgbClr val="FFD84D"/>
                  </a:solidFill>
                  <a:latin typeface="Arial"/>
                  <a:cs typeface="Arial"/>
                </a:endParaRPr>
              </a:p>
            </p:txBody>
          </p:sp>
        </mc:Choice>
        <mc:Fallback>
          <p:sp>
            <p:nvSpPr>
              <p:cNvPr id="118" name="Card 4 heading"/>
              <p:cNvSpPr txBox="1">
                <a:spLocks noRot="1" noChangeAspect="1" noMove="1" noResize="1" noEditPoints="1" noAdjustHandles="1" noChangeArrowheads="1" noChangeShapeType="1" noTextEdit="1"/>
              </p:cNvSpPr>
              <p:nvPr/>
            </p:nvSpPr>
            <p:spPr>
              <a:xfrm>
                <a:off x="8191500" y="1816100"/>
                <a:ext cx="3683000" cy="279400"/>
              </a:xfrm>
              <a:prstGeom prst="rect">
                <a:avLst/>
              </a:prstGeom>
              <a:blipFill>
                <a:blip r:embed="rId9"/>
                <a:stretch>
                  <a:fillRect l="-1325" t="-19565" b="-15217"/>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19" name="Card 4 body"/>
              <p:cNvSpPr txBox="1"/>
              <p:nvPr/>
            </p:nvSpPr>
            <p:spPr>
              <a:xfrm>
                <a:off x="7874000" y="2159000"/>
                <a:ext cx="3937000" cy="3556000"/>
              </a:xfrm>
              <a:prstGeom prst="rect">
                <a:avLst/>
              </a:prstGeom>
              <a:noFill/>
              <a:ln>
                <a:noFill/>
              </a:ln>
            </p:spPr>
            <p:txBody>
              <a:bodyPr wrap="square" lIns="0" tIns="0" rIns="0" bIns="0">
                <a:noAutofit/>
              </a:bodyPr>
              <a:lstStyle/>
              <a:p>
                <a:pPr marL="171450" indent="-171450" algn="l">
                  <a:spcBef>
                    <a:spcPts val="0"/>
                  </a:spcBef>
                  <a:spcAft>
                    <a:spcPts val="0"/>
                  </a:spcAft>
                  <a:buClr>
                    <a:srgbClr val="FFD84D"/>
                  </a:buClr>
                  <a:buFont typeface="Arial"/>
                  <a:buChar char="•"/>
                </a:pPr>
                <a14:m>
                  <m:oMath xmlns:m="http://schemas.openxmlformats.org/officeDocument/2006/math">
                    <m:r>
                      <a:rPr lang="en-GB" sz="1350" b="1" i="1" dirty="0">
                        <a:solidFill>
                          <a:srgbClr val="FFFFFF"/>
                        </a:solidFill>
                        <a:latin typeface="Cambria Math"/>
                      </a:rPr>
                      <m:t>𝑚</m:t>
                    </m:r>
                  </m:oMath>
                </a14:m>
                <a:r>
                  <a:rPr lang="en-GB" sz="1350" dirty="0">
                    <a:solidFill>
                      <a:srgbClr val="FFFFFF"/>
                    </a:solidFill>
                    <a:latin typeface="Arial"/>
                    <a:cs typeface="Arial"/>
                  </a:rPr>
                  <a:t> counts half-waves along </a:t>
                </a:r>
                <a14:m>
                  <m:oMath xmlns:m="http://schemas.openxmlformats.org/officeDocument/2006/math">
                    <m:r>
                      <a:rPr lang="en-GB" sz="1350" i="1" dirty="0">
                        <a:solidFill>
                          <a:srgbClr val="FFFFFF"/>
                        </a:solidFill>
                        <a:latin typeface="Cambria Math"/>
                      </a:rPr>
                      <m:t>𝑥</m:t>
                    </m:r>
                  </m:oMath>
                </a14:m>
                <a:r>
                  <a:rPr lang="en-GB" sz="1350" dirty="0">
                    <a:solidFill>
                      <a:srgbClr val="FFFFFF"/>
                    </a:solidFill>
                    <a:latin typeface="Arial"/>
                    <a:cs typeface="Arial"/>
                  </a:rPr>
                  <a:t>. The ends need </a:t>
                </a:r>
                <a14:m>
                  <m:oMath xmlns:m="http://schemas.openxmlformats.org/officeDocument/2006/math">
                    <m:r>
                      <a:rPr lang="en-GB" sz="1350" i="1" dirty="0">
                        <a:solidFill>
                          <a:srgbClr val="FFFFFF"/>
                        </a:solidFill>
                        <a:latin typeface="Cambria Math"/>
                      </a:rPr>
                      <m:t>𝑤</m:t>
                    </m:r>
                    <m:r>
                      <a:rPr lang="en-GB" sz="1350" i="0" dirty="0">
                        <a:solidFill>
                          <a:srgbClr val="FFFFFF"/>
                        </a:solidFill>
                        <a:latin typeface="Cambria Math"/>
                      </a:rPr>
                      <m:t>=0</m:t>
                    </m:r>
                  </m:oMath>
                </a14:m>
                <a:r>
                  <a:rPr lang="en-GB" sz="1350" dirty="0">
                    <a:solidFill>
                      <a:srgbClr val="FFFFFF"/>
                    </a:solidFill>
                    <a:latin typeface="Arial"/>
                    <a:cs typeface="Arial"/>
                  </a:rPr>
                  <a:t> at </a:t>
                </a:r>
                <a14:m>
                  <m:oMath xmlns:m="http://schemas.openxmlformats.org/officeDocument/2006/math">
                    <m:r>
                      <a:rPr lang="en-GB" sz="1350" i="1" dirty="0">
                        <a:solidFill>
                          <a:srgbClr val="FFFFFF"/>
                        </a:solidFill>
                        <a:latin typeface="Cambria Math"/>
                      </a:rPr>
                      <m:t>𝑥</m:t>
                    </m:r>
                    <m:r>
                      <a:rPr lang="en-GB" sz="1350" i="0" dirty="0">
                        <a:solidFill>
                          <a:srgbClr val="FFFFFF"/>
                        </a:solidFill>
                        <a:latin typeface="Cambria Math"/>
                      </a:rPr>
                      <m:t>=0</m:t>
                    </m:r>
                  </m:oMath>
                </a14:m>
                <a:r>
                  <a:rPr lang="en-GB" sz="1350" dirty="0">
                    <a:solidFill>
                      <a:srgbClr val="FFFFFF"/>
                    </a:solidFill>
                    <a:latin typeface="Arial"/>
                    <a:cs typeface="Arial"/>
                  </a:rPr>
                  <a:t> and </a:t>
                </a:r>
                <a14:m>
                  <m:oMath xmlns:m="http://schemas.openxmlformats.org/officeDocument/2006/math">
                    <m:r>
                      <a:rPr lang="en-GB" sz="1350" i="1" dirty="0">
                        <a:solidFill>
                          <a:srgbClr val="FFFFFF"/>
                        </a:solidFill>
                        <a:latin typeface="Cambria Math"/>
                      </a:rPr>
                      <m:t>𝑥</m:t>
                    </m:r>
                    <m:r>
                      <a:rPr lang="en-GB" sz="1350" i="0" dirty="0">
                        <a:solidFill>
                          <a:srgbClr val="FFFFFF"/>
                        </a:solidFill>
                        <a:latin typeface="Cambria Math"/>
                      </a:rPr>
                      <m:t>=</m:t>
                    </m:r>
                    <m:r>
                      <a:rPr lang="en-GB" sz="1350" i="1" dirty="0">
                        <a:solidFill>
                          <a:srgbClr val="FFFFFF"/>
                        </a:solidFill>
                        <a:latin typeface="Cambria Math"/>
                      </a:rPr>
                      <m:t>𝑎</m:t>
                    </m:r>
                  </m:oMath>
                </a14:m>
                <a:r>
                  <a:rPr lang="en-GB" sz="1350" dirty="0">
                    <a:solidFill>
                      <a:srgbClr val="FFFFFF"/>
                    </a:solidFill>
                    <a:latin typeface="Arial"/>
                    <a:cs typeface="Arial"/>
                  </a:rPr>
                  <a:t>, so </a:t>
                </a:r>
                <a14:m>
                  <m:oMath xmlns:m="http://schemas.openxmlformats.org/officeDocument/2006/math">
                    <m:r>
                      <a:rPr lang="en-GB" sz="1350" i="1" dirty="0">
                        <a:solidFill>
                          <a:srgbClr val="FFFFFF"/>
                        </a:solidFill>
                        <a:latin typeface="Cambria Math"/>
                      </a:rPr>
                      <m:t>𝑤</m:t>
                    </m:r>
                    <m:r>
                      <a:rPr lang="en-GB" sz="1350" i="0" dirty="0">
                        <a:solidFill>
                          <a:srgbClr val="FFFFFF"/>
                        </a:solidFill>
                        <a:latin typeface="Cambria Math"/>
                      </a:rPr>
                      <m:t>∝</m:t>
                    </m:r>
                    <m:r>
                      <m:rPr>
                        <m:sty m:val="p"/>
                      </m:rPr>
                      <a:rPr lang="en-GB" sz="1350" i="0" dirty="0">
                        <a:solidFill>
                          <a:srgbClr val="FFFFFF"/>
                        </a:solidFill>
                        <a:latin typeface="Cambria Math"/>
                      </a:rPr>
                      <m:t>sin</m:t>
                    </m:r>
                    <m:d>
                      <m:dPr>
                        <m:ctrlPr>
                          <a:rPr lang="en-GB" sz="1350" i="1" dirty="0">
                            <a:solidFill>
                              <a:srgbClr val="FFFFFF"/>
                            </a:solidFill>
                            <a:latin typeface="Cambria Math"/>
                          </a:rPr>
                        </m:ctrlPr>
                      </m:dPr>
                      <m:e>
                        <m:r>
                          <a:rPr lang="en-GB" sz="1350" i="1" dirty="0">
                            <a:solidFill>
                              <a:srgbClr val="FFFFFF"/>
                            </a:solidFill>
                            <a:latin typeface="Cambria Math"/>
                          </a:rPr>
                          <m:t>𝑚</m:t>
                        </m:r>
                        <m:r>
                          <a:rPr lang="en-GB" sz="1350" i="1" dirty="0">
                            <a:solidFill>
                              <a:srgbClr val="FFFFFF"/>
                            </a:solidFill>
                            <a:latin typeface="Cambria Math"/>
                          </a:rPr>
                          <m:t>𝜋</m:t>
                        </m:r>
                        <m:r>
                          <a:rPr lang="en-GB" sz="1350" i="1" dirty="0">
                            <a:solidFill>
                              <a:srgbClr val="FFFFFF"/>
                            </a:solidFill>
                            <a:latin typeface="Cambria Math"/>
                          </a:rPr>
                          <m:t>𝑥</m:t>
                        </m:r>
                        <m:r>
                          <a:rPr lang="en-GB" sz="1350" i="0" dirty="0">
                            <a:solidFill>
                              <a:srgbClr val="FFFFFF"/>
                            </a:solidFill>
                            <a:latin typeface="Cambria Math"/>
                          </a:rPr>
                          <m:t>/</m:t>
                        </m:r>
                        <m:r>
                          <a:rPr lang="en-GB" sz="1350" i="1" dirty="0">
                            <a:solidFill>
                              <a:srgbClr val="FFFFFF"/>
                            </a:solidFill>
                            <a:latin typeface="Cambria Math"/>
                          </a:rPr>
                          <m:t>𝑎</m:t>
                        </m:r>
                      </m:e>
                    </m:d>
                  </m:oMath>
                </a14:m>
                <a:r>
                  <a:rPr lang="en-GB" sz="1350" dirty="0">
                    <a:solidFill>
                      <a:srgbClr val="FFFFFF"/>
                    </a:solidFill>
                    <a:latin typeface="Arial"/>
                    <a:cs typeface="Arial"/>
                  </a:rPr>
                  <a:t> with whole </a:t>
                </a:r>
                <a14:m>
                  <m:oMath xmlns:m="http://schemas.openxmlformats.org/officeDocument/2006/math">
                    <m:r>
                      <a:rPr lang="en-GB" sz="1350" i="1" dirty="0">
                        <a:solidFill>
                          <a:srgbClr val="FFFFFF"/>
                        </a:solidFill>
                        <a:latin typeface="Cambria Math"/>
                      </a:rPr>
                      <m:t>𝑚</m:t>
                    </m:r>
                  </m:oMath>
                </a14:m>
                <a:r>
                  <a:rPr lang="en-GB" sz="1350" dirty="0">
                    <a:solidFill>
                      <a:srgbClr val="FFFFFF"/>
                    </a:solidFill>
                    <a:latin typeface="Arial"/>
                    <a:cs typeface="Arial"/>
                  </a:rPr>
                  <a:t>.</a:t>
                </a:r>
              </a:p>
              <a:p>
                <a:pPr marL="171450" indent="-171450" algn="l">
                  <a:spcBef>
                    <a:spcPts val="500"/>
                  </a:spcBef>
                  <a:spcAft>
                    <a:spcPts val="0"/>
                  </a:spcAft>
                  <a:buClr>
                    <a:srgbClr val="FFD84D"/>
                  </a:buClr>
                  <a:buFont typeface="Arial"/>
                  <a:buChar char="•"/>
                </a:pPr>
                <a14:m>
                  <m:oMath xmlns:m="http://schemas.openxmlformats.org/officeDocument/2006/math">
                    <m:r>
                      <a:rPr lang="en-GB" sz="1350" b="1" i="1" dirty="0">
                        <a:solidFill>
                          <a:srgbClr val="FFFFFF"/>
                        </a:solidFill>
                        <a:latin typeface="Cambria Math"/>
                      </a:rPr>
                      <m:t>𝑅</m:t>
                    </m:r>
                    <m:r>
                      <a:rPr lang="en-GB" sz="1350" b="1" i="0" dirty="0">
                        <a:solidFill>
                          <a:srgbClr val="FFFFFF"/>
                        </a:solidFill>
                        <a:latin typeface="Cambria Math"/>
                      </a:rPr>
                      <m:t>=</m:t>
                    </m:r>
                    <m:r>
                      <a:rPr lang="en-GB" sz="1350" b="1" i="1" dirty="0">
                        <a:solidFill>
                          <a:srgbClr val="FFFFFF"/>
                        </a:solidFill>
                        <a:latin typeface="Cambria Math"/>
                      </a:rPr>
                      <m:t>𝑎</m:t>
                    </m:r>
                    <m:r>
                      <a:rPr lang="en-GB" sz="1350" b="1" i="0" dirty="0">
                        <a:solidFill>
                          <a:srgbClr val="FFFFFF"/>
                        </a:solidFill>
                        <a:latin typeface="Cambria Math"/>
                      </a:rPr>
                      <m:t>/</m:t>
                    </m:r>
                    <m:r>
                      <a:rPr lang="en-GB" sz="1350" b="1" i="1" dirty="0">
                        <a:solidFill>
                          <a:srgbClr val="FFFFFF"/>
                        </a:solidFill>
                        <a:latin typeface="Cambria Math"/>
                      </a:rPr>
                      <m:t>𝑏</m:t>
                    </m:r>
                  </m:oMath>
                </a14:m>
                <a:r>
                  <a:rPr lang="en-GB" sz="1350" dirty="0">
                    <a:solidFill>
                      <a:srgbClr val="FFFFFF"/>
                    </a:solidFill>
                    <a:latin typeface="Arial"/>
                    <a:cs typeface="Arial"/>
                  </a:rPr>
                  <a:t> is geometry. It takes any positive value.</a:t>
                </a:r>
              </a:p>
              <a:p>
                <a:pPr marL="171450" indent="-171450" algn="l">
                  <a:spcBef>
                    <a:spcPts val="500"/>
                  </a:spcBef>
                  <a:spcAft>
                    <a:spcPts val="0"/>
                  </a:spcAft>
                  <a:buClr>
                    <a:srgbClr val="FFD84D"/>
                  </a:buClr>
                  <a:buFont typeface="Arial"/>
                  <a:buChar char="•"/>
                </a:pPr>
                <a:r>
                  <a:rPr lang="en-GB" sz="1350" dirty="0">
                    <a:solidFill>
                      <a:srgbClr val="FFFFFF"/>
                    </a:solidFill>
                    <a:latin typeface="Arial"/>
                    <a:cs typeface="Arial"/>
                  </a:rPr>
                  <a:t>Every mode curve exists at every </a:t>
                </a:r>
                <a14:m>
                  <m:oMath xmlns:m="http://schemas.openxmlformats.org/officeDocument/2006/math">
                    <m:r>
                      <a:rPr lang="en-GB" sz="1350" i="1" dirty="0">
                        <a:solidFill>
                          <a:srgbClr val="FFFFFF"/>
                        </a:solidFill>
                        <a:latin typeface="Cambria Math"/>
                      </a:rPr>
                      <m:t>𝑅</m:t>
                    </m:r>
                  </m:oMath>
                </a14:m>
                <a:r>
                  <a:rPr lang="en-GB" sz="1350" dirty="0">
                    <a:solidFill>
                      <a:srgbClr val="FFFFFF"/>
                    </a:solidFill>
                    <a:latin typeface="Arial"/>
                    <a:cs typeface="Arial"/>
                  </a:rPr>
                  <a:t>. The critical load is the </a:t>
                </a:r>
                <a:r>
                  <a:rPr lang="en-GB" sz="1350" b="1" dirty="0">
                    <a:solidFill>
                      <a:srgbClr val="FFFFFF"/>
                    </a:solidFill>
                    <a:latin typeface="Arial"/>
                    <a:cs typeface="Arial"/>
                  </a:rPr>
                  <a:t>lowest curve at that </a:t>
                </a:r>
                <a14:m>
                  <m:oMath xmlns:m="http://schemas.openxmlformats.org/officeDocument/2006/math">
                    <m:r>
                      <a:rPr lang="en-GB" sz="1350" b="1" i="1" dirty="0">
                        <a:solidFill>
                          <a:srgbClr val="FFFFFF"/>
                        </a:solidFill>
                        <a:latin typeface="Cambria Math"/>
                      </a:rPr>
                      <m:t>𝑅</m:t>
                    </m:r>
                  </m:oMath>
                </a14:m>
                <a:r>
                  <a:rPr lang="en-GB" sz="1350" dirty="0">
                    <a:solidFill>
                      <a:srgbClr val="FFFFFF"/>
                    </a:solidFill>
                    <a:latin typeface="Arial"/>
                    <a:cs typeface="Arial"/>
                  </a:rPr>
                  <a:t>.</a:t>
                </a:r>
              </a:p>
              <a:p>
                <a:pPr marL="171450" indent="-171450" algn="l">
                  <a:spcBef>
                    <a:spcPts val="500"/>
                  </a:spcBef>
                  <a:spcAft>
                    <a:spcPts val="0"/>
                  </a:spcAft>
                  <a:buClr>
                    <a:srgbClr val="FFD84D"/>
                  </a:buClr>
                  <a:buFont typeface="Arial"/>
                  <a:buChar char="•"/>
                </a:pPr>
                <a:r>
                  <a:rPr lang="en-GB" sz="1350" dirty="0">
                    <a:solidFill>
                      <a:srgbClr val="FFFFFF"/>
                    </a:solidFill>
                    <a:latin typeface="Arial"/>
                    <a:cs typeface="Arial"/>
                  </a:rPr>
                  <a:t>For </a:t>
                </a:r>
                <a14:m>
                  <m:oMath xmlns:m="http://schemas.openxmlformats.org/officeDocument/2006/math">
                    <m:r>
                      <a:rPr lang="en-GB" sz="1350" b="1" i="1" dirty="0">
                        <a:solidFill>
                          <a:srgbClr val="FFFFFF"/>
                        </a:solidFill>
                        <a:latin typeface="Cambria Math"/>
                      </a:rPr>
                      <m:t>𝑅</m:t>
                    </m:r>
                    <m:r>
                      <a:rPr lang="en-GB" sz="1350" b="1" i="0" dirty="0">
                        <a:solidFill>
                          <a:srgbClr val="FFFFFF"/>
                        </a:solidFill>
                        <a:latin typeface="Cambria Math"/>
                      </a:rPr>
                      <m:t>&lt;1</m:t>
                    </m:r>
                  </m:oMath>
                </a14:m>
                <a:r>
                  <a:rPr lang="en-GB" sz="1350" dirty="0">
                    <a:solidFill>
                      <a:srgbClr val="FFFFFF"/>
                    </a:solidFill>
                    <a:latin typeface="Arial"/>
                    <a:cs typeface="Arial"/>
                  </a:rPr>
                  <a:t> the plate still buckles in </a:t>
                </a:r>
                <a14:m>
                  <m:oMath xmlns:m="http://schemas.openxmlformats.org/officeDocument/2006/math">
                    <m:r>
                      <a:rPr lang="en-GB" sz="1350" b="1" i="1" dirty="0">
                        <a:solidFill>
                          <a:srgbClr val="FFFFFF"/>
                        </a:solidFill>
                        <a:latin typeface="Cambria Math"/>
                      </a:rPr>
                      <m:t>𝑚</m:t>
                    </m:r>
                    <m:r>
                      <a:rPr lang="en-GB" sz="1350" b="1" i="0" dirty="0">
                        <a:solidFill>
                          <a:srgbClr val="FFFFFF"/>
                        </a:solidFill>
                        <a:latin typeface="Cambria Math"/>
                      </a:rPr>
                      <m:t>=1</m:t>
                    </m:r>
                  </m:oMath>
                </a14:m>
                <a:r>
                  <a:rPr lang="en-GB" sz="1350" dirty="0">
                    <a:solidFill>
                      <a:srgbClr val="FFFFFF"/>
                    </a:solidFill>
                    <a:latin typeface="Arial"/>
                    <a:cs typeface="Arial"/>
                  </a:rPr>
                  <a:t>: one half-wave, shorter than the width, so the load is higher.</a:t>
                </a:r>
              </a:p>
              <a:p>
                <a:pPr marL="171450" indent="-171450" algn="l">
                  <a:spcBef>
                    <a:spcPts val="500"/>
                  </a:spcBef>
                  <a:spcAft>
                    <a:spcPts val="0"/>
                  </a:spcAft>
                  <a:buClr>
                    <a:srgbClr val="FFD84D"/>
                  </a:buClr>
                  <a:buFont typeface="Arial"/>
                  <a:buChar char="•"/>
                </a:pPr>
                <a:r>
                  <a:rPr lang="en-GB" sz="1350" dirty="0">
                    <a:solidFill>
                      <a:srgbClr val="FFFFFF"/>
                    </a:solidFill>
                    <a:latin typeface="Arial"/>
                    <a:cs typeface="Arial"/>
                  </a:rPr>
                  <a:t>The envelope minimum is always a mode trough. If </a:t>
                </a:r>
                <a14:m>
                  <m:oMath xmlns:m="http://schemas.openxmlformats.org/officeDocument/2006/math">
                    <m:sSub>
                      <m:sSubPr>
                        <m:ctrlPr>
                          <a:rPr lang="en-GB" sz="1350" i="1" dirty="0">
                            <a:solidFill>
                              <a:srgbClr val="FFFFFF"/>
                            </a:solidFill>
                            <a:latin typeface="Cambria Math"/>
                          </a:rPr>
                        </m:ctrlPr>
                      </m:sSubPr>
                      <m:e>
                        <m:r>
                          <a:rPr lang="en-GB" sz="1350" i="1" dirty="0">
                            <a:solidFill>
                              <a:srgbClr val="FFFFFF"/>
                            </a:solidFill>
                            <a:latin typeface="Cambria Math"/>
                          </a:rPr>
                          <m:t>𝐷</m:t>
                        </m:r>
                      </m:e>
                      <m:sub>
                        <m:r>
                          <a:rPr lang="en-GB" sz="1350" i="0" dirty="0">
                            <a:solidFill>
                              <a:srgbClr val="FFFFFF"/>
                            </a:solidFill>
                            <a:latin typeface="Cambria Math"/>
                          </a:rPr>
                          <m:t>22</m:t>
                        </m:r>
                      </m:sub>
                    </m:sSub>
                    <m:r>
                      <a:rPr lang="en-GB" sz="1350" i="0" dirty="0">
                        <a:solidFill>
                          <a:srgbClr val="FFFFFF"/>
                        </a:solidFill>
                        <a:latin typeface="Cambria Math"/>
                      </a:rPr>
                      <m:t>&gt;</m:t>
                    </m:r>
                    <m:sSub>
                      <m:sSubPr>
                        <m:ctrlPr>
                          <a:rPr lang="en-GB" sz="1350" i="1" dirty="0">
                            <a:solidFill>
                              <a:srgbClr val="FFFFFF"/>
                            </a:solidFill>
                            <a:latin typeface="Cambria Math"/>
                          </a:rPr>
                        </m:ctrlPr>
                      </m:sSubPr>
                      <m:e>
                        <m:r>
                          <a:rPr lang="en-GB" sz="1350" i="1" dirty="0">
                            <a:solidFill>
                              <a:srgbClr val="FFFFFF"/>
                            </a:solidFill>
                            <a:latin typeface="Cambria Math"/>
                          </a:rPr>
                          <m:t>𝐷</m:t>
                        </m:r>
                      </m:e>
                      <m:sub>
                        <m:r>
                          <a:rPr lang="en-GB" sz="1350" i="0" dirty="0">
                            <a:solidFill>
                              <a:srgbClr val="FFFFFF"/>
                            </a:solidFill>
                            <a:latin typeface="Cambria Math"/>
                          </a:rPr>
                          <m:t>11</m:t>
                        </m:r>
                      </m:sub>
                    </m:sSub>
                  </m:oMath>
                </a14:m>
                <a:r>
                  <a:rPr lang="en-GB" sz="1350" dirty="0">
                    <a:solidFill>
                      <a:srgbClr val="FFFFFF"/>
                    </a:solidFill>
                    <a:latin typeface="Arial"/>
                    <a:cs typeface="Arial"/>
                  </a:rPr>
                  <a:t>, the </a:t>
                </a:r>
                <a14:m>
                  <m:oMath xmlns:m="http://schemas.openxmlformats.org/officeDocument/2006/math">
                    <m:r>
                      <a:rPr lang="en-GB" sz="1350" i="1" dirty="0">
                        <a:solidFill>
                          <a:srgbClr val="FFFFFF"/>
                        </a:solidFill>
                        <a:latin typeface="Cambria Math"/>
                      </a:rPr>
                      <m:t>𝑚</m:t>
                    </m:r>
                    <m:r>
                      <a:rPr lang="en-GB" sz="1350" i="0" dirty="0">
                        <a:solidFill>
                          <a:srgbClr val="FFFFFF"/>
                        </a:solidFill>
                        <a:latin typeface="Cambria Math"/>
                      </a:rPr>
                      <m:t>=1</m:t>
                    </m:r>
                  </m:oMath>
                </a14:m>
                <a:r>
                  <a:rPr lang="en-GB" sz="1350" dirty="0">
                    <a:solidFill>
                      <a:srgbClr val="FFFFFF"/>
                    </a:solidFill>
                    <a:latin typeface="Arial"/>
                    <a:cs typeface="Arial"/>
                  </a:rPr>
                  <a:t> trough moves to </a:t>
                </a:r>
                <a14:m>
                  <m:oMath xmlns:m="http://schemas.openxmlformats.org/officeDocument/2006/math">
                    <m:r>
                      <a:rPr lang="en-GB" sz="1350" i="1" dirty="0">
                        <a:solidFill>
                          <a:srgbClr val="FFFFFF"/>
                        </a:solidFill>
                        <a:latin typeface="Cambria Math"/>
                      </a:rPr>
                      <m:t>𝑅</m:t>
                    </m:r>
                    <m:r>
                      <a:rPr lang="en-GB" sz="1350" i="0" dirty="0">
                        <a:solidFill>
                          <a:srgbClr val="FFFFFF"/>
                        </a:solidFill>
                        <a:latin typeface="Cambria Math"/>
                      </a:rPr>
                      <m:t>&lt;1</m:t>
                    </m:r>
                  </m:oMath>
                </a14:m>
                <a:r>
                  <a:rPr lang="en-GB" sz="1350" dirty="0">
                    <a:solidFill>
                      <a:srgbClr val="FFFFFF"/>
                    </a:solidFill>
                    <a:latin typeface="Arial"/>
                    <a:cs typeface="Arial"/>
                  </a:rPr>
                  <a:t>, and it is still </a:t>
                </a:r>
                <a14:m>
                  <m:oMath xmlns:m="http://schemas.openxmlformats.org/officeDocument/2006/math">
                    <m:r>
                      <a:rPr lang="en-GB" sz="1350" i="1" dirty="0">
                        <a:solidFill>
                          <a:srgbClr val="FFFFFF"/>
                        </a:solidFill>
                        <a:latin typeface="Cambria Math"/>
                      </a:rPr>
                      <m:t>𝑚</m:t>
                    </m:r>
                    <m:r>
                      <a:rPr lang="en-GB" sz="1350" i="0" dirty="0">
                        <a:solidFill>
                          <a:srgbClr val="FFFFFF"/>
                        </a:solidFill>
                        <a:latin typeface="Cambria Math"/>
                      </a:rPr>
                      <m:t>=1</m:t>
                    </m:r>
                  </m:oMath>
                </a14:m>
                <a:r>
                  <a:rPr lang="en-GB" sz="1350" dirty="0">
                    <a:solidFill>
                      <a:srgbClr val="FFFFFF"/>
                    </a:solidFill>
                    <a:latin typeface="Arial"/>
                    <a:cs typeface="Arial"/>
                  </a:rPr>
                  <a:t>.</a:t>
                </a:r>
              </a:p>
              <a:p>
                <a:pPr marL="171450" indent="-171450" algn="l">
                  <a:spcBef>
                    <a:spcPts val="500"/>
                  </a:spcBef>
                  <a:spcAft>
                    <a:spcPts val="0"/>
                  </a:spcAft>
                  <a:buClr>
                    <a:srgbClr val="FFD84D"/>
                  </a:buClr>
                  <a:buFont typeface="Arial"/>
                  <a:buChar char="•"/>
                </a:pPr>
                <a:r>
                  <a:rPr lang="en-GB" sz="1350" dirty="0">
                    <a:solidFill>
                      <a:srgbClr val="FFFFFF"/>
                    </a:solidFill>
                    <a:latin typeface="Arial"/>
                    <a:cs typeface="Arial"/>
                  </a:rPr>
                  <a:t>Treating </a:t>
                </a:r>
                <a14:m>
                  <m:oMath xmlns:m="http://schemas.openxmlformats.org/officeDocument/2006/math">
                    <m:r>
                      <a:rPr lang="en-GB" sz="1350" i="1" dirty="0">
                        <a:solidFill>
                          <a:srgbClr val="FFFFFF"/>
                        </a:solidFill>
                        <a:latin typeface="Cambria Math"/>
                      </a:rPr>
                      <m:t>𝑚</m:t>
                    </m:r>
                  </m:oMath>
                </a14:m>
                <a:r>
                  <a:rPr lang="en-GB" sz="1350" dirty="0">
                    <a:solidFill>
                      <a:srgbClr val="FFFFFF"/>
                    </a:solidFill>
                    <a:latin typeface="Arial"/>
                    <a:cs typeface="Arial"/>
                  </a:rPr>
                  <a:t> as continuous gives only the lower bound </a:t>
                </a:r>
                <a14:m>
                  <m:oMath xmlns:m="http://schemas.openxmlformats.org/officeDocument/2006/math">
                    <m:sSub>
                      <m:sSubPr>
                        <m:ctrlPr>
                          <a:rPr lang="en-GB" sz="1350" i="1" dirty="0">
                            <a:solidFill>
                              <a:srgbClr val="FFFFFF"/>
                            </a:solidFill>
                            <a:latin typeface="Cambria Math"/>
                          </a:rPr>
                        </m:ctrlPr>
                      </m:sSubPr>
                      <m:e>
                        <m:r>
                          <a:rPr lang="en-GB" sz="1350" i="1" dirty="0">
                            <a:solidFill>
                              <a:srgbClr val="FFFFFF"/>
                            </a:solidFill>
                            <a:latin typeface="Cambria Math"/>
                          </a:rPr>
                          <m:t>𝑁</m:t>
                        </m:r>
                      </m:e>
                      <m:sub>
                        <m:r>
                          <a:rPr lang="en-GB" sz="1350" i="0" dirty="0">
                            <a:solidFill>
                              <a:srgbClr val="FFFFFF"/>
                            </a:solidFill>
                            <a:latin typeface="Cambria Math"/>
                          </a:rPr>
                          <m:t>0,</m:t>
                        </m:r>
                        <m:r>
                          <m:rPr>
                            <m:sty m:val="p"/>
                          </m:rPr>
                          <a:rPr lang="en-GB" sz="1350" i="0" dirty="0">
                            <a:solidFill>
                              <a:srgbClr val="FFFFFF"/>
                            </a:solidFill>
                            <a:latin typeface="Cambria Math"/>
                          </a:rPr>
                          <m:t>min</m:t>
                        </m:r>
                      </m:sub>
                    </m:sSub>
                  </m:oMath>
                </a14:m>
                <a:r>
                  <a:rPr lang="en-GB" sz="1350" dirty="0">
                    <a:solidFill>
                      <a:srgbClr val="FFFFFF"/>
                    </a:solidFill>
                    <a:latin typeface="Arial"/>
                    <a:cs typeface="Arial"/>
                  </a:rPr>
                  <a:t>, reached when </a:t>
                </a:r>
                <a14:m>
                  <m:oMath xmlns:m="http://schemas.openxmlformats.org/officeDocument/2006/math">
                    <m:r>
                      <a:rPr lang="en-GB" sz="1350" i="1" dirty="0">
                        <a:solidFill>
                          <a:srgbClr val="FFFFFF"/>
                        </a:solidFill>
                        <a:latin typeface="Cambria Math"/>
                      </a:rPr>
                      <m:t>𝑅</m:t>
                    </m:r>
                    <m:r>
                      <a:rPr lang="en-GB" sz="1350" i="0" dirty="0">
                        <a:solidFill>
                          <a:srgbClr val="FFFFFF"/>
                        </a:solidFill>
                        <a:latin typeface="Cambria Math"/>
                      </a:rPr>
                      <m:t>=</m:t>
                    </m:r>
                    <m:r>
                      <a:rPr lang="en-GB" sz="1350" i="1" dirty="0">
                        <a:solidFill>
                          <a:srgbClr val="FFFFFF"/>
                        </a:solidFill>
                        <a:latin typeface="Cambria Math"/>
                      </a:rPr>
                      <m:t>𝑚</m:t>
                    </m:r>
                    <m:sSup>
                      <m:sSupPr>
                        <m:ctrlPr>
                          <a:rPr lang="en-GB" sz="1350" i="1" dirty="0">
                            <a:solidFill>
                              <a:srgbClr val="FFFFFF"/>
                            </a:solidFill>
                            <a:latin typeface="Cambria Math"/>
                          </a:rPr>
                        </m:ctrlPr>
                      </m:sSupPr>
                      <m:e>
                        <m:d>
                          <m:dPr>
                            <m:ctrlPr>
                              <a:rPr lang="en-GB" sz="1350" i="1" dirty="0">
                                <a:solidFill>
                                  <a:srgbClr val="FFFFFF"/>
                                </a:solidFill>
                                <a:latin typeface="Cambria Math"/>
                              </a:rPr>
                            </m:ctrlPr>
                          </m:dPr>
                          <m:e>
                            <m:sSub>
                              <m:sSubPr>
                                <m:ctrlPr>
                                  <a:rPr lang="en-GB" sz="1350" i="1" dirty="0">
                                    <a:solidFill>
                                      <a:srgbClr val="FFFFFF"/>
                                    </a:solidFill>
                                    <a:latin typeface="Cambria Math"/>
                                  </a:rPr>
                                </m:ctrlPr>
                              </m:sSubPr>
                              <m:e>
                                <m:r>
                                  <a:rPr lang="en-GB" sz="1350" i="1" dirty="0">
                                    <a:solidFill>
                                      <a:srgbClr val="FFFFFF"/>
                                    </a:solidFill>
                                    <a:latin typeface="Cambria Math"/>
                                  </a:rPr>
                                  <m:t>𝐷</m:t>
                                </m:r>
                              </m:e>
                              <m:sub>
                                <m:r>
                                  <a:rPr lang="en-GB" sz="1350" i="0" dirty="0">
                                    <a:solidFill>
                                      <a:srgbClr val="FFFFFF"/>
                                    </a:solidFill>
                                    <a:latin typeface="Cambria Math"/>
                                  </a:rPr>
                                  <m:t>11</m:t>
                                </m:r>
                              </m:sub>
                            </m:sSub>
                            <m:r>
                              <a:rPr lang="en-GB" sz="1350" i="0" dirty="0">
                                <a:solidFill>
                                  <a:srgbClr val="FFFFFF"/>
                                </a:solidFill>
                                <a:latin typeface="Cambria Math"/>
                              </a:rPr>
                              <m:t>/</m:t>
                            </m:r>
                            <m:sSub>
                              <m:sSubPr>
                                <m:ctrlPr>
                                  <a:rPr lang="en-GB" sz="1350" i="1" dirty="0">
                                    <a:solidFill>
                                      <a:srgbClr val="FFFFFF"/>
                                    </a:solidFill>
                                    <a:latin typeface="Cambria Math"/>
                                  </a:rPr>
                                </m:ctrlPr>
                              </m:sSubPr>
                              <m:e>
                                <m:r>
                                  <a:rPr lang="en-GB" sz="1350" i="1" dirty="0">
                                    <a:solidFill>
                                      <a:srgbClr val="FFFFFF"/>
                                    </a:solidFill>
                                    <a:latin typeface="Cambria Math"/>
                                  </a:rPr>
                                  <m:t>𝐷</m:t>
                                </m:r>
                              </m:e>
                              <m:sub>
                                <m:r>
                                  <a:rPr lang="en-GB" sz="1350" i="0" dirty="0">
                                    <a:solidFill>
                                      <a:srgbClr val="FFFFFF"/>
                                    </a:solidFill>
                                    <a:latin typeface="Cambria Math"/>
                                  </a:rPr>
                                  <m:t>22</m:t>
                                </m:r>
                              </m:sub>
                            </m:sSub>
                          </m:e>
                        </m:d>
                      </m:e>
                      <m:sup>
                        <m:r>
                          <a:rPr lang="en-GB" sz="1350" i="0" dirty="0">
                            <a:solidFill>
                              <a:srgbClr val="FFFFFF"/>
                            </a:solidFill>
                            <a:latin typeface="Cambria Math"/>
                          </a:rPr>
                          <m:t>1/4</m:t>
                        </m:r>
                      </m:sup>
                    </m:sSup>
                  </m:oMath>
                </a14:m>
                <a:r>
                  <a:rPr lang="en-GB" sz="1350" dirty="0">
                    <a:solidFill>
                      <a:srgbClr val="FFFFFF"/>
                    </a:solidFill>
                    <a:latin typeface="Arial"/>
                    <a:cs typeface="Arial"/>
                  </a:rPr>
                  <a:t>.</a:t>
                </a:r>
              </a:p>
            </p:txBody>
          </p:sp>
        </mc:Choice>
        <mc:Fallback>
          <p:sp>
            <p:nvSpPr>
              <p:cNvPr id="119" name="Card 4 body"/>
              <p:cNvSpPr txBox="1">
                <a:spLocks noRot="1" noChangeAspect="1" noMove="1" noResize="1" noEditPoints="1" noAdjustHandles="1" noChangeArrowheads="1" noChangeShapeType="1" noTextEdit="1"/>
              </p:cNvSpPr>
              <p:nvPr/>
            </p:nvSpPr>
            <p:spPr>
              <a:xfrm>
                <a:off x="7874000" y="2159000"/>
                <a:ext cx="3937000" cy="3556000"/>
              </a:xfrm>
              <a:prstGeom prst="rect">
                <a:avLst/>
              </a:prstGeom>
              <a:blipFill>
                <a:blip r:embed="rId10"/>
                <a:stretch>
                  <a:fillRect l="-2477" t="-1541" r="-2786"/>
                </a:stretch>
              </a:blipFill>
              <a:ln>
                <a:noFill/>
              </a:ln>
            </p:spPr>
            <p:txBody>
              <a:bodyPr/>
              <a:lstStyle/>
              <a:p>
                <a:r>
                  <a:rPr lang="en-GB">
                    <a:noFill/>
                  </a:rPr>
                  <a:t> </a:t>
                </a:r>
              </a:p>
            </p:txBody>
          </p:sp>
        </mc:Fallback>
      </mc:AlternateContent>
      <p:sp>
        <p:nvSpPr>
          <p:cNvPr id="48" name="Rounded Rectangle 47"/>
          <p:cNvSpPr/>
          <p:nvPr/>
        </p:nvSpPr>
        <p:spPr>
          <a:xfrm>
            <a:off x="214312" y="5929312"/>
            <a:ext cx="11763375" cy="500062"/>
          </a:xfrm>
          <a:prstGeom prst="roundRect">
            <a:avLst>
              <a:gd name="adj" fmla="val 2500"/>
            </a:avLst>
          </a:prstGeom>
          <a:solidFill>
            <a:srgbClr val="202020"/>
          </a:solidFill>
          <a:ln w="15240">
            <a:solidFill>
              <a:srgbClr val="FF3A6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476250" y="6024562"/>
            <a:ext cx="1190625" cy="333375"/>
          </a:xfrm>
          <a:prstGeom prst="rect">
            <a:avLst/>
          </a:prstGeom>
          <a:noFill/>
        </p:spPr>
        <p:txBody>
          <a:bodyPr wrap="square" lIns="0" tIns="0" rIns="0" bIns="0">
            <a:noAutofit/>
          </a:bodyPr>
          <a:lstStyle/>
          <a:p>
            <a:pPr algn="l">
              <a:spcBef>
                <a:spcPts val="0"/>
              </a:spcBef>
              <a:spcAft>
                <a:spcPts val="0"/>
              </a:spcAft>
            </a:pPr>
            <a:r>
              <a:rPr sz="1600" b="1">
                <a:solidFill>
                  <a:srgbClr val="FFFF00"/>
                </a:solidFill>
                <a:latin typeface="Arial"/>
              </a:rPr>
              <a:t>Keynote</a:t>
            </a:r>
          </a:p>
        </p:txBody>
      </p:sp>
      <p:sp>
        <p:nvSpPr>
          <p:cNvPr id="50" name="Rectangle 49"/>
          <p:cNvSpPr/>
          <p:nvPr/>
        </p:nvSpPr>
        <p:spPr>
          <a:xfrm>
            <a:off x="1738312" y="6048375"/>
            <a:ext cx="14287" cy="261937"/>
          </a:xfrm>
          <a:prstGeom prst="rect">
            <a:avLst/>
          </a:prstGeom>
          <a:solidFill>
            <a:srgbClr val="9999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mc:AlternateContent xmlns:mc="http://schemas.openxmlformats.org/markup-compatibility/2006">
        <mc:Choice xmlns:a14="http://schemas.microsoft.com/office/drawing/2010/main" Requires="a14">
          <p:sp>
            <p:nvSpPr>
              <p:cNvPr id="51" name="TextBox 50"/>
              <p:cNvSpPr txBox="1"/>
              <p:nvPr/>
            </p:nvSpPr>
            <p:spPr>
              <a:xfrm>
                <a:off x="1905000" y="6024562"/>
                <a:ext cx="9906000" cy="333375"/>
              </a:xfrm>
              <a:prstGeom prst="rect">
                <a:avLst/>
              </a:prstGeom>
              <a:noFill/>
            </p:spPr>
            <p:txBody>
              <a:bodyPr wrap="square" lIns="0" tIns="0" rIns="0" bIns="0">
                <a:noAutofit/>
              </a:bodyPr>
              <a:lstStyle/>
              <a:p>
                <a:pPr algn="l">
                  <a:spcBef>
                    <a:spcPts val="0"/>
                  </a:spcBef>
                  <a:spcAft>
                    <a:spcPts val="0"/>
                  </a:spcAft>
                  <a:buNone/>
                </a:pPr>
                <a:r>
                  <a:rPr lang="en-GB" sz="1300" dirty="0">
                    <a:solidFill>
                      <a:srgbClr val="FFFFFF"/>
                    </a:solidFill>
                    <a:latin typeface="Arial"/>
                    <a:cs typeface="Arial"/>
                  </a:rPr>
                  <a:t>Each mode </a:t>
                </a:r>
                <a14:m>
                  <m:oMath xmlns:m="http://schemas.openxmlformats.org/officeDocument/2006/math">
                    <m:r>
                      <a:rPr lang="en-GB" sz="1300" i="1" dirty="0">
                        <a:solidFill>
                          <a:srgbClr val="FFFFFF"/>
                        </a:solidFill>
                        <a:latin typeface="Cambria Math"/>
                      </a:rPr>
                      <m:t>𝑚</m:t>
                    </m:r>
                  </m:oMath>
                </a14:m>
                <a:r>
                  <a:rPr lang="en-GB" sz="1300" dirty="0">
                    <a:solidFill>
                      <a:srgbClr val="FFFFFF"/>
                    </a:solidFill>
                    <a:latin typeface="Arial"/>
                    <a:cs typeface="Arial"/>
                  </a:rPr>
                  <a:t> has its own load curve. At any </a:t>
                </a:r>
                <a14:m>
                  <m:oMath xmlns:m="http://schemas.openxmlformats.org/officeDocument/2006/math">
                    <m:r>
                      <a:rPr lang="en-GB" sz="1300" i="1" dirty="0">
                        <a:solidFill>
                          <a:srgbClr val="FFFFFF"/>
                        </a:solidFill>
                        <a:latin typeface="Cambria Math"/>
                      </a:rPr>
                      <m:t>𝑅</m:t>
                    </m:r>
                  </m:oMath>
                </a14:m>
                <a:r>
                  <a:rPr lang="en-GB" sz="1300" dirty="0">
                    <a:solidFill>
                      <a:srgbClr val="FFFFFF"/>
                    </a:solidFill>
                    <a:latin typeface="Arial"/>
                    <a:cs typeface="Arial"/>
                  </a:rPr>
                  <a:t> the critical load is the lowest of them, and </a:t>
                </a:r>
                <a14:m>
                  <m:oMath xmlns:m="http://schemas.openxmlformats.org/officeDocument/2006/math">
                    <m:r>
                      <a:rPr lang="en-GB" sz="1300" i="1" dirty="0">
                        <a:solidFill>
                          <a:srgbClr val="FFFFFF"/>
                        </a:solidFill>
                        <a:latin typeface="Cambria Math"/>
                      </a:rPr>
                      <m:t>𝑚</m:t>
                    </m:r>
                  </m:oMath>
                </a14:m>
                <a:r>
                  <a:rPr lang="en-GB" sz="1300" dirty="0">
                    <a:solidFill>
                      <a:srgbClr val="FFFFFF"/>
                    </a:solidFill>
                    <a:latin typeface="Arial"/>
                    <a:cs typeface="Arial"/>
                  </a:rPr>
                  <a:t> is always a whole number.</a:t>
                </a:r>
              </a:p>
            </p:txBody>
          </p:sp>
        </mc:Choice>
        <mc:Fallback>
          <p:sp>
            <p:nvSpPr>
              <p:cNvPr id="51" name="TextBox 50"/>
              <p:cNvSpPr txBox="1">
                <a:spLocks noRot="1" noChangeAspect="1" noMove="1" noResize="1" noEditPoints="1" noAdjustHandles="1" noChangeArrowheads="1" noChangeShapeType="1" noTextEdit="1"/>
              </p:cNvSpPr>
              <p:nvPr/>
            </p:nvSpPr>
            <p:spPr>
              <a:xfrm>
                <a:off x="1905000" y="6024562"/>
                <a:ext cx="9906000" cy="333375"/>
              </a:xfrm>
              <a:prstGeom prst="rect">
                <a:avLst/>
              </a:prstGeom>
              <a:blipFill>
                <a:blip r:embed="rId11"/>
                <a:stretch>
                  <a:fillRect l="-1046" t="-14545"/>
                </a:stretch>
              </a:blipFill>
            </p:spPr>
            <p:txBody>
              <a:bodyPr/>
              <a:lstStyle/>
              <a:p>
                <a:r>
                  <a:rPr lang="en-GB">
                    <a:noFill/>
                  </a:rPr>
                  <a:t> </a:t>
                </a:r>
              </a:p>
            </p:txBody>
          </p:sp>
        </mc:Fallback>
      </mc:AlternateContent>
    </p:spTree>
    <p:extLst>
      <p:ext uri="{BB962C8B-B14F-4D97-AF65-F5344CB8AC3E}">
        <p14:creationId xmlns:p14="http://schemas.microsoft.com/office/powerpoint/2010/main" val="4284027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Body background"/>
          <p:cNvSpPr/>
          <p:nvPr/>
        </p:nvSpPr>
        <p:spPr>
          <a:xfrm>
            <a:off x="0" y="1428750"/>
            <a:ext cx="12192000" cy="5191125"/>
          </a:xfrm>
          <a:prstGeom prst="rect">
            <a:avLst/>
          </a:prstGeom>
          <a:solidFill>
            <a:srgbClr val="202020"/>
          </a:solidFill>
          <a:ln>
            <a:noFill/>
          </a:ln>
        </p:spPr>
        <p:txBody>
          <a:bodyPr/>
          <a:lstStyle/>
          <a:p>
            <a:endParaRPr lang="en-GB"/>
          </a:p>
        </p:txBody>
      </p:sp>
      <p:sp>
        <p:nvSpPr>
          <p:cNvPr id="11" name="Title"/>
          <p:cNvSpPr txBox="1"/>
          <p:nvPr/>
        </p:nvSpPr>
        <p:spPr>
          <a:xfrm>
            <a:off x="762000" y="238125"/>
            <a:ext cx="10833100" cy="571500"/>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3000" b="1" i="0" dirty="0">
                <a:solidFill>
                  <a:srgbClr val="FFFFFF"/>
                </a:solidFill>
                <a:latin typeface="Arial"/>
                <a:cs typeface="Arial"/>
              </a:rPr>
              <a:t>Example 2: solution</a:t>
            </a:r>
            <a:endParaRPr lang="en-GB" sz="3000" b="1" dirty="0">
              <a:solidFill>
                <a:srgbClr val="FFFFFF"/>
              </a:solidFill>
            </a:endParaRPr>
          </a:p>
        </p:txBody>
      </p:sp>
      <p:sp>
        <p:nvSpPr>
          <p:cNvPr id="12" name="Subtitle"/>
          <p:cNvSpPr txBox="1"/>
          <p:nvPr/>
        </p:nvSpPr>
        <p:spPr>
          <a:xfrm>
            <a:off x="762000" y="786130"/>
            <a:ext cx="11214100" cy="596900"/>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2600" b="1" i="0" dirty="0">
                <a:solidFill>
                  <a:srgbClr val="FFFF00"/>
                </a:solidFill>
                <a:latin typeface="Arial"/>
                <a:cs typeface="Arial"/>
              </a:rPr>
              <a:t>Critical load against aspect ratio</a:t>
            </a:r>
            <a:endParaRPr lang="en-GB" sz="2600" b="1" dirty="0">
              <a:solidFill>
                <a:srgbClr val="FFFF00"/>
              </a:solidFill>
            </a:endParaRPr>
          </a:p>
        </p:txBody>
      </p:sp>
      <p:sp>
        <p:nvSpPr>
          <p:cNvPr id="14" name="Right panel"/>
          <p:cNvSpPr/>
          <p:nvPr/>
        </p:nvSpPr>
        <p:spPr>
          <a:xfrm>
            <a:off x="5600700" y="1714500"/>
            <a:ext cx="6375400" cy="4076700"/>
          </a:xfrm>
          <a:prstGeom prst="roundRect">
            <a:avLst>
              <a:gd name="adj" fmla="val 2500"/>
            </a:avLst>
          </a:prstGeom>
          <a:solidFill>
            <a:srgbClr val="2C2C2C"/>
          </a:solidFill>
          <a:ln>
            <a:noFill/>
          </a:ln>
        </p:spPr>
        <p:txBody>
          <a:bodyPr wrap="square" lIns="91440" tIns="45720" rIns="91440" bIns="45720" rtlCol="0" anchor="t">
            <a:noAutofit/>
          </a:bodyPr>
          <a:lstStyle/>
          <a:p>
            <a:endParaRPr lang="en-GB" dirty="0"/>
          </a:p>
        </p:txBody>
      </p:sp>
      <p:sp>
        <p:nvSpPr>
          <p:cNvPr id="15" name="Right accent bar"/>
          <p:cNvSpPr/>
          <p:nvPr/>
        </p:nvSpPr>
        <p:spPr>
          <a:xfrm>
            <a:off x="5600700" y="1762125"/>
            <a:ext cx="28575" cy="3981450"/>
          </a:xfrm>
          <a:prstGeom prst="rect">
            <a:avLst/>
          </a:prstGeom>
          <a:solidFill>
            <a:srgbClr val="64D6CE"/>
          </a:solidFill>
          <a:ln>
            <a:noFill/>
          </a:ln>
        </p:spPr>
        <p:txBody>
          <a:bodyPr wrap="square" lIns="91440" tIns="45720" rIns="91440" bIns="45720" rtlCol="0" anchor="t">
            <a:noAutofit/>
          </a:bodyPr>
          <a:lstStyle/>
          <a:p>
            <a:endParaRPr lang="en-GB" dirty="0"/>
          </a:p>
        </p:txBody>
      </p:sp>
      <p:sp>
        <p:nvSpPr>
          <p:cNvPr id="16" name="Card 1"/>
          <p:cNvSpPr/>
          <p:nvPr/>
        </p:nvSpPr>
        <p:spPr>
          <a:xfrm>
            <a:off x="215900" y="1714500"/>
            <a:ext cx="5270500" cy="1333500"/>
          </a:xfrm>
          <a:prstGeom prst="roundRect">
            <a:avLst>
              <a:gd name="adj" fmla="val 2500"/>
            </a:avLst>
          </a:prstGeom>
          <a:solidFill>
            <a:srgbClr val="2C2C2C"/>
          </a:solidFill>
          <a:ln>
            <a:noFill/>
          </a:ln>
        </p:spPr>
        <p:txBody>
          <a:bodyPr wrap="square" lIns="91440" tIns="45720" rIns="91440" bIns="45720" rtlCol="0" anchor="t">
            <a:noAutofit/>
          </a:bodyPr>
          <a:lstStyle/>
          <a:p>
            <a:endParaRPr lang="en-GB" dirty="0"/>
          </a:p>
        </p:txBody>
      </p:sp>
      <p:sp>
        <p:nvSpPr>
          <p:cNvPr id="510" name="Card accent bar"/>
          <p:cNvSpPr/>
          <p:nvPr/>
        </p:nvSpPr>
        <p:spPr>
          <a:xfrm>
            <a:off x="215900" y="1762125"/>
            <a:ext cx="28575" cy="1238250"/>
          </a:xfrm>
          <a:prstGeom prst="rect">
            <a:avLst/>
          </a:prstGeom>
          <a:solidFill>
            <a:srgbClr val="85A8FF"/>
          </a:solidFill>
          <a:ln>
            <a:noFill/>
          </a:ln>
        </p:spPr>
        <p:txBody>
          <a:bodyPr/>
          <a:lstStyle/>
          <a:p>
            <a:endParaRPr lang="en-GB"/>
          </a:p>
        </p:txBody>
      </p:sp>
      <p:sp>
        <p:nvSpPr>
          <p:cNvPr id="17" name="Card 1 number"/>
          <p:cNvSpPr/>
          <p:nvPr/>
        </p:nvSpPr>
        <p:spPr>
          <a:xfrm>
            <a:off x="431800" y="1790700"/>
            <a:ext cx="238125" cy="238125"/>
          </a:xfrm>
          <a:prstGeom prst="ellipse">
            <a:avLst/>
          </a:prstGeom>
          <a:solidFill>
            <a:srgbClr val="85A8FF"/>
          </a:solidFill>
          <a:ln>
            <a:noFill/>
          </a:ln>
        </p:spPr>
        <p:txBody>
          <a:bodyPr wrap="square" lIns="0" tIns="0" rIns="0" bIns="0" rtlCol="0" anchor="ctr">
            <a:noAutofit/>
          </a:bodyPr>
          <a:lstStyle/>
          <a:p>
            <a:pPr marL="0" indent="0" algn="ctr">
              <a:lnSpc>
                <a:spcPct val="100000"/>
              </a:lnSpc>
              <a:spcBef>
                <a:spcPts val="0"/>
              </a:spcBef>
              <a:spcAft>
                <a:spcPts val="0"/>
              </a:spcAft>
              <a:buNone/>
            </a:pPr>
            <a:r>
              <a:rPr lang="en-GB" sz="1300" b="0" i="0" dirty="0">
                <a:solidFill>
                  <a:srgbClr val="202020"/>
                </a:solidFill>
                <a:latin typeface="Arial"/>
                <a:cs typeface="Arial"/>
              </a:rPr>
              <a:t>1</a:t>
            </a:r>
            <a:endParaRPr lang="en-GB" sz="1300" b="0" dirty="0">
              <a:solidFill>
                <a:srgbClr val="202020"/>
              </a:solidFill>
            </a:endParaRPr>
          </a:p>
        </p:txBody>
      </p:sp>
      <mc:AlternateContent xmlns:mc="http://schemas.openxmlformats.org/markup-compatibility/2006">
        <mc:Choice xmlns:a14="http://schemas.microsoft.com/office/drawing/2010/main" Requires="a14">
          <p:sp>
            <p:nvSpPr>
              <p:cNvPr id="18" name="Card 1 heading"/>
              <p:cNvSpPr txBox="1"/>
              <p:nvPr/>
            </p:nvSpPr>
            <p:spPr>
              <a:xfrm>
                <a:off x="762000" y="1778000"/>
                <a:ext cx="4635500" cy="279400"/>
              </a:xfrm>
              <a:prstGeom prst="rect">
                <a:avLst/>
              </a:prstGeom>
              <a:noFill/>
              <a:ln>
                <a:noFill/>
              </a:ln>
            </p:spPr>
            <p:txBody>
              <a:bodyPr wrap="square" lIns="91440" tIns="45720" rIns="91440" bIns="45720" rtlCol="0" anchor="t">
                <a:noAutofit/>
              </a:bodyPr>
              <a:lstStyle/>
              <a:p>
                <a:pPr marL="0" indent="0" algn="l">
                  <a:lnSpc>
                    <a:spcPct val="100000"/>
                  </a:lnSpc>
                  <a:spcBef>
                    <a:spcPts val="0"/>
                  </a:spcBef>
                  <a:spcAft>
                    <a:spcPts val="0"/>
                  </a:spcAft>
                  <a:buNone/>
                </a:pPr>
                <a:r>
                  <a:rPr lang="en-GB" sz="1400" b="1" dirty="0">
                    <a:solidFill>
                      <a:srgbClr val="85A8FF"/>
                    </a:solidFill>
                    <a:latin typeface="Arial"/>
                    <a:cs typeface="Arial"/>
                  </a:rPr>
                  <a:t>Each dashed curve is one mode </a:t>
                </a:r>
                <a14:m>
                  <m:oMath xmlns:m="http://schemas.openxmlformats.org/officeDocument/2006/math">
                    <m:r>
                      <a:rPr lang="en-GB" sz="1400" b="1" i="1" dirty="0">
                        <a:solidFill>
                          <a:srgbClr val="85A8FF"/>
                        </a:solidFill>
                        <a:latin typeface="Cambria Math"/>
                      </a:rPr>
                      <m:t>𝑚</m:t>
                    </m:r>
                  </m:oMath>
                </a14:m>
                <a:endParaRPr lang="en-GB" sz="1400" i="0" dirty="0">
                  <a:solidFill>
                    <a:srgbClr val="85A8FF"/>
                  </a:solidFill>
                  <a:latin typeface="Arial"/>
                  <a:cs typeface="Arial"/>
                </a:endParaRPr>
              </a:p>
            </p:txBody>
          </p:sp>
        </mc:Choice>
        <mc:Fallback>
          <p:sp>
            <p:nvSpPr>
              <p:cNvPr id="18" name="Card 1 heading"/>
              <p:cNvSpPr txBox="1">
                <a:spLocks noRot="1" noChangeAspect="1" noMove="1" noResize="1" noEditPoints="1" noAdjustHandles="1" noChangeArrowheads="1" noChangeShapeType="1" noTextEdit="1"/>
              </p:cNvSpPr>
              <p:nvPr/>
            </p:nvSpPr>
            <p:spPr>
              <a:xfrm>
                <a:off x="762000" y="1778000"/>
                <a:ext cx="4635500" cy="279400"/>
              </a:xfrm>
              <a:prstGeom prst="rect">
                <a:avLst/>
              </a:prstGeom>
              <a:blipFill>
                <a:blip r:embed="rId2"/>
                <a:stretch>
                  <a:fillRect l="-395" t="-4348" b="-30435"/>
                </a:stretch>
              </a:blipFill>
              <a:ln>
                <a:noFill/>
              </a:ln>
            </p:spPr>
            <p:txBody>
              <a:bodyPr/>
              <a:lstStyle/>
              <a:p>
                <a:r>
                  <a:rPr lang="en-GB">
                    <a:noFill/>
                  </a:rPr>
                  <a:t> </a:t>
                </a:r>
              </a:p>
            </p:txBody>
          </p:sp>
        </mc:Fallback>
      </mc:AlternateContent>
      <p:sp>
        <p:nvSpPr>
          <p:cNvPr id="19" name="Thumb R1 cell 1"/>
          <p:cNvSpPr/>
          <p:nvPr/>
        </p:nvSpPr>
        <p:spPr>
          <a:xfrm>
            <a:off x="762000" y="2061157"/>
            <a:ext cx="685800" cy="332349"/>
          </a:xfrm>
          <a:prstGeom prst="rect">
            <a:avLst/>
          </a:prstGeom>
          <a:solidFill>
            <a:srgbClr val="977632"/>
          </a:solidFill>
          <a:ln w="12700">
            <a:solidFill>
              <a:srgbClr val="FFFFFF"/>
            </a:solidFill>
          </a:ln>
        </p:spPr>
        <p:txBody>
          <a:bodyPr wrap="square" lIns="91440" tIns="45720" rIns="91440" bIns="45720" rtlCol="0" anchor="t">
            <a:noAutofit/>
          </a:bodyPr>
          <a:lstStyle/>
          <a:p>
            <a:endParaRPr lang="en-GB" dirty="0"/>
          </a:p>
        </p:txBody>
      </p:sp>
      <p:sp>
        <p:nvSpPr>
          <p:cNvPr id="20" name="Thumb R1 mode shape"/>
          <p:cNvSpPr/>
          <p:nvPr/>
        </p:nvSpPr>
        <p:spPr>
          <a:xfrm>
            <a:off x="762000" y="2061157"/>
            <a:ext cx="685800" cy="332349"/>
          </a:xfrm>
          <a:custGeom>
            <a:avLst/>
            <a:gdLst/>
            <a:ahLst/>
            <a:cxnLst/>
            <a:rect l="0" t="0" r="r" b="b"/>
            <a:pathLst>
              <a:path w="685800" h="411480" fill="none">
                <a:moveTo>
                  <a:pt x="0" y="205740"/>
                </a:moveTo>
                <a:lnTo>
                  <a:pt x="17145" y="194118"/>
                </a:lnTo>
                <a:lnTo>
                  <a:pt x="34290" y="182567"/>
                </a:lnTo>
                <a:lnTo>
                  <a:pt x="51435" y="171159"/>
                </a:lnTo>
                <a:lnTo>
                  <a:pt x="68580" y="159964"/>
                </a:lnTo>
                <a:lnTo>
                  <a:pt x="85725" y="149052"/>
                </a:lnTo>
                <a:lnTo>
                  <a:pt x="102870" y="138489"/>
                </a:lnTo>
                <a:lnTo>
                  <a:pt x="120015" y="128341"/>
                </a:lnTo>
                <a:lnTo>
                  <a:pt x="137160" y="118670"/>
                </a:lnTo>
                <a:lnTo>
                  <a:pt x="154305" y="109535"/>
                </a:lnTo>
                <a:lnTo>
                  <a:pt x="171450" y="100994"/>
                </a:lnTo>
                <a:lnTo>
                  <a:pt x="188595" y="93099"/>
                </a:lnTo>
                <a:lnTo>
                  <a:pt x="205740" y="85898"/>
                </a:lnTo>
                <a:lnTo>
                  <a:pt x="222885" y="79436"/>
                </a:lnTo>
                <a:lnTo>
                  <a:pt x="240030" y="73753"/>
                </a:lnTo>
                <a:lnTo>
                  <a:pt x="257175" y="68883"/>
                </a:lnTo>
                <a:lnTo>
                  <a:pt x="274320" y="64857"/>
                </a:lnTo>
                <a:lnTo>
                  <a:pt x="291465" y="61700"/>
                </a:lnTo>
                <a:lnTo>
                  <a:pt x="308610" y="59431"/>
                </a:lnTo>
                <a:lnTo>
                  <a:pt x="325755" y="58064"/>
                </a:lnTo>
                <a:lnTo>
                  <a:pt x="342900" y="57607"/>
                </a:lnTo>
                <a:lnTo>
                  <a:pt x="360045" y="58064"/>
                </a:lnTo>
                <a:lnTo>
                  <a:pt x="377190" y="59431"/>
                </a:lnTo>
                <a:lnTo>
                  <a:pt x="394335" y="61700"/>
                </a:lnTo>
                <a:lnTo>
                  <a:pt x="411480" y="64857"/>
                </a:lnTo>
                <a:lnTo>
                  <a:pt x="428625" y="68883"/>
                </a:lnTo>
                <a:lnTo>
                  <a:pt x="445770" y="73753"/>
                </a:lnTo>
                <a:lnTo>
                  <a:pt x="462915" y="79436"/>
                </a:lnTo>
                <a:lnTo>
                  <a:pt x="480060" y="85898"/>
                </a:lnTo>
                <a:lnTo>
                  <a:pt x="497205" y="93099"/>
                </a:lnTo>
                <a:lnTo>
                  <a:pt x="514350" y="100994"/>
                </a:lnTo>
                <a:lnTo>
                  <a:pt x="531495" y="109535"/>
                </a:lnTo>
                <a:lnTo>
                  <a:pt x="548640" y="118670"/>
                </a:lnTo>
                <a:lnTo>
                  <a:pt x="565785" y="128341"/>
                </a:lnTo>
                <a:lnTo>
                  <a:pt x="582930" y="138489"/>
                </a:lnTo>
                <a:lnTo>
                  <a:pt x="600075" y="149052"/>
                </a:lnTo>
                <a:lnTo>
                  <a:pt x="617220" y="159964"/>
                </a:lnTo>
                <a:lnTo>
                  <a:pt x="634365" y="171159"/>
                </a:lnTo>
                <a:lnTo>
                  <a:pt x="651510" y="182567"/>
                </a:lnTo>
                <a:lnTo>
                  <a:pt x="668655" y="194118"/>
                </a:lnTo>
                <a:lnTo>
                  <a:pt x="685800" y="205740"/>
                </a:lnTo>
              </a:path>
            </a:pathLst>
          </a:custGeom>
          <a:noFill/>
          <a:ln w="25400" cap="rnd">
            <a:solidFill>
              <a:srgbClr val="FFFFFF"/>
            </a:solidFill>
          </a:ln>
        </p:spPr>
        <p:txBody>
          <a:bodyPr/>
          <a:lstStyle/>
          <a:p>
            <a:endParaRPr lang="en-GB"/>
          </a:p>
        </p:txBody>
      </p:sp>
      <p:sp>
        <p:nvSpPr>
          <p:cNvPr id="21" name="Thumb R2 cell 1"/>
          <p:cNvSpPr/>
          <p:nvPr/>
        </p:nvSpPr>
        <p:spPr>
          <a:xfrm>
            <a:off x="2125980" y="2061157"/>
            <a:ext cx="461010" cy="332349"/>
          </a:xfrm>
          <a:prstGeom prst="rect">
            <a:avLst/>
          </a:prstGeom>
          <a:solidFill>
            <a:srgbClr val="977632"/>
          </a:solidFill>
          <a:ln w="12700">
            <a:solidFill>
              <a:srgbClr val="FFFFFF"/>
            </a:solidFill>
          </a:ln>
        </p:spPr>
        <p:txBody>
          <a:bodyPr wrap="square" lIns="91440" tIns="45720" rIns="91440" bIns="45720" rtlCol="0" anchor="t">
            <a:noAutofit/>
          </a:bodyPr>
          <a:lstStyle/>
          <a:p>
            <a:endParaRPr lang="en-GB" dirty="0"/>
          </a:p>
        </p:txBody>
      </p:sp>
      <p:sp>
        <p:nvSpPr>
          <p:cNvPr id="22" name="Thumb R2 cell 2"/>
          <p:cNvSpPr/>
          <p:nvPr/>
        </p:nvSpPr>
        <p:spPr>
          <a:xfrm>
            <a:off x="2586990" y="2061157"/>
            <a:ext cx="461010" cy="332349"/>
          </a:xfrm>
          <a:prstGeom prst="rect">
            <a:avLst/>
          </a:prstGeom>
          <a:solidFill>
            <a:srgbClr val="45639A"/>
          </a:solidFill>
          <a:ln w="12700">
            <a:solidFill>
              <a:srgbClr val="FFFFFF"/>
            </a:solidFill>
          </a:ln>
        </p:spPr>
        <p:txBody>
          <a:bodyPr wrap="square" lIns="91440" tIns="45720" rIns="91440" bIns="45720" rtlCol="0" anchor="t">
            <a:noAutofit/>
          </a:bodyPr>
          <a:lstStyle/>
          <a:p>
            <a:endParaRPr lang="en-GB" dirty="0"/>
          </a:p>
        </p:txBody>
      </p:sp>
      <p:sp>
        <p:nvSpPr>
          <p:cNvPr id="23" name="Thumb R2 mode shape"/>
          <p:cNvSpPr/>
          <p:nvPr/>
        </p:nvSpPr>
        <p:spPr>
          <a:xfrm>
            <a:off x="2125980" y="2061157"/>
            <a:ext cx="922020" cy="332349"/>
          </a:xfrm>
          <a:custGeom>
            <a:avLst/>
            <a:gdLst/>
            <a:ahLst/>
            <a:cxnLst/>
            <a:rect l="0" t="0" r="r" b="b"/>
            <a:pathLst>
              <a:path w="922020" h="411480" fill="none">
                <a:moveTo>
                  <a:pt x="0" y="205740"/>
                </a:moveTo>
                <a:lnTo>
                  <a:pt x="11525" y="194118"/>
                </a:lnTo>
                <a:lnTo>
                  <a:pt x="23051" y="182567"/>
                </a:lnTo>
                <a:lnTo>
                  <a:pt x="34576" y="171159"/>
                </a:lnTo>
                <a:lnTo>
                  <a:pt x="46101" y="159964"/>
                </a:lnTo>
                <a:lnTo>
                  <a:pt x="57626" y="149052"/>
                </a:lnTo>
                <a:lnTo>
                  <a:pt x="69152" y="138489"/>
                </a:lnTo>
                <a:lnTo>
                  <a:pt x="80677" y="128341"/>
                </a:lnTo>
                <a:lnTo>
                  <a:pt x="92202" y="118670"/>
                </a:lnTo>
                <a:lnTo>
                  <a:pt x="103727" y="109535"/>
                </a:lnTo>
                <a:lnTo>
                  <a:pt x="115253" y="100994"/>
                </a:lnTo>
                <a:lnTo>
                  <a:pt x="126778" y="93099"/>
                </a:lnTo>
                <a:lnTo>
                  <a:pt x="138303" y="85898"/>
                </a:lnTo>
                <a:lnTo>
                  <a:pt x="149828" y="79436"/>
                </a:lnTo>
                <a:lnTo>
                  <a:pt x="161354" y="73753"/>
                </a:lnTo>
                <a:lnTo>
                  <a:pt x="172879" y="68883"/>
                </a:lnTo>
                <a:lnTo>
                  <a:pt x="184404" y="64857"/>
                </a:lnTo>
                <a:lnTo>
                  <a:pt x="195929" y="61700"/>
                </a:lnTo>
                <a:lnTo>
                  <a:pt x="207455" y="59431"/>
                </a:lnTo>
                <a:lnTo>
                  <a:pt x="218980" y="58064"/>
                </a:lnTo>
                <a:lnTo>
                  <a:pt x="230505" y="57607"/>
                </a:lnTo>
                <a:lnTo>
                  <a:pt x="242030" y="58064"/>
                </a:lnTo>
                <a:lnTo>
                  <a:pt x="253556" y="59431"/>
                </a:lnTo>
                <a:lnTo>
                  <a:pt x="265081" y="61700"/>
                </a:lnTo>
                <a:lnTo>
                  <a:pt x="276606" y="64857"/>
                </a:lnTo>
                <a:lnTo>
                  <a:pt x="288131" y="68883"/>
                </a:lnTo>
                <a:lnTo>
                  <a:pt x="299657" y="73753"/>
                </a:lnTo>
                <a:lnTo>
                  <a:pt x="311182" y="79436"/>
                </a:lnTo>
                <a:lnTo>
                  <a:pt x="322707" y="85898"/>
                </a:lnTo>
                <a:lnTo>
                  <a:pt x="334232" y="93099"/>
                </a:lnTo>
                <a:lnTo>
                  <a:pt x="345758" y="100994"/>
                </a:lnTo>
                <a:lnTo>
                  <a:pt x="357283" y="109535"/>
                </a:lnTo>
                <a:lnTo>
                  <a:pt x="368808" y="118670"/>
                </a:lnTo>
                <a:lnTo>
                  <a:pt x="380333" y="128341"/>
                </a:lnTo>
                <a:lnTo>
                  <a:pt x="391859" y="138489"/>
                </a:lnTo>
                <a:lnTo>
                  <a:pt x="403384" y="149052"/>
                </a:lnTo>
                <a:lnTo>
                  <a:pt x="414909" y="159964"/>
                </a:lnTo>
                <a:lnTo>
                  <a:pt x="426434" y="171159"/>
                </a:lnTo>
                <a:lnTo>
                  <a:pt x="437960" y="182567"/>
                </a:lnTo>
                <a:lnTo>
                  <a:pt x="449485" y="194118"/>
                </a:lnTo>
                <a:lnTo>
                  <a:pt x="461010" y="205740"/>
                </a:lnTo>
                <a:lnTo>
                  <a:pt x="472535" y="217362"/>
                </a:lnTo>
                <a:lnTo>
                  <a:pt x="484061" y="228913"/>
                </a:lnTo>
                <a:lnTo>
                  <a:pt x="495586" y="240321"/>
                </a:lnTo>
                <a:lnTo>
                  <a:pt x="507111" y="251516"/>
                </a:lnTo>
                <a:lnTo>
                  <a:pt x="518636" y="262428"/>
                </a:lnTo>
                <a:lnTo>
                  <a:pt x="530162" y="272991"/>
                </a:lnTo>
                <a:lnTo>
                  <a:pt x="541687" y="283139"/>
                </a:lnTo>
                <a:lnTo>
                  <a:pt x="553212" y="292810"/>
                </a:lnTo>
                <a:lnTo>
                  <a:pt x="564737" y="301945"/>
                </a:lnTo>
                <a:lnTo>
                  <a:pt x="576263" y="310486"/>
                </a:lnTo>
                <a:lnTo>
                  <a:pt x="587788" y="318381"/>
                </a:lnTo>
                <a:lnTo>
                  <a:pt x="599313" y="325582"/>
                </a:lnTo>
                <a:lnTo>
                  <a:pt x="610838" y="332044"/>
                </a:lnTo>
                <a:lnTo>
                  <a:pt x="622364" y="337727"/>
                </a:lnTo>
                <a:lnTo>
                  <a:pt x="633889" y="342597"/>
                </a:lnTo>
                <a:lnTo>
                  <a:pt x="645414" y="346623"/>
                </a:lnTo>
                <a:lnTo>
                  <a:pt x="656939" y="349780"/>
                </a:lnTo>
                <a:lnTo>
                  <a:pt x="668465" y="352049"/>
                </a:lnTo>
                <a:lnTo>
                  <a:pt x="679990" y="353416"/>
                </a:lnTo>
                <a:lnTo>
                  <a:pt x="691515" y="353873"/>
                </a:lnTo>
                <a:lnTo>
                  <a:pt x="703040" y="353416"/>
                </a:lnTo>
                <a:lnTo>
                  <a:pt x="714566" y="352049"/>
                </a:lnTo>
                <a:lnTo>
                  <a:pt x="726091" y="349780"/>
                </a:lnTo>
                <a:lnTo>
                  <a:pt x="737616" y="346623"/>
                </a:lnTo>
                <a:lnTo>
                  <a:pt x="749141" y="342597"/>
                </a:lnTo>
                <a:lnTo>
                  <a:pt x="760667" y="337727"/>
                </a:lnTo>
                <a:lnTo>
                  <a:pt x="772192" y="332044"/>
                </a:lnTo>
                <a:lnTo>
                  <a:pt x="783717" y="325582"/>
                </a:lnTo>
                <a:lnTo>
                  <a:pt x="795242" y="318381"/>
                </a:lnTo>
                <a:lnTo>
                  <a:pt x="806768" y="310486"/>
                </a:lnTo>
                <a:lnTo>
                  <a:pt x="818293" y="301945"/>
                </a:lnTo>
                <a:lnTo>
                  <a:pt x="829818" y="292810"/>
                </a:lnTo>
                <a:lnTo>
                  <a:pt x="841343" y="283139"/>
                </a:lnTo>
                <a:lnTo>
                  <a:pt x="852869" y="272991"/>
                </a:lnTo>
                <a:lnTo>
                  <a:pt x="864394" y="262428"/>
                </a:lnTo>
                <a:lnTo>
                  <a:pt x="875919" y="251516"/>
                </a:lnTo>
                <a:lnTo>
                  <a:pt x="887444" y="240321"/>
                </a:lnTo>
                <a:lnTo>
                  <a:pt x="898970" y="228913"/>
                </a:lnTo>
                <a:lnTo>
                  <a:pt x="910495" y="217362"/>
                </a:lnTo>
                <a:lnTo>
                  <a:pt x="922020" y="205740"/>
                </a:lnTo>
              </a:path>
            </a:pathLst>
          </a:custGeom>
          <a:noFill/>
          <a:ln w="25400" cap="rnd">
            <a:solidFill>
              <a:srgbClr val="FFFFFF"/>
            </a:solidFill>
          </a:ln>
        </p:spPr>
        <p:txBody>
          <a:bodyPr/>
          <a:lstStyle/>
          <a:p>
            <a:endParaRPr lang="en-GB"/>
          </a:p>
        </p:txBody>
      </p:sp>
      <p:sp>
        <p:nvSpPr>
          <p:cNvPr id="24" name="Thumb R3 cell 1"/>
          <p:cNvSpPr/>
          <p:nvPr/>
        </p:nvSpPr>
        <p:spPr>
          <a:xfrm>
            <a:off x="3642360" y="2061157"/>
            <a:ext cx="441960" cy="332349"/>
          </a:xfrm>
          <a:prstGeom prst="rect">
            <a:avLst/>
          </a:prstGeom>
          <a:solidFill>
            <a:srgbClr val="977632"/>
          </a:solidFill>
          <a:ln w="12700">
            <a:solidFill>
              <a:srgbClr val="FFFFFF"/>
            </a:solidFill>
          </a:ln>
        </p:spPr>
        <p:txBody>
          <a:bodyPr wrap="square" lIns="91440" tIns="45720" rIns="91440" bIns="45720" rtlCol="0" anchor="t">
            <a:noAutofit/>
          </a:bodyPr>
          <a:lstStyle/>
          <a:p>
            <a:endParaRPr lang="en-GB" dirty="0"/>
          </a:p>
        </p:txBody>
      </p:sp>
      <p:sp>
        <p:nvSpPr>
          <p:cNvPr id="25" name="Thumb R3 cell 2"/>
          <p:cNvSpPr/>
          <p:nvPr/>
        </p:nvSpPr>
        <p:spPr>
          <a:xfrm>
            <a:off x="4084320" y="2061157"/>
            <a:ext cx="441960" cy="332349"/>
          </a:xfrm>
          <a:prstGeom prst="rect">
            <a:avLst/>
          </a:prstGeom>
          <a:solidFill>
            <a:srgbClr val="45639A"/>
          </a:solidFill>
          <a:ln w="12700">
            <a:solidFill>
              <a:srgbClr val="FFFFFF"/>
            </a:solidFill>
          </a:ln>
        </p:spPr>
        <p:txBody>
          <a:bodyPr wrap="square" lIns="91440" tIns="45720" rIns="91440" bIns="45720" rtlCol="0" anchor="t">
            <a:noAutofit/>
          </a:bodyPr>
          <a:lstStyle/>
          <a:p>
            <a:endParaRPr lang="en-GB" dirty="0"/>
          </a:p>
        </p:txBody>
      </p:sp>
      <p:sp>
        <p:nvSpPr>
          <p:cNvPr id="26" name="Thumb R3 cell 3"/>
          <p:cNvSpPr/>
          <p:nvPr/>
        </p:nvSpPr>
        <p:spPr>
          <a:xfrm>
            <a:off x="4526280" y="2061157"/>
            <a:ext cx="441960" cy="332349"/>
          </a:xfrm>
          <a:prstGeom prst="rect">
            <a:avLst/>
          </a:prstGeom>
          <a:solidFill>
            <a:srgbClr val="977632"/>
          </a:solidFill>
          <a:ln w="12700">
            <a:solidFill>
              <a:srgbClr val="FFFFFF"/>
            </a:solidFill>
          </a:ln>
        </p:spPr>
        <p:txBody>
          <a:bodyPr wrap="square" lIns="91440" tIns="45720" rIns="91440" bIns="45720" rtlCol="0" anchor="t">
            <a:noAutofit/>
          </a:bodyPr>
          <a:lstStyle/>
          <a:p>
            <a:endParaRPr lang="en-GB" dirty="0"/>
          </a:p>
        </p:txBody>
      </p:sp>
      <p:sp>
        <p:nvSpPr>
          <p:cNvPr id="27" name="Thumb R3 mode shape"/>
          <p:cNvSpPr/>
          <p:nvPr/>
        </p:nvSpPr>
        <p:spPr>
          <a:xfrm>
            <a:off x="3642360" y="2061157"/>
            <a:ext cx="1325880" cy="332349"/>
          </a:xfrm>
          <a:custGeom>
            <a:avLst/>
            <a:gdLst/>
            <a:ahLst/>
            <a:cxnLst/>
            <a:rect l="0" t="0" r="r" b="b"/>
            <a:pathLst>
              <a:path w="1325880" h="411480" fill="none">
                <a:moveTo>
                  <a:pt x="0" y="205740"/>
                </a:moveTo>
                <a:lnTo>
                  <a:pt x="11049" y="194118"/>
                </a:lnTo>
                <a:lnTo>
                  <a:pt x="22098" y="182567"/>
                </a:lnTo>
                <a:lnTo>
                  <a:pt x="33147" y="171159"/>
                </a:lnTo>
                <a:lnTo>
                  <a:pt x="44196" y="159964"/>
                </a:lnTo>
                <a:lnTo>
                  <a:pt x="55245" y="149052"/>
                </a:lnTo>
                <a:lnTo>
                  <a:pt x="66294" y="138489"/>
                </a:lnTo>
                <a:lnTo>
                  <a:pt x="77343" y="128341"/>
                </a:lnTo>
                <a:lnTo>
                  <a:pt x="88392" y="118670"/>
                </a:lnTo>
                <a:lnTo>
                  <a:pt x="99441" y="109535"/>
                </a:lnTo>
                <a:lnTo>
                  <a:pt x="110490" y="100994"/>
                </a:lnTo>
                <a:lnTo>
                  <a:pt x="121539" y="93099"/>
                </a:lnTo>
                <a:lnTo>
                  <a:pt x="132588" y="85898"/>
                </a:lnTo>
                <a:lnTo>
                  <a:pt x="143637" y="79436"/>
                </a:lnTo>
                <a:lnTo>
                  <a:pt x="154686" y="73753"/>
                </a:lnTo>
                <a:lnTo>
                  <a:pt x="165735" y="68883"/>
                </a:lnTo>
                <a:lnTo>
                  <a:pt x="176784" y="64857"/>
                </a:lnTo>
                <a:lnTo>
                  <a:pt x="187833" y="61700"/>
                </a:lnTo>
                <a:lnTo>
                  <a:pt x="198882" y="59431"/>
                </a:lnTo>
                <a:lnTo>
                  <a:pt x="209931" y="58064"/>
                </a:lnTo>
                <a:lnTo>
                  <a:pt x="220980" y="57607"/>
                </a:lnTo>
                <a:lnTo>
                  <a:pt x="232029" y="58064"/>
                </a:lnTo>
                <a:lnTo>
                  <a:pt x="243078" y="59431"/>
                </a:lnTo>
                <a:lnTo>
                  <a:pt x="254127" y="61700"/>
                </a:lnTo>
                <a:lnTo>
                  <a:pt x="265176" y="64857"/>
                </a:lnTo>
                <a:lnTo>
                  <a:pt x="276225" y="68883"/>
                </a:lnTo>
                <a:lnTo>
                  <a:pt x="287274" y="73753"/>
                </a:lnTo>
                <a:lnTo>
                  <a:pt x="298323" y="79436"/>
                </a:lnTo>
                <a:lnTo>
                  <a:pt x="309372" y="85898"/>
                </a:lnTo>
                <a:lnTo>
                  <a:pt x="320421" y="93099"/>
                </a:lnTo>
                <a:lnTo>
                  <a:pt x="331470" y="100994"/>
                </a:lnTo>
                <a:lnTo>
                  <a:pt x="342519" y="109535"/>
                </a:lnTo>
                <a:lnTo>
                  <a:pt x="353568" y="118670"/>
                </a:lnTo>
                <a:lnTo>
                  <a:pt x="364617" y="128341"/>
                </a:lnTo>
                <a:lnTo>
                  <a:pt x="375666" y="138489"/>
                </a:lnTo>
                <a:lnTo>
                  <a:pt x="386715" y="149052"/>
                </a:lnTo>
                <a:lnTo>
                  <a:pt x="397764" y="159964"/>
                </a:lnTo>
                <a:lnTo>
                  <a:pt x="408813" y="171159"/>
                </a:lnTo>
                <a:lnTo>
                  <a:pt x="419862" y="182567"/>
                </a:lnTo>
                <a:lnTo>
                  <a:pt x="430911" y="194118"/>
                </a:lnTo>
                <a:lnTo>
                  <a:pt x="441960" y="205740"/>
                </a:lnTo>
                <a:lnTo>
                  <a:pt x="453009" y="217362"/>
                </a:lnTo>
                <a:lnTo>
                  <a:pt x="464058" y="228913"/>
                </a:lnTo>
                <a:lnTo>
                  <a:pt x="475107" y="240321"/>
                </a:lnTo>
                <a:lnTo>
                  <a:pt x="486156" y="251516"/>
                </a:lnTo>
                <a:lnTo>
                  <a:pt x="497205" y="262428"/>
                </a:lnTo>
                <a:lnTo>
                  <a:pt x="508254" y="272991"/>
                </a:lnTo>
                <a:lnTo>
                  <a:pt x="519303" y="283139"/>
                </a:lnTo>
                <a:lnTo>
                  <a:pt x="530352" y="292810"/>
                </a:lnTo>
                <a:lnTo>
                  <a:pt x="541401" y="301945"/>
                </a:lnTo>
                <a:lnTo>
                  <a:pt x="552450" y="310486"/>
                </a:lnTo>
                <a:lnTo>
                  <a:pt x="563499" y="318381"/>
                </a:lnTo>
                <a:lnTo>
                  <a:pt x="574548" y="325582"/>
                </a:lnTo>
                <a:lnTo>
                  <a:pt x="585597" y="332044"/>
                </a:lnTo>
                <a:lnTo>
                  <a:pt x="596646" y="337727"/>
                </a:lnTo>
                <a:lnTo>
                  <a:pt x="607695" y="342597"/>
                </a:lnTo>
                <a:lnTo>
                  <a:pt x="618744" y="346623"/>
                </a:lnTo>
                <a:lnTo>
                  <a:pt x="629793" y="349780"/>
                </a:lnTo>
                <a:lnTo>
                  <a:pt x="640842" y="352049"/>
                </a:lnTo>
                <a:lnTo>
                  <a:pt x="651891" y="353416"/>
                </a:lnTo>
                <a:lnTo>
                  <a:pt x="662940" y="353873"/>
                </a:lnTo>
                <a:lnTo>
                  <a:pt x="673989" y="353416"/>
                </a:lnTo>
                <a:lnTo>
                  <a:pt x="685038" y="352049"/>
                </a:lnTo>
                <a:lnTo>
                  <a:pt x="696087" y="349780"/>
                </a:lnTo>
                <a:lnTo>
                  <a:pt x="707136" y="346623"/>
                </a:lnTo>
                <a:lnTo>
                  <a:pt x="718185" y="342597"/>
                </a:lnTo>
                <a:lnTo>
                  <a:pt x="729234" y="337727"/>
                </a:lnTo>
                <a:lnTo>
                  <a:pt x="740283" y="332044"/>
                </a:lnTo>
                <a:lnTo>
                  <a:pt x="751332" y="325582"/>
                </a:lnTo>
                <a:lnTo>
                  <a:pt x="762381" y="318381"/>
                </a:lnTo>
                <a:lnTo>
                  <a:pt x="773430" y="310486"/>
                </a:lnTo>
                <a:lnTo>
                  <a:pt x="784479" y="301945"/>
                </a:lnTo>
                <a:lnTo>
                  <a:pt x="795528" y="292810"/>
                </a:lnTo>
                <a:lnTo>
                  <a:pt x="806577" y="283139"/>
                </a:lnTo>
                <a:lnTo>
                  <a:pt x="817626" y="272991"/>
                </a:lnTo>
                <a:lnTo>
                  <a:pt x="828675" y="262428"/>
                </a:lnTo>
                <a:lnTo>
                  <a:pt x="839724" y="251516"/>
                </a:lnTo>
                <a:lnTo>
                  <a:pt x="850773" y="240321"/>
                </a:lnTo>
                <a:lnTo>
                  <a:pt x="861822" y="228913"/>
                </a:lnTo>
                <a:lnTo>
                  <a:pt x="872871" y="217362"/>
                </a:lnTo>
                <a:lnTo>
                  <a:pt x="883920" y="205740"/>
                </a:lnTo>
                <a:lnTo>
                  <a:pt x="894969" y="194118"/>
                </a:lnTo>
                <a:lnTo>
                  <a:pt x="906018" y="182567"/>
                </a:lnTo>
                <a:lnTo>
                  <a:pt x="917067" y="171159"/>
                </a:lnTo>
                <a:lnTo>
                  <a:pt x="928116" y="159964"/>
                </a:lnTo>
                <a:lnTo>
                  <a:pt x="939165" y="149052"/>
                </a:lnTo>
                <a:lnTo>
                  <a:pt x="950214" y="138489"/>
                </a:lnTo>
                <a:lnTo>
                  <a:pt x="961263" y="128341"/>
                </a:lnTo>
                <a:lnTo>
                  <a:pt x="972312" y="118670"/>
                </a:lnTo>
                <a:lnTo>
                  <a:pt x="983361" y="109535"/>
                </a:lnTo>
                <a:lnTo>
                  <a:pt x="994410" y="100994"/>
                </a:lnTo>
                <a:lnTo>
                  <a:pt x="1005459" y="93099"/>
                </a:lnTo>
                <a:lnTo>
                  <a:pt x="1016508" y="85898"/>
                </a:lnTo>
                <a:lnTo>
                  <a:pt x="1027557" y="79436"/>
                </a:lnTo>
                <a:lnTo>
                  <a:pt x="1038606" y="73753"/>
                </a:lnTo>
                <a:lnTo>
                  <a:pt x="1049655" y="68883"/>
                </a:lnTo>
                <a:lnTo>
                  <a:pt x="1060704" y="64857"/>
                </a:lnTo>
                <a:lnTo>
                  <a:pt x="1071753" y="61700"/>
                </a:lnTo>
                <a:lnTo>
                  <a:pt x="1082802" y="59431"/>
                </a:lnTo>
                <a:lnTo>
                  <a:pt x="1093851" y="58064"/>
                </a:lnTo>
                <a:lnTo>
                  <a:pt x="1104900" y="57607"/>
                </a:lnTo>
                <a:lnTo>
                  <a:pt x="1115949" y="58064"/>
                </a:lnTo>
                <a:lnTo>
                  <a:pt x="1126998" y="59431"/>
                </a:lnTo>
                <a:lnTo>
                  <a:pt x="1138047" y="61700"/>
                </a:lnTo>
                <a:lnTo>
                  <a:pt x="1149096" y="64857"/>
                </a:lnTo>
                <a:lnTo>
                  <a:pt x="1160145" y="68883"/>
                </a:lnTo>
                <a:lnTo>
                  <a:pt x="1171194" y="73753"/>
                </a:lnTo>
                <a:lnTo>
                  <a:pt x="1182243" y="79436"/>
                </a:lnTo>
                <a:lnTo>
                  <a:pt x="1193292" y="85898"/>
                </a:lnTo>
                <a:lnTo>
                  <a:pt x="1204341" y="93099"/>
                </a:lnTo>
                <a:lnTo>
                  <a:pt x="1215390" y="100994"/>
                </a:lnTo>
                <a:lnTo>
                  <a:pt x="1226439" y="109535"/>
                </a:lnTo>
                <a:lnTo>
                  <a:pt x="1237488" y="118670"/>
                </a:lnTo>
                <a:lnTo>
                  <a:pt x="1248537" y="128341"/>
                </a:lnTo>
                <a:lnTo>
                  <a:pt x="1259586" y="138489"/>
                </a:lnTo>
                <a:lnTo>
                  <a:pt x="1270635" y="149052"/>
                </a:lnTo>
                <a:lnTo>
                  <a:pt x="1281684" y="159964"/>
                </a:lnTo>
                <a:lnTo>
                  <a:pt x="1292733" y="171159"/>
                </a:lnTo>
                <a:lnTo>
                  <a:pt x="1303782" y="182567"/>
                </a:lnTo>
                <a:lnTo>
                  <a:pt x="1314831" y="194118"/>
                </a:lnTo>
                <a:lnTo>
                  <a:pt x="1325880" y="205740"/>
                </a:lnTo>
              </a:path>
            </a:pathLst>
          </a:custGeom>
          <a:noFill/>
          <a:ln w="25400" cap="rnd">
            <a:solidFill>
              <a:srgbClr val="FFFFFF"/>
            </a:solidFill>
          </a:ln>
        </p:spPr>
        <p:txBody>
          <a:bodyPr/>
          <a:lstStyle/>
          <a:p>
            <a:endParaRPr lang="en-GB"/>
          </a:p>
        </p:txBody>
      </p:sp>
      <mc:AlternateContent xmlns:mc="http://schemas.openxmlformats.org/markup-compatibility/2006">
        <mc:Choice xmlns:a14="http://schemas.microsoft.com/office/drawing/2010/main" Requires="a14">
          <p:sp>
            <p:nvSpPr>
              <p:cNvPr id="28" name="Thumb label 1"/>
              <p:cNvSpPr txBox="1"/>
              <p:nvPr/>
            </p:nvSpPr>
            <p:spPr>
              <a:xfrm>
                <a:off x="469900" y="2386912"/>
                <a:ext cx="1270000" cy="228600"/>
              </a:xfrm>
              <a:prstGeom prst="rect">
                <a:avLst/>
              </a:prstGeom>
              <a:noFill/>
              <a:ln>
                <a:noFill/>
              </a:ln>
            </p:spPr>
            <p:txBody>
              <a:bodyPr wrap="square" lIns="91440" tIns="45720" rIns="91440" bIns="45720" rtlCol="0" anchor="t">
                <a:noAutofit/>
              </a:bodyPr>
              <a:lstStyle/>
              <a:p>
                <a:pPr marL="0" indent="0" algn="ctr">
                  <a:lnSpc>
                    <a:spcPct val="100000"/>
                  </a:lnSpc>
                  <a:spcBef>
                    <a:spcPts val="0"/>
                  </a:spcBef>
                  <a:spcAft>
                    <a:spcPts val="0"/>
                  </a:spcAft>
                  <a:buNone/>
                </a:pPr>
                <a14:m>
                  <m:oMath xmlns:m="http://schemas.openxmlformats.org/officeDocument/2006/math">
                    <m:r>
                      <a:rPr lang="en-GB" sz="1200" i="1" dirty="0">
                        <a:solidFill>
                          <a:srgbClr val="FFFFFF"/>
                        </a:solidFill>
                        <a:latin typeface="Cambria Math"/>
                      </a:rPr>
                      <m:t>𝑅</m:t>
                    </m:r>
                    <m:r>
                      <a:rPr lang="en-GB" sz="1200" i="0" dirty="0">
                        <a:solidFill>
                          <a:srgbClr val="FFFFFF"/>
                        </a:solidFill>
                        <a:latin typeface="Cambria Math"/>
                      </a:rPr>
                      <m:t>=1</m:t>
                    </m:r>
                  </m:oMath>
                </a14:m>
                <a:r>
                  <a:rPr lang="en-GB" sz="1200" dirty="0">
                    <a:solidFill>
                      <a:srgbClr val="FFFFFF"/>
                    </a:solidFill>
                    <a:latin typeface="Arial"/>
                    <a:cs typeface="Arial"/>
                  </a:rPr>
                  <a:t>, </a:t>
                </a:r>
                <a14:m>
                  <m:oMath xmlns:m="http://schemas.openxmlformats.org/officeDocument/2006/math">
                    <m:r>
                      <a:rPr lang="en-GB" sz="1200" i="1" dirty="0">
                        <a:solidFill>
                          <a:srgbClr val="FFFFFF"/>
                        </a:solidFill>
                        <a:latin typeface="Cambria Math"/>
                      </a:rPr>
                      <m:t>𝑚</m:t>
                    </m:r>
                    <m:r>
                      <a:rPr lang="en-GB" sz="1200" i="0" dirty="0">
                        <a:solidFill>
                          <a:srgbClr val="FFFFFF"/>
                        </a:solidFill>
                        <a:latin typeface="Cambria Math"/>
                      </a:rPr>
                      <m:t>=1</m:t>
                    </m:r>
                  </m:oMath>
                </a14:m>
                <a:endParaRPr lang="en-GB" sz="1200" i="0" dirty="0">
                  <a:solidFill>
                    <a:srgbClr val="FFFFFF"/>
                  </a:solidFill>
                  <a:latin typeface="Arial"/>
                  <a:cs typeface="Arial"/>
                </a:endParaRPr>
              </a:p>
            </p:txBody>
          </p:sp>
        </mc:Choice>
        <mc:Fallback>
          <p:sp>
            <p:nvSpPr>
              <p:cNvPr id="28" name="Thumb label 1"/>
              <p:cNvSpPr txBox="1">
                <a:spLocks noRot="1" noChangeAspect="1" noMove="1" noResize="1" noEditPoints="1" noAdjustHandles="1" noChangeArrowheads="1" noChangeShapeType="1" noTextEdit="1"/>
              </p:cNvSpPr>
              <p:nvPr/>
            </p:nvSpPr>
            <p:spPr>
              <a:xfrm>
                <a:off x="469900" y="2386912"/>
                <a:ext cx="1270000" cy="228600"/>
              </a:xfrm>
              <a:prstGeom prst="rect">
                <a:avLst/>
              </a:prstGeom>
              <a:blipFill>
                <a:blip r:embed="rId3"/>
                <a:stretch>
                  <a:fillRect t="-5405" b="-40541"/>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9" name="Thumb label 2"/>
              <p:cNvSpPr txBox="1"/>
              <p:nvPr/>
            </p:nvSpPr>
            <p:spPr>
              <a:xfrm>
                <a:off x="1951990" y="2386912"/>
                <a:ext cx="1270000" cy="228600"/>
              </a:xfrm>
              <a:prstGeom prst="rect">
                <a:avLst/>
              </a:prstGeom>
              <a:noFill/>
              <a:ln>
                <a:noFill/>
              </a:ln>
            </p:spPr>
            <p:txBody>
              <a:bodyPr wrap="square" lIns="91440" tIns="45720" rIns="91440" bIns="45720" rtlCol="0" anchor="t">
                <a:noAutofit/>
              </a:bodyPr>
              <a:lstStyle/>
              <a:p>
                <a:pPr marL="0" indent="0" algn="ctr">
                  <a:lnSpc>
                    <a:spcPct val="100000"/>
                  </a:lnSpc>
                  <a:spcBef>
                    <a:spcPts val="0"/>
                  </a:spcBef>
                  <a:spcAft>
                    <a:spcPts val="0"/>
                  </a:spcAft>
                  <a:buNone/>
                </a:pPr>
                <a14:m>
                  <m:oMath xmlns:m="http://schemas.openxmlformats.org/officeDocument/2006/math">
                    <m:r>
                      <a:rPr lang="en-GB" sz="1200" i="1" dirty="0">
                        <a:solidFill>
                          <a:srgbClr val="FFFFFF"/>
                        </a:solidFill>
                        <a:latin typeface="Cambria Math"/>
                      </a:rPr>
                      <m:t>𝑅</m:t>
                    </m:r>
                    <m:r>
                      <a:rPr lang="en-GB" sz="1200" i="0" dirty="0">
                        <a:solidFill>
                          <a:srgbClr val="FFFFFF"/>
                        </a:solidFill>
                        <a:latin typeface="Cambria Math"/>
                      </a:rPr>
                      <m:t>=2</m:t>
                    </m:r>
                  </m:oMath>
                </a14:m>
                <a:r>
                  <a:rPr lang="en-GB" sz="1200" dirty="0">
                    <a:solidFill>
                      <a:srgbClr val="FFFFFF"/>
                    </a:solidFill>
                    <a:latin typeface="Arial"/>
                    <a:cs typeface="Arial"/>
                  </a:rPr>
                  <a:t>, </a:t>
                </a:r>
                <a14:m>
                  <m:oMath xmlns:m="http://schemas.openxmlformats.org/officeDocument/2006/math">
                    <m:r>
                      <a:rPr lang="en-GB" sz="1200" i="1" dirty="0">
                        <a:solidFill>
                          <a:srgbClr val="FFFFFF"/>
                        </a:solidFill>
                        <a:latin typeface="Cambria Math"/>
                      </a:rPr>
                      <m:t>𝑚</m:t>
                    </m:r>
                    <m:r>
                      <a:rPr lang="en-GB" sz="1200" i="0" dirty="0">
                        <a:solidFill>
                          <a:srgbClr val="FFFFFF"/>
                        </a:solidFill>
                        <a:latin typeface="Cambria Math"/>
                      </a:rPr>
                      <m:t>=2</m:t>
                    </m:r>
                  </m:oMath>
                </a14:m>
                <a:endParaRPr lang="en-GB" sz="1200" i="0" dirty="0">
                  <a:solidFill>
                    <a:srgbClr val="FFFFFF"/>
                  </a:solidFill>
                  <a:latin typeface="Arial"/>
                  <a:cs typeface="Arial"/>
                </a:endParaRPr>
              </a:p>
            </p:txBody>
          </p:sp>
        </mc:Choice>
        <mc:Fallback>
          <p:sp>
            <p:nvSpPr>
              <p:cNvPr id="29" name="Thumb label 2"/>
              <p:cNvSpPr txBox="1">
                <a:spLocks noRot="1" noChangeAspect="1" noMove="1" noResize="1" noEditPoints="1" noAdjustHandles="1" noChangeArrowheads="1" noChangeShapeType="1" noTextEdit="1"/>
              </p:cNvSpPr>
              <p:nvPr/>
            </p:nvSpPr>
            <p:spPr>
              <a:xfrm>
                <a:off x="1951990" y="2386912"/>
                <a:ext cx="1270000" cy="228600"/>
              </a:xfrm>
              <a:prstGeom prst="rect">
                <a:avLst/>
              </a:prstGeom>
              <a:blipFill>
                <a:blip r:embed="rId4"/>
                <a:stretch>
                  <a:fillRect t="-5405" b="-40541"/>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0" name="Thumb label 3"/>
              <p:cNvSpPr txBox="1"/>
              <p:nvPr/>
            </p:nvSpPr>
            <p:spPr>
              <a:xfrm>
                <a:off x="3670300" y="2386912"/>
                <a:ext cx="1270000" cy="228600"/>
              </a:xfrm>
              <a:prstGeom prst="rect">
                <a:avLst/>
              </a:prstGeom>
              <a:noFill/>
              <a:ln>
                <a:noFill/>
              </a:ln>
            </p:spPr>
            <p:txBody>
              <a:bodyPr wrap="square" lIns="91440" tIns="45720" rIns="91440" bIns="45720" rtlCol="0" anchor="t">
                <a:noAutofit/>
              </a:bodyPr>
              <a:lstStyle/>
              <a:p>
                <a:pPr marL="0" indent="0" algn="ctr">
                  <a:lnSpc>
                    <a:spcPct val="100000"/>
                  </a:lnSpc>
                  <a:spcBef>
                    <a:spcPts val="0"/>
                  </a:spcBef>
                  <a:spcAft>
                    <a:spcPts val="0"/>
                  </a:spcAft>
                  <a:buNone/>
                </a:pPr>
                <a14:m>
                  <m:oMath xmlns:m="http://schemas.openxmlformats.org/officeDocument/2006/math">
                    <m:r>
                      <a:rPr lang="en-GB" sz="1200" i="1" dirty="0">
                        <a:solidFill>
                          <a:srgbClr val="FFFFFF"/>
                        </a:solidFill>
                        <a:latin typeface="Cambria Math"/>
                      </a:rPr>
                      <m:t>𝑅</m:t>
                    </m:r>
                    <m:r>
                      <a:rPr lang="en-GB" sz="1200" i="0" dirty="0">
                        <a:solidFill>
                          <a:srgbClr val="FFFFFF"/>
                        </a:solidFill>
                        <a:latin typeface="Cambria Math"/>
                      </a:rPr>
                      <m:t>=3</m:t>
                    </m:r>
                  </m:oMath>
                </a14:m>
                <a:r>
                  <a:rPr lang="en-GB" sz="1200" dirty="0">
                    <a:solidFill>
                      <a:srgbClr val="FFFFFF"/>
                    </a:solidFill>
                    <a:latin typeface="Arial"/>
                    <a:cs typeface="Arial"/>
                  </a:rPr>
                  <a:t>, </a:t>
                </a:r>
                <a14:m>
                  <m:oMath xmlns:m="http://schemas.openxmlformats.org/officeDocument/2006/math">
                    <m:r>
                      <a:rPr lang="en-GB" sz="1200" i="1" dirty="0">
                        <a:solidFill>
                          <a:srgbClr val="FFFFFF"/>
                        </a:solidFill>
                        <a:latin typeface="Cambria Math"/>
                      </a:rPr>
                      <m:t>𝑚</m:t>
                    </m:r>
                    <m:r>
                      <a:rPr lang="en-GB" sz="1200" i="0" dirty="0">
                        <a:solidFill>
                          <a:srgbClr val="FFFFFF"/>
                        </a:solidFill>
                        <a:latin typeface="Cambria Math"/>
                      </a:rPr>
                      <m:t>=3</m:t>
                    </m:r>
                  </m:oMath>
                </a14:m>
                <a:endParaRPr lang="en-GB" sz="1200" i="0" dirty="0">
                  <a:solidFill>
                    <a:srgbClr val="FFFFFF"/>
                  </a:solidFill>
                  <a:latin typeface="Arial"/>
                  <a:cs typeface="Arial"/>
                </a:endParaRPr>
              </a:p>
            </p:txBody>
          </p:sp>
        </mc:Choice>
        <mc:Fallback>
          <p:sp>
            <p:nvSpPr>
              <p:cNvPr id="30" name="Thumb label 3"/>
              <p:cNvSpPr txBox="1">
                <a:spLocks noRot="1" noChangeAspect="1" noMove="1" noResize="1" noEditPoints="1" noAdjustHandles="1" noChangeArrowheads="1" noChangeShapeType="1" noTextEdit="1"/>
              </p:cNvSpPr>
              <p:nvPr/>
            </p:nvSpPr>
            <p:spPr>
              <a:xfrm>
                <a:off x="3670300" y="2386912"/>
                <a:ext cx="1270000" cy="228600"/>
              </a:xfrm>
              <a:prstGeom prst="rect">
                <a:avLst/>
              </a:prstGeom>
              <a:blipFill>
                <a:blip r:embed="rId5"/>
                <a:stretch>
                  <a:fillRect t="-5405" b="-40541"/>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1" name="Card 1 bullets"/>
              <p:cNvSpPr txBox="1"/>
              <p:nvPr/>
            </p:nvSpPr>
            <p:spPr>
              <a:xfrm>
                <a:off x="457200" y="2641600"/>
                <a:ext cx="4953000" cy="406400"/>
              </a:xfrm>
              <a:prstGeom prst="rect">
                <a:avLst/>
              </a:prstGeom>
              <a:noFill/>
              <a:ln>
                <a:noFill/>
              </a:ln>
            </p:spPr>
            <p:txBody>
              <a:bodyPr wrap="square" lIns="0" tIns="0" rIns="0" bIns="0" rtlCol="0" anchor="t">
                <a:noAutofit/>
              </a:bodyPr>
              <a:lstStyle/>
              <a:p>
                <a:pPr marL="128588" indent="-128588" algn="l">
                  <a:lnSpc>
                    <a:spcPct val="100000"/>
                  </a:lnSpc>
                  <a:spcBef>
                    <a:spcPts val="0"/>
                  </a:spcBef>
                  <a:spcAft>
                    <a:spcPts val="0"/>
                  </a:spcAft>
                  <a:buClr>
                    <a:srgbClr val="85A8FF"/>
                  </a:buClr>
                  <a:buFont typeface="Arial"/>
                  <a:buChar char="•"/>
                </a:pPr>
                <a14:m>
                  <m:oMath xmlns:m="http://schemas.openxmlformats.org/officeDocument/2006/math">
                    <m:r>
                      <a:rPr lang="en-GB" sz="1200" i="1" dirty="0">
                        <a:solidFill>
                          <a:srgbClr val="FFFFFF"/>
                        </a:solidFill>
                        <a:latin typeface="Cambria Math"/>
                      </a:rPr>
                      <m:t>𝑚</m:t>
                    </m:r>
                  </m:oMath>
                </a14:m>
                <a:r>
                  <a:rPr lang="en-GB" sz="1200" dirty="0">
                    <a:solidFill>
                      <a:srgbClr val="FFFFFF"/>
                    </a:solidFill>
                    <a:latin typeface="Arial"/>
                    <a:cs typeface="Arial"/>
                  </a:rPr>
                  <a:t> = number of half-waves along </a:t>
                </a:r>
                <a14:m>
                  <m:oMath xmlns:m="http://schemas.openxmlformats.org/officeDocument/2006/math">
                    <m:r>
                      <a:rPr lang="en-GB" sz="1200" i="1" dirty="0">
                        <a:solidFill>
                          <a:srgbClr val="FFFFFF"/>
                        </a:solidFill>
                        <a:latin typeface="Cambria Math"/>
                      </a:rPr>
                      <m:t>𝑥</m:t>
                    </m:r>
                  </m:oMath>
                </a14:m>
                <a:r>
                  <a:rPr lang="en-GB" sz="1200" dirty="0">
                    <a:solidFill>
                      <a:srgbClr val="FFFFFF"/>
                    </a:solidFill>
                    <a:latin typeface="Arial"/>
                    <a:cs typeface="Arial"/>
                  </a:rPr>
                  <a:t>, so it is a whole number.</a:t>
                </a:r>
              </a:p>
              <a:p>
                <a:pPr marL="128588" indent="-128588" algn="l">
                  <a:lnSpc>
                    <a:spcPct val="100000"/>
                  </a:lnSpc>
                  <a:spcBef>
                    <a:spcPts val="100"/>
                  </a:spcBef>
                  <a:spcAft>
                    <a:spcPts val="0"/>
                  </a:spcAft>
                  <a:buClr>
                    <a:srgbClr val="85A8FF"/>
                  </a:buClr>
                  <a:buFont typeface="Arial"/>
                  <a:buChar char="•"/>
                </a:pPr>
                <a:r>
                  <a:rPr lang="en-GB" sz="1200" dirty="0">
                    <a:solidFill>
                      <a:srgbClr val="FFFFFF"/>
                    </a:solidFill>
                    <a:latin typeface="Arial"/>
                    <a:cs typeface="Arial"/>
                  </a:rPr>
                  <a:t>Every curve is defined at every </a:t>
                </a:r>
                <a14:m>
                  <m:oMath xmlns:m="http://schemas.openxmlformats.org/officeDocument/2006/math">
                    <m:r>
                      <a:rPr lang="en-GB" sz="1200" i="1" dirty="0">
                        <a:solidFill>
                          <a:srgbClr val="FFFFFF"/>
                        </a:solidFill>
                        <a:latin typeface="Cambria Math"/>
                      </a:rPr>
                      <m:t>𝑅</m:t>
                    </m:r>
                  </m:oMath>
                </a14:m>
                <a:r>
                  <a:rPr lang="en-GB" sz="1200" dirty="0">
                    <a:solidFill>
                      <a:srgbClr val="FFFFFF"/>
                    </a:solidFill>
                    <a:latin typeface="Arial"/>
                    <a:cs typeface="Arial"/>
                  </a:rPr>
                  <a:t>.</a:t>
                </a:r>
              </a:p>
            </p:txBody>
          </p:sp>
        </mc:Choice>
        <mc:Fallback>
          <p:sp>
            <p:nvSpPr>
              <p:cNvPr id="31" name="Card 1 bullets"/>
              <p:cNvSpPr txBox="1">
                <a:spLocks noRot="1" noChangeAspect="1" noMove="1" noResize="1" noEditPoints="1" noAdjustHandles="1" noChangeArrowheads="1" noChangeShapeType="1" noTextEdit="1"/>
              </p:cNvSpPr>
              <p:nvPr/>
            </p:nvSpPr>
            <p:spPr>
              <a:xfrm>
                <a:off x="457200" y="2641600"/>
                <a:ext cx="4953000" cy="406400"/>
              </a:xfrm>
              <a:prstGeom prst="rect">
                <a:avLst/>
              </a:prstGeom>
              <a:blipFill>
                <a:blip r:embed="rId6"/>
                <a:stretch>
                  <a:fillRect l="-1722" t="-13433" b="-14925"/>
                </a:stretch>
              </a:blipFill>
              <a:ln>
                <a:noFill/>
              </a:ln>
            </p:spPr>
            <p:txBody>
              <a:bodyPr/>
              <a:lstStyle/>
              <a:p>
                <a:r>
                  <a:rPr lang="en-GB">
                    <a:noFill/>
                  </a:rPr>
                  <a:t> </a:t>
                </a:r>
              </a:p>
            </p:txBody>
          </p:sp>
        </mc:Fallback>
      </mc:AlternateContent>
      <p:sp>
        <p:nvSpPr>
          <p:cNvPr id="32" name="Card 2"/>
          <p:cNvSpPr/>
          <p:nvPr/>
        </p:nvSpPr>
        <p:spPr>
          <a:xfrm>
            <a:off x="215900" y="3136900"/>
            <a:ext cx="5270500" cy="1282700"/>
          </a:xfrm>
          <a:prstGeom prst="roundRect">
            <a:avLst>
              <a:gd name="adj" fmla="val 2500"/>
            </a:avLst>
          </a:prstGeom>
          <a:solidFill>
            <a:srgbClr val="2C2C2C"/>
          </a:solidFill>
          <a:ln>
            <a:noFill/>
          </a:ln>
        </p:spPr>
        <p:txBody>
          <a:bodyPr wrap="square" lIns="91440" tIns="45720" rIns="91440" bIns="45720" rtlCol="0" anchor="t">
            <a:noAutofit/>
          </a:bodyPr>
          <a:lstStyle/>
          <a:p>
            <a:endParaRPr lang="en-GB" dirty="0"/>
          </a:p>
        </p:txBody>
      </p:sp>
      <p:sp>
        <p:nvSpPr>
          <p:cNvPr id="511" name="Card accent bar"/>
          <p:cNvSpPr/>
          <p:nvPr/>
        </p:nvSpPr>
        <p:spPr>
          <a:xfrm>
            <a:off x="215900" y="3184525"/>
            <a:ext cx="28575" cy="1187450"/>
          </a:xfrm>
          <a:prstGeom prst="rect">
            <a:avLst/>
          </a:prstGeom>
          <a:solidFill>
            <a:srgbClr val="FFD84D"/>
          </a:solidFill>
          <a:ln>
            <a:noFill/>
          </a:ln>
        </p:spPr>
        <p:txBody>
          <a:bodyPr/>
          <a:lstStyle/>
          <a:p>
            <a:endParaRPr lang="en-GB"/>
          </a:p>
        </p:txBody>
      </p:sp>
      <p:sp>
        <p:nvSpPr>
          <p:cNvPr id="33" name="Card 2 number"/>
          <p:cNvSpPr/>
          <p:nvPr/>
        </p:nvSpPr>
        <p:spPr>
          <a:xfrm>
            <a:off x="431800" y="3213100"/>
            <a:ext cx="238125" cy="238125"/>
          </a:xfrm>
          <a:prstGeom prst="ellipse">
            <a:avLst/>
          </a:prstGeom>
          <a:solidFill>
            <a:srgbClr val="FFD84D"/>
          </a:solidFill>
          <a:ln>
            <a:noFill/>
          </a:ln>
        </p:spPr>
        <p:txBody>
          <a:bodyPr wrap="square" lIns="0" tIns="0" rIns="0" bIns="0" rtlCol="0" anchor="ctr">
            <a:noAutofit/>
          </a:bodyPr>
          <a:lstStyle/>
          <a:p>
            <a:pPr marL="0" indent="0" algn="ctr">
              <a:lnSpc>
                <a:spcPct val="100000"/>
              </a:lnSpc>
              <a:spcBef>
                <a:spcPts val="0"/>
              </a:spcBef>
              <a:spcAft>
                <a:spcPts val="0"/>
              </a:spcAft>
              <a:buNone/>
            </a:pPr>
            <a:r>
              <a:rPr lang="en-GB" sz="1300" b="0" i="0" dirty="0">
                <a:solidFill>
                  <a:srgbClr val="202020"/>
                </a:solidFill>
                <a:latin typeface="Arial"/>
                <a:cs typeface="Arial"/>
              </a:rPr>
              <a:t>2</a:t>
            </a:r>
            <a:endParaRPr lang="en-GB" sz="1300" b="0" dirty="0">
              <a:solidFill>
                <a:srgbClr val="202020"/>
              </a:solidFill>
            </a:endParaRPr>
          </a:p>
        </p:txBody>
      </p:sp>
      <mc:AlternateContent xmlns:mc="http://schemas.openxmlformats.org/markup-compatibility/2006">
        <mc:Choice xmlns:a14="http://schemas.microsoft.com/office/drawing/2010/main" Requires="a14">
          <p:sp>
            <p:nvSpPr>
              <p:cNvPr id="34" name="Card 2 heading"/>
              <p:cNvSpPr txBox="1"/>
              <p:nvPr/>
            </p:nvSpPr>
            <p:spPr>
              <a:xfrm>
                <a:off x="762000" y="3200400"/>
                <a:ext cx="4635500" cy="279400"/>
              </a:xfrm>
              <a:prstGeom prst="rect">
                <a:avLst/>
              </a:prstGeom>
              <a:noFill/>
              <a:ln>
                <a:noFill/>
              </a:ln>
            </p:spPr>
            <p:txBody>
              <a:bodyPr wrap="square" lIns="91440" tIns="45720" rIns="91440" bIns="45720" rtlCol="0" anchor="t">
                <a:noAutofit/>
              </a:bodyPr>
              <a:lstStyle/>
              <a:p>
                <a:pPr marL="0" indent="0" algn="l">
                  <a:lnSpc>
                    <a:spcPct val="100000"/>
                  </a:lnSpc>
                  <a:spcBef>
                    <a:spcPts val="0"/>
                  </a:spcBef>
                  <a:spcAft>
                    <a:spcPts val="0"/>
                  </a:spcAft>
                  <a:buNone/>
                </a:pPr>
                <a:r>
                  <a:rPr lang="en-GB" sz="1400" b="1" i="0" dirty="0">
                    <a:solidFill>
                      <a:srgbClr val="FFD84D"/>
                    </a:solidFill>
                    <a:latin typeface="Arial"/>
                    <a:cs typeface="Arial"/>
                  </a:rPr>
                  <a:t>Trough: best </a:t>
                </a:r>
                <a14:m>
                  <m:oMath xmlns:m="http://schemas.openxmlformats.org/officeDocument/2006/math">
                    <m:r>
                      <a:rPr lang="en-GB" sz="1400" b="1" i="1" dirty="0">
                        <a:solidFill>
                          <a:srgbClr val="FFD84D"/>
                        </a:solidFill>
                        <a:latin typeface="Cambria Math" panose="02040503050406030204" pitchFamily="18" charset="0"/>
                        <a:cs typeface="Arial"/>
                      </a:rPr>
                      <m:t>𝑅</m:t>
                    </m:r>
                  </m:oMath>
                </a14:m>
                <a:r>
                  <a:rPr lang="en-GB" sz="1400" b="1" i="0" dirty="0">
                    <a:solidFill>
                      <a:srgbClr val="FFD84D"/>
                    </a:solidFill>
                    <a:latin typeface="Arial"/>
                    <a:cs typeface="Arial"/>
                  </a:rPr>
                  <a:t> for one mode</a:t>
                </a:r>
              </a:p>
            </p:txBody>
          </p:sp>
        </mc:Choice>
        <mc:Fallback>
          <p:sp>
            <p:nvSpPr>
              <p:cNvPr id="34" name="Card 2 heading"/>
              <p:cNvSpPr txBox="1">
                <a:spLocks noRot="1" noChangeAspect="1" noMove="1" noResize="1" noEditPoints="1" noAdjustHandles="1" noChangeArrowheads="1" noChangeShapeType="1" noTextEdit="1"/>
              </p:cNvSpPr>
              <p:nvPr/>
            </p:nvSpPr>
            <p:spPr>
              <a:xfrm>
                <a:off x="762000" y="3200400"/>
                <a:ext cx="4635500" cy="279400"/>
              </a:xfrm>
              <a:prstGeom prst="rect">
                <a:avLst/>
              </a:prstGeom>
              <a:blipFill>
                <a:blip r:embed="rId7"/>
                <a:stretch>
                  <a:fillRect l="-395" t="-4348" b="-30435"/>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5" name="Thumb label R=m"/>
              <p:cNvSpPr txBox="1"/>
              <p:nvPr/>
            </p:nvSpPr>
            <p:spPr>
              <a:xfrm>
                <a:off x="469900" y="3417277"/>
                <a:ext cx="1016000" cy="228600"/>
              </a:xfrm>
              <a:prstGeom prst="rect">
                <a:avLst/>
              </a:prstGeom>
              <a:noFill/>
              <a:ln>
                <a:noFill/>
              </a:ln>
            </p:spPr>
            <p:txBody>
              <a:bodyPr wrap="square" lIns="91440" tIns="45720" rIns="91440" bIns="45720" rtlCol="0" anchor="t">
                <a:noAutofit/>
              </a:bodyPr>
              <a:lstStyle/>
              <a:p>
                <a:pPr marL="0" indent="0" algn="ctr">
                  <a:lnSpc>
                    <a:spcPct val="100000"/>
                  </a:lnSpc>
                  <a:spcBef>
                    <a:spcPts val="0"/>
                  </a:spcBef>
                  <a:spcAft>
                    <a:spcPts val="0"/>
                  </a:spcAft>
                  <a:buNone/>
                </a:pPr>
                <a14:m>
                  <m:oMathPara xmlns:m="http://schemas.openxmlformats.org/officeDocument/2006/math">
                    <m:oMathParaPr>
                      <m:jc m:val="center"/>
                    </m:oMathParaPr>
                    <m:oMath>
                      <m:r>
                        <a:rPr lang="en-GB" sz="1200" i="1" dirty="0">
                          <a:solidFill>
                            <a:srgbClr val="FFFFFF"/>
                          </a:solidFill>
                          <a:latin typeface="Cambria Math"/>
                        </a:rPr>
                        <m:t>𝑅</m:t>
                      </m:r>
                      <m:r>
                        <a:rPr lang="en-GB" sz="1200" i="0" dirty="0">
                          <a:solidFill>
                            <a:srgbClr val="FFFFFF"/>
                          </a:solidFill>
                          <a:latin typeface="Cambria Math"/>
                        </a:rPr>
                        <m:t>=</m:t>
                      </m:r>
                      <m:r>
                        <a:rPr lang="en-GB" sz="1200" i="1" dirty="0">
                          <a:solidFill>
                            <a:srgbClr val="FFFFFF"/>
                          </a:solidFill>
                          <a:latin typeface="Cambria Math"/>
                        </a:rPr>
                        <m:t>𝑚</m:t>
                      </m:r>
                    </m:oMath>
                  </m:oMathPara>
                </a14:m>
                <a:endParaRPr lang="en-GB" sz="1200" i="0" dirty="0">
                  <a:solidFill>
                    <a:srgbClr val="FFFFFF"/>
                  </a:solidFill>
                  <a:latin typeface="Arial"/>
                  <a:cs typeface="Arial"/>
                </a:endParaRPr>
              </a:p>
            </p:txBody>
          </p:sp>
        </mc:Choice>
        <mc:Fallback>
          <p:sp>
            <p:nvSpPr>
              <p:cNvPr id="35" name="Thumb label R=m"/>
              <p:cNvSpPr txBox="1">
                <a:spLocks noRot="1" noChangeAspect="1" noMove="1" noResize="1" noEditPoints="1" noAdjustHandles="1" noChangeArrowheads="1" noChangeShapeType="1" noTextEdit="1"/>
              </p:cNvSpPr>
              <p:nvPr/>
            </p:nvSpPr>
            <p:spPr>
              <a:xfrm>
                <a:off x="469900" y="3417277"/>
                <a:ext cx="1016000" cy="228600"/>
              </a:xfrm>
              <a:prstGeom prst="rect">
                <a:avLst/>
              </a:prstGeom>
              <a:blipFill>
                <a:blip r:embed="rId8"/>
                <a:stretch>
                  <a:fillRect b="-8108"/>
                </a:stretch>
              </a:blipFill>
              <a:ln>
                <a:noFill/>
              </a:ln>
            </p:spPr>
            <p:txBody>
              <a:bodyPr/>
              <a:lstStyle/>
              <a:p>
                <a:r>
                  <a:rPr lang="en-GB">
                    <a:noFill/>
                  </a:rPr>
                  <a:t> </a:t>
                </a:r>
              </a:p>
            </p:txBody>
          </p:sp>
        </mc:Fallback>
      </mc:AlternateContent>
      <p:sp>
        <p:nvSpPr>
          <p:cNvPr id="36" name="Thumb trough cell 1"/>
          <p:cNvSpPr/>
          <p:nvPr/>
        </p:nvSpPr>
        <p:spPr>
          <a:xfrm>
            <a:off x="508000" y="3674099"/>
            <a:ext cx="469900" cy="372750"/>
          </a:xfrm>
          <a:prstGeom prst="rect">
            <a:avLst/>
          </a:prstGeom>
          <a:solidFill>
            <a:srgbClr val="977632"/>
          </a:solidFill>
          <a:ln w="12700">
            <a:solidFill>
              <a:srgbClr val="FFFFFF"/>
            </a:solidFill>
          </a:ln>
        </p:spPr>
        <p:txBody>
          <a:bodyPr wrap="square" lIns="91440" tIns="45720" rIns="91440" bIns="45720" rtlCol="0" anchor="t">
            <a:noAutofit/>
          </a:bodyPr>
          <a:lstStyle/>
          <a:p>
            <a:endParaRPr lang="en-GB" dirty="0"/>
          </a:p>
        </p:txBody>
      </p:sp>
      <p:sp>
        <p:nvSpPr>
          <p:cNvPr id="37" name="Thumb trough cell 2"/>
          <p:cNvSpPr/>
          <p:nvPr/>
        </p:nvSpPr>
        <p:spPr>
          <a:xfrm>
            <a:off x="977900" y="3674099"/>
            <a:ext cx="469900" cy="372750"/>
          </a:xfrm>
          <a:prstGeom prst="rect">
            <a:avLst/>
          </a:prstGeom>
          <a:solidFill>
            <a:srgbClr val="45639A"/>
          </a:solidFill>
          <a:ln w="12700">
            <a:solidFill>
              <a:srgbClr val="FFFFFF"/>
            </a:solidFill>
          </a:ln>
        </p:spPr>
        <p:txBody>
          <a:bodyPr wrap="square" lIns="91440" tIns="45720" rIns="91440" bIns="45720" rtlCol="0" anchor="t">
            <a:noAutofit/>
          </a:bodyPr>
          <a:lstStyle/>
          <a:p>
            <a:endParaRPr lang="en-GB" dirty="0"/>
          </a:p>
        </p:txBody>
      </p:sp>
      <p:sp>
        <p:nvSpPr>
          <p:cNvPr id="38" name="Thumb trough mode shape"/>
          <p:cNvSpPr/>
          <p:nvPr/>
        </p:nvSpPr>
        <p:spPr>
          <a:xfrm>
            <a:off x="508000" y="3674099"/>
            <a:ext cx="939800" cy="372750"/>
          </a:xfrm>
          <a:custGeom>
            <a:avLst/>
            <a:gdLst/>
            <a:ahLst/>
            <a:cxnLst/>
            <a:rect l="0" t="0" r="r" b="b"/>
            <a:pathLst>
              <a:path w="939800" h="431800" fill="none">
                <a:moveTo>
                  <a:pt x="0" y="215900"/>
                </a:moveTo>
                <a:lnTo>
                  <a:pt x="11748" y="203704"/>
                </a:lnTo>
                <a:lnTo>
                  <a:pt x="23495" y="191583"/>
                </a:lnTo>
                <a:lnTo>
                  <a:pt x="35243" y="179611"/>
                </a:lnTo>
                <a:lnTo>
                  <a:pt x="46990" y="167864"/>
                </a:lnTo>
                <a:lnTo>
                  <a:pt x="58738" y="156413"/>
                </a:lnTo>
                <a:lnTo>
                  <a:pt x="70485" y="145328"/>
                </a:lnTo>
                <a:lnTo>
                  <a:pt x="82233" y="134679"/>
                </a:lnTo>
                <a:lnTo>
                  <a:pt x="93980" y="124530"/>
                </a:lnTo>
                <a:lnTo>
                  <a:pt x="105728" y="114945"/>
                </a:lnTo>
                <a:lnTo>
                  <a:pt x="117475" y="105982"/>
                </a:lnTo>
                <a:lnTo>
                  <a:pt x="129223" y="97696"/>
                </a:lnTo>
                <a:lnTo>
                  <a:pt x="140970" y="90140"/>
                </a:lnTo>
                <a:lnTo>
                  <a:pt x="152718" y="83359"/>
                </a:lnTo>
                <a:lnTo>
                  <a:pt x="164465" y="77395"/>
                </a:lnTo>
                <a:lnTo>
                  <a:pt x="176213" y="72285"/>
                </a:lnTo>
                <a:lnTo>
                  <a:pt x="187960" y="68060"/>
                </a:lnTo>
                <a:lnTo>
                  <a:pt x="199708" y="64747"/>
                </a:lnTo>
                <a:lnTo>
                  <a:pt x="211455" y="62366"/>
                </a:lnTo>
                <a:lnTo>
                  <a:pt x="223203" y="60931"/>
                </a:lnTo>
                <a:lnTo>
                  <a:pt x="234950" y="60452"/>
                </a:lnTo>
                <a:lnTo>
                  <a:pt x="246698" y="60931"/>
                </a:lnTo>
                <a:lnTo>
                  <a:pt x="258445" y="62366"/>
                </a:lnTo>
                <a:lnTo>
                  <a:pt x="270193" y="64747"/>
                </a:lnTo>
                <a:lnTo>
                  <a:pt x="281940" y="68060"/>
                </a:lnTo>
                <a:lnTo>
                  <a:pt x="293688" y="72285"/>
                </a:lnTo>
                <a:lnTo>
                  <a:pt x="305435" y="77395"/>
                </a:lnTo>
                <a:lnTo>
                  <a:pt x="317183" y="83359"/>
                </a:lnTo>
                <a:lnTo>
                  <a:pt x="328930" y="90140"/>
                </a:lnTo>
                <a:lnTo>
                  <a:pt x="340678" y="97696"/>
                </a:lnTo>
                <a:lnTo>
                  <a:pt x="352425" y="105982"/>
                </a:lnTo>
                <a:lnTo>
                  <a:pt x="364173" y="114945"/>
                </a:lnTo>
                <a:lnTo>
                  <a:pt x="375920" y="124530"/>
                </a:lnTo>
                <a:lnTo>
                  <a:pt x="387668" y="134679"/>
                </a:lnTo>
                <a:lnTo>
                  <a:pt x="399415" y="145328"/>
                </a:lnTo>
                <a:lnTo>
                  <a:pt x="411163" y="156413"/>
                </a:lnTo>
                <a:lnTo>
                  <a:pt x="422910" y="167864"/>
                </a:lnTo>
                <a:lnTo>
                  <a:pt x="434658" y="179611"/>
                </a:lnTo>
                <a:lnTo>
                  <a:pt x="446405" y="191583"/>
                </a:lnTo>
                <a:lnTo>
                  <a:pt x="458153" y="203704"/>
                </a:lnTo>
                <a:lnTo>
                  <a:pt x="469900" y="215900"/>
                </a:lnTo>
                <a:lnTo>
                  <a:pt x="481648" y="228096"/>
                </a:lnTo>
                <a:lnTo>
                  <a:pt x="493395" y="240217"/>
                </a:lnTo>
                <a:lnTo>
                  <a:pt x="505143" y="252189"/>
                </a:lnTo>
                <a:lnTo>
                  <a:pt x="516890" y="263936"/>
                </a:lnTo>
                <a:lnTo>
                  <a:pt x="528638" y="275387"/>
                </a:lnTo>
                <a:lnTo>
                  <a:pt x="540385" y="286472"/>
                </a:lnTo>
                <a:lnTo>
                  <a:pt x="552133" y="297121"/>
                </a:lnTo>
                <a:lnTo>
                  <a:pt x="563880" y="307270"/>
                </a:lnTo>
                <a:lnTo>
                  <a:pt x="575628" y="316855"/>
                </a:lnTo>
                <a:lnTo>
                  <a:pt x="587375" y="325818"/>
                </a:lnTo>
                <a:lnTo>
                  <a:pt x="599123" y="334104"/>
                </a:lnTo>
                <a:lnTo>
                  <a:pt x="610870" y="341660"/>
                </a:lnTo>
                <a:lnTo>
                  <a:pt x="622618" y="348441"/>
                </a:lnTo>
                <a:lnTo>
                  <a:pt x="634365" y="354405"/>
                </a:lnTo>
                <a:lnTo>
                  <a:pt x="646113" y="359515"/>
                </a:lnTo>
                <a:lnTo>
                  <a:pt x="657860" y="363740"/>
                </a:lnTo>
                <a:lnTo>
                  <a:pt x="669608" y="367053"/>
                </a:lnTo>
                <a:lnTo>
                  <a:pt x="681355" y="369434"/>
                </a:lnTo>
                <a:lnTo>
                  <a:pt x="693103" y="370869"/>
                </a:lnTo>
                <a:lnTo>
                  <a:pt x="704850" y="371348"/>
                </a:lnTo>
                <a:lnTo>
                  <a:pt x="716598" y="370869"/>
                </a:lnTo>
                <a:lnTo>
                  <a:pt x="728345" y="369434"/>
                </a:lnTo>
                <a:lnTo>
                  <a:pt x="740093" y="367053"/>
                </a:lnTo>
                <a:lnTo>
                  <a:pt x="751840" y="363740"/>
                </a:lnTo>
                <a:lnTo>
                  <a:pt x="763588" y="359515"/>
                </a:lnTo>
                <a:lnTo>
                  <a:pt x="775335" y="354405"/>
                </a:lnTo>
                <a:lnTo>
                  <a:pt x="787083" y="348441"/>
                </a:lnTo>
                <a:lnTo>
                  <a:pt x="798830" y="341660"/>
                </a:lnTo>
                <a:lnTo>
                  <a:pt x="810578" y="334104"/>
                </a:lnTo>
                <a:lnTo>
                  <a:pt x="822325" y="325818"/>
                </a:lnTo>
                <a:lnTo>
                  <a:pt x="834073" y="316855"/>
                </a:lnTo>
                <a:lnTo>
                  <a:pt x="845820" y="307270"/>
                </a:lnTo>
                <a:lnTo>
                  <a:pt x="857568" y="297121"/>
                </a:lnTo>
                <a:lnTo>
                  <a:pt x="869315" y="286472"/>
                </a:lnTo>
                <a:lnTo>
                  <a:pt x="881063" y="275387"/>
                </a:lnTo>
                <a:lnTo>
                  <a:pt x="892810" y="263936"/>
                </a:lnTo>
                <a:lnTo>
                  <a:pt x="904558" y="252189"/>
                </a:lnTo>
                <a:lnTo>
                  <a:pt x="916305" y="240217"/>
                </a:lnTo>
                <a:lnTo>
                  <a:pt x="928053" y="228096"/>
                </a:lnTo>
                <a:lnTo>
                  <a:pt x="939800" y="215900"/>
                </a:lnTo>
              </a:path>
            </a:pathLst>
          </a:custGeom>
          <a:noFill/>
          <a:ln w="25400" cap="rnd">
            <a:solidFill>
              <a:srgbClr val="FFFFFF"/>
            </a:solidFill>
          </a:ln>
        </p:spPr>
        <p:txBody>
          <a:bodyPr/>
          <a:lstStyle/>
          <a:p>
            <a:endParaRPr lang="en-GB"/>
          </a:p>
        </p:txBody>
      </p:sp>
      <mc:AlternateContent xmlns:mc="http://schemas.openxmlformats.org/markup-compatibility/2006">
        <mc:Choice xmlns:a14="http://schemas.microsoft.com/office/drawing/2010/main" Requires="a14">
          <p:sp>
            <p:nvSpPr>
              <p:cNvPr id="39" name="Thumb label trough"/>
              <p:cNvSpPr txBox="1"/>
              <p:nvPr/>
            </p:nvSpPr>
            <p:spPr>
              <a:xfrm>
                <a:off x="342900" y="4080553"/>
                <a:ext cx="1270000" cy="228600"/>
              </a:xfrm>
              <a:prstGeom prst="rect">
                <a:avLst/>
              </a:prstGeom>
              <a:noFill/>
              <a:ln>
                <a:noFill/>
              </a:ln>
            </p:spPr>
            <p:txBody>
              <a:bodyPr wrap="square" lIns="91440" tIns="45720" rIns="91440" bIns="45720" rtlCol="0" anchor="t">
                <a:noAutofit/>
              </a:bodyPr>
              <a:lstStyle/>
              <a:p>
                <a:pPr marL="0" indent="0" algn="ctr">
                  <a:lnSpc>
                    <a:spcPct val="100000"/>
                  </a:lnSpc>
                  <a:spcBef>
                    <a:spcPts val="0"/>
                  </a:spcBef>
                  <a:spcAft>
                    <a:spcPts val="0"/>
                  </a:spcAft>
                  <a:buNone/>
                </a:pPr>
                <a14:m>
                  <m:oMath xmlns:m="http://schemas.openxmlformats.org/officeDocument/2006/math">
                    <m:r>
                      <a:rPr lang="en-GB" sz="1200" i="1" dirty="0">
                        <a:solidFill>
                          <a:srgbClr val="FFFFFF"/>
                        </a:solidFill>
                        <a:latin typeface="Cambria Math"/>
                      </a:rPr>
                      <m:t>𝑅</m:t>
                    </m:r>
                    <m:r>
                      <a:rPr lang="en-GB" sz="1200" i="0" dirty="0">
                        <a:solidFill>
                          <a:srgbClr val="FFFFFF"/>
                        </a:solidFill>
                        <a:latin typeface="Cambria Math"/>
                      </a:rPr>
                      <m:t>=2</m:t>
                    </m:r>
                  </m:oMath>
                </a14:m>
                <a:r>
                  <a:rPr lang="en-GB" sz="1200" dirty="0">
                    <a:solidFill>
                      <a:srgbClr val="FFFFFF"/>
                    </a:solidFill>
                    <a:latin typeface="Arial"/>
                    <a:cs typeface="Arial"/>
                  </a:rPr>
                  <a:t>, </a:t>
                </a:r>
                <a14:m>
                  <m:oMath xmlns:m="http://schemas.openxmlformats.org/officeDocument/2006/math">
                    <m:r>
                      <a:rPr lang="en-GB" sz="1200" i="1" dirty="0">
                        <a:solidFill>
                          <a:srgbClr val="FFFFFF"/>
                        </a:solidFill>
                        <a:latin typeface="Cambria Math"/>
                      </a:rPr>
                      <m:t>𝑚</m:t>
                    </m:r>
                    <m:r>
                      <a:rPr lang="en-GB" sz="1200" i="0" dirty="0">
                        <a:solidFill>
                          <a:srgbClr val="FFFFFF"/>
                        </a:solidFill>
                        <a:latin typeface="Cambria Math"/>
                      </a:rPr>
                      <m:t>=2</m:t>
                    </m:r>
                  </m:oMath>
                </a14:m>
                <a:endParaRPr lang="en-GB" sz="1200" i="0" dirty="0">
                  <a:solidFill>
                    <a:srgbClr val="FFFFFF"/>
                  </a:solidFill>
                  <a:latin typeface="Arial"/>
                  <a:cs typeface="Arial"/>
                </a:endParaRPr>
              </a:p>
            </p:txBody>
          </p:sp>
        </mc:Choice>
        <mc:Fallback>
          <p:sp>
            <p:nvSpPr>
              <p:cNvPr id="39" name="Thumb label trough"/>
              <p:cNvSpPr txBox="1">
                <a:spLocks noRot="1" noChangeAspect="1" noMove="1" noResize="1" noEditPoints="1" noAdjustHandles="1" noChangeArrowheads="1" noChangeShapeType="1" noTextEdit="1"/>
              </p:cNvSpPr>
              <p:nvPr/>
            </p:nvSpPr>
            <p:spPr>
              <a:xfrm>
                <a:off x="342900" y="4080553"/>
                <a:ext cx="1270000" cy="228600"/>
              </a:xfrm>
              <a:prstGeom prst="rect">
                <a:avLst/>
              </a:prstGeom>
              <a:blipFill>
                <a:blip r:embed="rId9"/>
                <a:stretch>
                  <a:fillRect t="-2632" b="-36842"/>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0" name="Card 2 bullets"/>
              <p:cNvSpPr txBox="1"/>
              <p:nvPr/>
            </p:nvSpPr>
            <p:spPr>
              <a:xfrm>
                <a:off x="1752600" y="3556000"/>
                <a:ext cx="3657600" cy="812800"/>
              </a:xfrm>
              <a:prstGeom prst="rect">
                <a:avLst/>
              </a:prstGeom>
              <a:noFill/>
              <a:ln>
                <a:noFill/>
              </a:ln>
            </p:spPr>
            <p:txBody>
              <a:bodyPr wrap="square" lIns="0" tIns="0" rIns="0" bIns="0" rtlCol="0" anchor="t">
                <a:noAutofit/>
              </a:bodyPr>
              <a:lstStyle/>
              <a:p>
                <a:pPr marL="128588" indent="-128588" algn="l">
                  <a:lnSpc>
                    <a:spcPct val="100000"/>
                  </a:lnSpc>
                  <a:spcBef>
                    <a:spcPts val="0"/>
                  </a:spcBef>
                  <a:spcAft>
                    <a:spcPts val="0"/>
                  </a:spcAft>
                  <a:buClr>
                    <a:srgbClr val="FFD84D"/>
                  </a:buClr>
                  <a:buFont typeface="Arial"/>
                  <a:buChar char="•"/>
                </a:pPr>
                <a:r>
                  <a:rPr lang="en-GB" sz="1200" dirty="0">
                    <a:solidFill>
                      <a:srgbClr val="FFFFFF"/>
                    </a:solidFill>
                    <a:latin typeface="Arial"/>
                    <a:cs typeface="Arial"/>
                  </a:rPr>
                  <a:t>At </a:t>
                </a:r>
                <a14:m>
                  <m:oMath xmlns:m="http://schemas.openxmlformats.org/officeDocument/2006/math">
                    <m:r>
                      <a:rPr lang="en-GB" sz="1200" i="1" dirty="0">
                        <a:solidFill>
                          <a:srgbClr val="FFFFFF"/>
                        </a:solidFill>
                        <a:latin typeface="Cambria Math"/>
                      </a:rPr>
                      <m:t>𝑅</m:t>
                    </m:r>
                    <m:r>
                      <a:rPr lang="en-GB" sz="1200" i="0" dirty="0">
                        <a:solidFill>
                          <a:srgbClr val="FFFFFF"/>
                        </a:solidFill>
                        <a:latin typeface="Cambria Math"/>
                      </a:rPr>
                      <m:t>=</m:t>
                    </m:r>
                    <m:r>
                      <a:rPr lang="en-GB" sz="1200" i="1" dirty="0">
                        <a:solidFill>
                          <a:srgbClr val="FFFFFF"/>
                        </a:solidFill>
                        <a:latin typeface="Cambria Math"/>
                      </a:rPr>
                      <m:t>𝑚</m:t>
                    </m:r>
                  </m:oMath>
                </a14:m>
                <a:r>
                  <a:rPr lang="en-GB" sz="1200" dirty="0">
                    <a:solidFill>
                      <a:srgbClr val="FFFFFF"/>
                    </a:solidFill>
                    <a:latin typeface="Arial"/>
                    <a:cs typeface="Arial"/>
                  </a:rPr>
                  <a:t> each half-wave is a square cell (</a:t>
                </a:r>
                <a14:m>
                  <m:oMath xmlns:m="http://schemas.openxmlformats.org/officeDocument/2006/math">
                    <m:r>
                      <a:rPr lang="en-GB" sz="1200" i="1" dirty="0">
                        <a:solidFill>
                          <a:srgbClr val="FFFFFF"/>
                        </a:solidFill>
                        <a:latin typeface="Cambria Math"/>
                      </a:rPr>
                      <m:t>𝑎</m:t>
                    </m:r>
                    <m:r>
                      <a:rPr lang="en-GB" sz="1200" i="0" dirty="0">
                        <a:solidFill>
                          <a:srgbClr val="FFFFFF"/>
                        </a:solidFill>
                        <a:latin typeface="Cambria Math"/>
                      </a:rPr>
                      <m:t>/</m:t>
                    </m:r>
                    <m:r>
                      <a:rPr lang="en-GB" sz="1200" i="1" dirty="0">
                        <a:solidFill>
                          <a:srgbClr val="FFFFFF"/>
                        </a:solidFill>
                        <a:latin typeface="Cambria Math"/>
                      </a:rPr>
                      <m:t>𝑚</m:t>
                    </m:r>
                    <m:r>
                      <a:rPr lang="en-GB" sz="1200" i="0" dirty="0">
                        <a:solidFill>
                          <a:srgbClr val="FFFFFF"/>
                        </a:solidFill>
                        <a:latin typeface="Cambria Math"/>
                      </a:rPr>
                      <m:t>=</m:t>
                    </m:r>
                    <m:r>
                      <a:rPr lang="en-GB" sz="1200" i="1" dirty="0">
                        <a:solidFill>
                          <a:srgbClr val="FFFFFF"/>
                        </a:solidFill>
                        <a:latin typeface="Cambria Math"/>
                      </a:rPr>
                      <m:t>𝑏</m:t>
                    </m:r>
                  </m:oMath>
                </a14:m>
                <a:r>
                  <a:rPr lang="en-GB" sz="1200" dirty="0">
                    <a:solidFill>
                      <a:srgbClr val="FFFFFF"/>
                    </a:solidFill>
                    <a:latin typeface="Arial"/>
                    <a:cs typeface="Arial"/>
                  </a:rPr>
                  <a:t>), because </a:t>
                </a:r>
                <a14:m>
                  <m:oMath xmlns:m="http://schemas.openxmlformats.org/officeDocument/2006/math">
                    <m:sSub>
                      <m:sSubPr>
                        <m:ctrlPr>
                          <a:rPr lang="en-GB" sz="1200" i="1" dirty="0">
                            <a:solidFill>
                              <a:srgbClr val="FFFFFF"/>
                            </a:solidFill>
                            <a:latin typeface="Cambria Math"/>
                          </a:rPr>
                        </m:ctrlPr>
                      </m:sSubPr>
                      <m:e>
                        <m:r>
                          <a:rPr lang="en-GB" sz="1200" i="1" dirty="0">
                            <a:solidFill>
                              <a:srgbClr val="FFFFFF"/>
                            </a:solidFill>
                            <a:latin typeface="Cambria Math"/>
                          </a:rPr>
                          <m:t>𝐷</m:t>
                        </m:r>
                      </m:e>
                      <m:sub>
                        <m:r>
                          <a:rPr lang="en-GB" sz="1200" i="0" dirty="0">
                            <a:solidFill>
                              <a:srgbClr val="FFFFFF"/>
                            </a:solidFill>
                            <a:latin typeface="Cambria Math"/>
                          </a:rPr>
                          <m:t>11</m:t>
                        </m:r>
                      </m:sub>
                    </m:sSub>
                    <m:r>
                      <a:rPr lang="en-GB" sz="1200" i="0" dirty="0">
                        <a:solidFill>
                          <a:srgbClr val="FFFFFF"/>
                        </a:solidFill>
                        <a:latin typeface="Cambria Math"/>
                      </a:rPr>
                      <m:t>=</m:t>
                    </m:r>
                    <m:sSub>
                      <m:sSubPr>
                        <m:ctrlPr>
                          <a:rPr lang="en-GB" sz="1200" i="1" dirty="0">
                            <a:solidFill>
                              <a:srgbClr val="FFFFFF"/>
                            </a:solidFill>
                            <a:latin typeface="Cambria Math"/>
                          </a:rPr>
                        </m:ctrlPr>
                      </m:sSubPr>
                      <m:e>
                        <m:r>
                          <a:rPr lang="en-GB" sz="1200" i="1" dirty="0">
                            <a:solidFill>
                              <a:srgbClr val="FFFFFF"/>
                            </a:solidFill>
                            <a:latin typeface="Cambria Math"/>
                          </a:rPr>
                          <m:t>𝐷</m:t>
                        </m:r>
                      </m:e>
                      <m:sub>
                        <m:r>
                          <a:rPr lang="en-GB" sz="1200" i="0" dirty="0">
                            <a:solidFill>
                              <a:srgbClr val="FFFFFF"/>
                            </a:solidFill>
                            <a:latin typeface="Cambria Math"/>
                          </a:rPr>
                          <m:t>22</m:t>
                        </m:r>
                      </m:sub>
                    </m:sSub>
                  </m:oMath>
                </a14:m>
                <a:r>
                  <a:rPr lang="en-GB" sz="1200" dirty="0">
                    <a:solidFill>
                      <a:srgbClr val="FFFFFF"/>
                    </a:solidFill>
                    <a:latin typeface="Arial"/>
                    <a:cs typeface="Arial"/>
                  </a:rPr>
                  <a:t>.</a:t>
                </a:r>
              </a:p>
              <a:p>
                <a:pPr marL="128588" indent="-128588" algn="l">
                  <a:lnSpc>
                    <a:spcPct val="100000"/>
                  </a:lnSpc>
                  <a:spcBef>
                    <a:spcPts val="200"/>
                  </a:spcBef>
                  <a:spcAft>
                    <a:spcPts val="0"/>
                  </a:spcAft>
                  <a:buClr>
                    <a:srgbClr val="FFD84D"/>
                  </a:buClr>
                  <a:buFont typeface="Arial"/>
                  <a:buChar char="•"/>
                </a:pPr>
                <a:r>
                  <a:rPr lang="en-GB" sz="1200" dirty="0">
                    <a:solidFill>
                      <a:srgbClr val="FFFFFF"/>
                    </a:solidFill>
                    <a:latin typeface="Arial"/>
                    <a:cs typeface="Arial"/>
                  </a:rPr>
                  <a:t>Every trough here is 0.646 N/mm.</a:t>
                </a:r>
              </a:p>
              <a:p>
                <a:pPr marL="128588" indent="-128588" algn="l">
                  <a:lnSpc>
                    <a:spcPct val="100000"/>
                  </a:lnSpc>
                  <a:spcBef>
                    <a:spcPts val="200"/>
                  </a:spcBef>
                  <a:spcAft>
                    <a:spcPts val="0"/>
                  </a:spcAft>
                  <a:buClr>
                    <a:srgbClr val="FFD84D"/>
                  </a:buClr>
                  <a:buFont typeface="Arial"/>
                  <a:buChar char="•"/>
                </a:pPr>
                <a:r>
                  <a:rPr lang="en-GB" sz="1200" dirty="0">
                    <a:solidFill>
                      <a:srgbClr val="FFFFFF"/>
                    </a:solidFill>
                    <a:latin typeface="Arial"/>
                    <a:cs typeface="Arial"/>
                  </a:rPr>
                  <a:t>The lowest load that mode can reach.</a:t>
                </a:r>
              </a:p>
            </p:txBody>
          </p:sp>
        </mc:Choice>
        <mc:Fallback>
          <p:sp>
            <p:nvSpPr>
              <p:cNvPr id="40" name="Card 2 bullets"/>
              <p:cNvSpPr txBox="1">
                <a:spLocks noRot="1" noChangeAspect="1" noMove="1" noResize="1" noEditPoints="1" noAdjustHandles="1" noChangeArrowheads="1" noChangeShapeType="1" noTextEdit="1"/>
              </p:cNvSpPr>
              <p:nvPr/>
            </p:nvSpPr>
            <p:spPr>
              <a:xfrm>
                <a:off x="1752600" y="3556000"/>
                <a:ext cx="3657600" cy="812800"/>
              </a:xfrm>
              <a:prstGeom prst="rect">
                <a:avLst/>
              </a:prstGeom>
              <a:blipFill>
                <a:blip r:embed="rId10"/>
                <a:stretch>
                  <a:fillRect l="-2500" t="-6716" r="-3000" b="-7463"/>
                </a:stretch>
              </a:blipFill>
              <a:ln>
                <a:noFill/>
              </a:ln>
            </p:spPr>
            <p:txBody>
              <a:bodyPr/>
              <a:lstStyle/>
              <a:p>
                <a:r>
                  <a:rPr lang="en-GB">
                    <a:noFill/>
                  </a:rPr>
                  <a:t> </a:t>
                </a:r>
              </a:p>
            </p:txBody>
          </p:sp>
        </mc:Fallback>
      </mc:AlternateContent>
      <p:sp>
        <p:nvSpPr>
          <p:cNvPr id="41" name="Card 3"/>
          <p:cNvSpPr/>
          <p:nvPr/>
        </p:nvSpPr>
        <p:spPr>
          <a:xfrm>
            <a:off x="215900" y="4508500"/>
            <a:ext cx="5270500" cy="1282700"/>
          </a:xfrm>
          <a:prstGeom prst="roundRect">
            <a:avLst>
              <a:gd name="adj" fmla="val 2500"/>
            </a:avLst>
          </a:prstGeom>
          <a:solidFill>
            <a:srgbClr val="2C2C2C"/>
          </a:solidFill>
          <a:ln>
            <a:noFill/>
          </a:ln>
        </p:spPr>
        <p:txBody>
          <a:bodyPr wrap="square" lIns="91440" tIns="45720" rIns="91440" bIns="45720" rtlCol="0" anchor="t">
            <a:noAutofit/>
          </a:bodyPr>
          <a:lstStyle/>
          <a:p>
            <a:endParaRPr lang="en-GB" dirty="0"/>
          </a:p>
        </p:txBody>
      </p:sp>
      <p:sp>
        <p:nvSpPr>
          <p:cNvPr id="512" name="Card accent bar"/>
          <p:cNvSpPr/>
          <p:nvPr/>
        </p:nvSpPr>
        <p:spPr>
          <a:xfrm>
            <a:off x="215900" y="4556125"/>
            <a:ext cx="28575" cy="1187450"/>
          </a:xfrm>
          <a:prstGeom prst="rect">
            <a:avLst/>
          </a:prstGeom>
          <a:solidFill>
            <a:srgbClr val="FF3A6C"/>
          </a:solidFill>
          <a:ln>
            <a:noFill/>
          </a:ln>
        </p:spPr>
        <p:txBody>
          <a:bodyPr/>
          <a:lstStyle/>
          <a:p>
            <a:endParaRPr lang="en-GB"/>
          </a:p>
        </p:txBody>
      </p:sp>
      <p:sp>
        <p:nvSpPr>
          <p:cNvPr id="42" name="Card 3 number"/>
          <p:cNvSpPr/>
          <p:nvPr/>
        </p:nvSpPr>
        <p:spPr>
          <a:xfrm>
            <a:off x="431800" y="4584700"/>
            <a:ext cx="238125" cy="238125"/>
          </a:xfrm>
          <a:prstGeom prst="ellipse">
            <a:avLst/>
          </a:prstGeom>
          <a:solidFill>
            <a:srgbClr val="FF3A6C"/>
          </a:solidFill>
          <a:ln>
            <a:noFill/>
          </a:ln>
        </p:spPr>
        <p:txBody>
          <a:bodyPr wrap="square" lIns="0" tIns="0" rIns="0" bIns="0" rtlCol="0" anchor="ctr">
            <a:noAutofit/>
          </a:bodyPr>
          <a:lstStyle/>
          <a:p>
            <a:pPr marL="0" indent="0" algn="ctr">
              <a:lnSpc>
                <a:spcPct val="100000"/>
              </a:lnSpc>
              <a:spcBef>
                <a:spcPts val="0"/>
              </a:spcBef>
              <a:spcAft>
                <a:spcPts val="0"/>
              </a:spcAft>
              <a:buNone/>
            </a:pPr>
            <a:r>
              <a:rPr lang="en-GB" sz="1300" b="0" i="0" dirty="0">
                <a:solidFill>
                  <a:srgbClr val="202020"/>
                </a:solidFill>
                <a:latin typeface="Arial"/>
                <a:cs typeface="Arial"/>
              </a:rPr>
              <a:t>3</a:t>
            </a:r>
            <a:endParaRPr lang="en-GB" sz="1300" b="0" dirty="0">
              <a:solidFill>
                <a:srgbClr val="202020"/>
              </a:solidFill>
            </a:endParaRPr>
          </a:p>
        </p:txBody>
      </p:sp>
      <p:sp>
        <p:nvSpPr>
          <p:cNvPr id="43" name="Card 3 heading"/>
          <p:cNvSpPr txBox="1"/>
          <p:nvPr/>
        </p:nvSpPr>
        <p:spPr>
          <a:xfrm>
            <a:off x="762000" y="4572000"/>
            <a:ext cx="4635500" cy="279400"/>
          </a:xfrm>
          <a:prstGeom prst="rect">
            <a:avLst/>
          </a:prstGeom>
          <a:noFill/>
          <a:ln>
            <a:noFill/>
          </a:ln>
        </p:spPr>
        <p:txBody>
          <a:bodyPr wrap="square" lIns="91440" tIns="45720" rIns="91440" bIns="45720" rtlCol="0" anchor="t">
            <a:noAutofit/>
          </a:bodyPr>
          <a:lstStyle/>
          <a:p>
            <a:pPr marL="0" indent="0" algn="l">
              <a:lnSpc>
                <a:spcPct val="100000"/>
              </a:lnSpc>
              <a:spcBef>
                <a:spcPts val="0"/>
              </a:spcBef>
              <a:spcAft>
                <a:spcPts val="0"/>
              </a:spcAft>
              <a:buNone/>
            </a:pPr>
            <a:r>
              <a:rPr lang="en-GB" sz="1400" b="1" i="0" dirty="0">
                <a:solidFill>
                  <a:srgbClr val="FF3A6C"/>
                </a:solidFill>
                <a:latin typeface="Arial"/>
                <a:cs typeface="Arial"/>
              </a:rPr>
              <a:t>Cusp: the governing mode switches</a:t>
            </a:r>
            <a:endParaRPr lang="en-GB" sz="1400" b="1" dirty="0">
              <a:solidFill>
                <a:srgbClr val="FF3A6C"/>
              </a:solidFill>
            </a:endParaRPr>
          </a:p>
        </p:txBody>
      </p:sp>
      <p:sp>
        <p:nvSpPr>
          <p:cNvPr id="44" name="Thumb cusp m1 cell 1"/>
          <p:cNvSpPr/>
          <p:nvPr/>
        </p:nvSpPr>
        <p:spPr>
          <a:xfrm>
            <a:off x="482600" y="4932144"/>
            <a:ext cx="635000" cy="388340"/>
          </a:xfrm>
          <a:prstGeom prst="rect">
            <a:avLst/>
          </a:prstGeom>
          <a:solidFill>
            <a:srgbClr val="977632"/>
          </a:solidFill>
          <a:ln w="12700">
            <a:solidFill>
              <a:srgbClr val="FFFFFF"/>
            </a:solidFill>
          </a:ln>
        </p:spPr>
        <p:txBody>
          <a:bodyPr wrap="square" lIns="91440" tIns="45720" rIns="91440" bIns="45720" rtlCol="0" anchor="t">
            <a:noAutofit/>
          </a:bodyPr>
          <a:lstStyle/>
          <a:p>
            <a:endParaRPr lang="en-GB" dirty="0"/>
          </a:p>
        </p:txBody>
      </p:sp>
      <p:sp>
        <p:nvSpPr>
          <p:cNvPr id="45" name="Thumb cusp m1 mode shape"/>
          <p:cNvSpPr/>
          <p:nvPr/>
        </p:nvSpPr>
        <p:spPr>
          <a:xfrm>
            <a:off x="482600" y="4932144"/>
            <a:ext cx="635000" cy="388340"/>
          </a:xfrm>
          <a:custGeom>
            <a:avLst/>
            <a:gdLst/>
            <a:ahLst/>
            <a:cxnLst/>
            <a:rect l="0" t="0" r="r" b="b"/>
            <a:pathLst>
              <a:path w="635000" h="419100" fill="none">
                <a:moveTo>
                  <a:pt x="0" y="209550"/>
                </a:moveTo>
                <a:lnTo>
                  <a:pt x="15875" y="197712"/>
                </a:lnTo>
                <a:lnTo>
                  <a:pt x="31750" y="185948"/>
                </a:lnTo>
                <a:lnTo>
                  <a:pt x="47625" y="174329"/>
                </a:lnTo>
                <a:lnTo>
                  <a:pt x="63500" y="162927"/>
                </a:lnTo>
                <a:lnTo>
                  <a:pt x="79375" y="151812"/>
                </a:lnTo>
                <a:lnTo>
                  <a:pt x="95250" y="141054"/>
                </a:lnTo>
                <a:lnTo>
                  <a:pt x="111125" y="130718"/>
                </a:lnTo>
                <a:lnTo>
                  <a:pt x="127000" y="120867"/>
                </a:lnTo>
                <a:lnTo>
                  <a:pt x="142875" y="111564"/>
                </a:lnTo>
                <a:lnTo>
                  <a:pt x="158750" y="102865"/>
                </a:lnTo>
                <a:lnTo>
                  <a:pt x="174625" y="94823"/>
                </a:lnTo>
                <a:lnTo>
                  <a:pt x="190500" y="87489"/>
                </a:lnTo>
                <a:lnTo>
                  <a:pt x="206375" y="80907"/>
                </a:lnTo>
                <a:lnTo>
                  <a:pt x="222250" y="75118"/>
                </a:lnTo>
                <a:lnTo>
                  <a:pt x="238125" y="70159"/>
                </a:lnTo>
                <a:lnTo>
                  <a:pt x="254000" y="66058"/>
                </a:lnTo>
                <a:lnTo>
                  <a:pt x="269875" y="62843"/>
                </a:lnTo>
                <a:lnTo>
                  <a:pt x="285750" y="60532"/>
                </a:lnTo>
                <a:lnTo>
                  <a:pt x="301625" y="59139"/>
                </a:lnTo>
                <a:lnTo>
                  <a:pt x="317500" y="58674"/>
                </a:lnTo>
                <a:lnTo>
                  <a:pt x="333375" y="59139"/>
                </a:lnTo>
                <a:lnTo>
                  <a:pt x="349250" y="60532"/>
                </a:lnTo>
                <a:lnTo>
                  <a:pt x="365125" y="62843"/>
                </a:lnTo>
                <a:lnTo>
                  <a:pt x="381000" y="66058"/>
                </a:lnTo>
                <a:lnTo>
                  <a:pt x="396875" y="70159"/>
                </a:lnTo>
                <a:lnTo>
                  <a:pt x="412750" y="75118"/>
                </a:lnTo>
                <a:lnTo>
                  <a:pt x="428625" y="80907"/>
                </a:lnTo>
                <a:lnTo>
                  <a:pt x="444500" y="87489"/>
                </a:lnTo>
                <a:lnTo>
                  <a:pt x="460375" y="94823"/>
                </a:lnTo>
                <a:lnTo>
                  <a:pt x="476250" y="102865"/>
                </a:lnTo>
                <a:lnTo>
                  <a:pt x="492125" y="111564"/>
                </a:lnTo>
                <a:lnTo>
                  <a:pt x="508000" y="120867"/>
                </a:lnTo>
                <a:lnTo>
                  <a:pt x="523875" y="130718"/>
                </a:lnTo>
                <a:lnTo>
                  <a:pt x="539750" y="141054"/>
                </a:lnTo>
                <a:lnTo>
                  <a:pt x="555625" y="151812"/>
                </a:lnTo>
                <a:lnTo>
                  <a:pt x="571500" y="162927"/>
                </a:lnTo>
                <a:lnTo>
                  <a:pt x="587375" y="174329"/>
                </a:lnTo>
                <a:lnTo>
                  <a:pt x="603250" y="185948"/>
                </a:lnTo>
                <a:lnTo>
                  <a:pt x="619125" y="197712"/>
                </a:lnTo>
                <a:lnTo>
                  <a:pt x="635000" y="209550"/>
                </a:lnTo>
              </a:path>
            </a:pathLst>
          </a:custGeom>
          <a:noFill/>
          <a:ln w="25400" cap="rnd">
            <a:solidFill>
              <a:srgbClr val="FFFFFF"/>
            </a:solidFill>
          </a:ln>
        </p:spPr>
        <p:txBody>
          <a:bodyPr/>
          <a:lstStyle/>
          <a:p>
            <a:endParaRPr lang="en-GB"/>
          </a:p>
        </p:txBody>
      </p:sp>
      <p:sp>
        <p:nvSpPr>
          <p:cNvPr id="46" name="Equals sign"/>
          <p:cNvSpPr txBox="1"/>
          <p:nvPr/>
        </p:nvSpPr>
        <p:spPr>
          <a:xfrm>
            <a:off x="1117600" y="4942630"/>
            <a:ext cx="317500" cy="355600"/>
          </a:xfrm>
          <a:prstGeom prst="rect">
            <a:avLst/>
          </a:prstGeom>
          <a:noFill/>
          <a:ln>
            <a:noFill/>
          </a:ln>
        </p:spPr>
        <p:txBody>
          <a:bodyPr wrap="square" lIns="0" tIns="0" rIns="0" bIns="0" rtlCol="0" anchor="ctr">
            <a:noAutofit/>
          </a:bodyPr>
          <a:lstStyle/>
          <a:p>
            <a:pPr marL="0" indent="0" algn="ctr">
              <a:lnSpc>
                <a:spcPct val="100000"/>
              </a:lnSpc>
              <a:spcBef>
                <a:spcPts val="0"/>
              </a:spcBef>
              <a:spcAft>
                <a:spcPts val="0"/>
              </a:spcAft>
              <a:buNone/>
            </a:pPr>
            <a:r>
              <a:rPr lang="en-GB" sz="2200" b="1" i="0" dirty="0">
                <a:solidFill>
                  <a:srgbClr val="FFFFFF"/>
                </a:solidFill>
                <a:latin typeface="Arial"/>
                <a:cs typeface="Arial"/>
              </a:rPr>
              <a:t>=</a:t>
            </a:r>
            <a:endParaRPr lang="en-GB" sz="1200" dirty="0"/>
          </a:p>
        </p:txBody>
      </p:sp>
      <p:sp>
        <p:nvSpPr>
          <p:cNvPr id="47" name="Thumb cusp m2 cell 1"/>
          <p:cNvSpPr/>
          <p:nvPr/>
        </p:nvSpPr>
        <p:spPr>
          <a:xfrm>
            <a:off x="1435100" y="4932144"/>
            <a:ext cx="330200" cy="388340"/>
          </a:xfrm>
          <a:prstGeom prst="rect">
            <a:avLst/>
          </a:prstGeom>
          <a:solidFill>
            <a:srgbClr val="977632"/>
          </a:solidFill>
          <a:ln w="12700">
            <a:solidFill>
              <a:srgbClr val="FFFFFF"/>
            </a:solidFill>
          </a:ln>
        </p:spPr>
        <p:txBody>
          <a:bodyPr wrap="square" lIns="91440" tIns="45720" rIns="91440" bIns="45720" rtlCol="0" anchor="t">
            <a:noAutofit/>
          </a:bodyPr>
          <a:lstStyle/>
          <a:p>
            <a:endParaRPr lang="en-GB" dirty="0"/>
          </a:p>
        </p:txBody>
      </p:sp>
      <p:sp>
        <p:nvSpPr>
          <p:cNvPr id="48" name="Thumb cusp m2 cell 2"/>
          <p:cNvSpPr/>
          <p:nvPr/>
        </p:nvSpPr>
        <p:spPr>
          <a:xfrm>
            <a:off x="1765300" y="4932144"/>
            <a:ext cx="330200" cy="388340"/>
          </a:xfrm>
          <a:prstGeom prst="rect">
            <a:avLst/>
          </a:prstGeom>
          <a:solidFill>
            <a:srgbClr val="45639A"/>
          </a:solidFill>
          <a:ln w="12700">
            <a:solidFill>
              <a:srgbClr val="FFFFFF"/>
            </a:solidFill>
          </a:ln>
        </p:spPr>
        <p:txBody>
          <a:bodyPr wrap="square" lIns="91440" tIns="45720" rIns="91440" bIns="45720" rtlCol="0" anchor="t">
            <a:noAutofit/>
          </a:bodyPr>
          <a:lstStyle/>
          <a:p>
            <a:endParaRPr lang="en-GB" dirty="0"/>
          </a:p>
        </p:txBody>
      </p:sp>
      <p:sp>
        <p:nvSpPr>
          <p:cNvPr id="49" name="Thumb cusp m2 mode shape"/>
          <p:cNvSpPr/>
          <p:nvPr/>
        </p:nvSpPr>
        <p:spPr>
          <a:xfrm>
            <a:off x="1435100" y="4932144"/>
            <a:ext cx="660400" cy="388340"/>
          </a:xfrm>
          <a:custGeom>
            <a:avLst/>
            <a:gdLst/>
            <a:ahLst/>
            <a:cxnLst/>
            <a:rect l="0" t="0" r="r" b="b"/>
            <a:pathLst>
              <a:path w="660400" h="419100" fill="none">
                <a:moveTo>
                  <a:pt x="0" y="209550"/>
                </a:moveTo>
                <a:lnTo>
                  <a:pt x="8255" y="197712"/>
                </a:lnTo>
                <a:lnTo>
                  <a:pt x="16510" y="185948"/>
                </a:lnTo>
                <a:lnTo>
                  <a:pt x="24765" y="174329"/>
                </a:lnTo>
                <a:lnTo>
                  <a:pt x="33020" y="162927"/>
                </a:lnTo>
                <a:lnTo>
                  <a:pt x="41275" y="151812"/>
                </a:lnTo>
                <a:lnTo>
                  <a:pt x="49530" y="141054"/>
                </a:lnTo>
                <a:lnTo>
                  <a:pt x="57785" y="130718"/>
                </a:lnTo>
                <a:lnTo>
                  <a:pt x="66040" y="120867"/>
                </a:lnTo>
                <a:lnTo>
                  <a:pt x="74295" y="111564"/>
                </a:lnTo>
                <a:lnTo>
                  <a:pt x="82550" y="102865"/>
                </a:lnTo>
                <a:lnTo>
                  <a:pt x="90805" y="94823"/>
                </a:lnTo>
                <a:lnTo>
                  <a:pt x="99060" y="87489"/>
                </a:lnTo>
                <a:lnTo>
                  <a:pt x="107315" y="80907"/>
                </a:lnTo>
                <a:lnTo>
                  <a:pt x="115570" y="75118"/>
                </a:lnTo>
                <a:lnTo>
                  <a:pt x="123825" y="70159"/>
                </a:lnTo>
                <a:lnTo>
                  <a:pt x="132080" y="66058"/>
                </a:lnTo>
                <a:lnTo>
                  <a:pt x="140335" y="62843"/>
                </a:lnTo>
                <a:lnTo>
                  <a:pt x="148590" y="60532"/>
                </a:lnTo>
                <a:lnTo>
                  <a:pt x="156845" y="59139"/>
                </a:lnTo>
                <a:lnTo>
                  <a:pt x="165100" y="58674"/>
                </a:lnTo>
                <a:lnTo>
                  <a:pt x="173355" y="59139"/>
                </a:lnTo>
                <a:lnTo>
                  <a:pt x="181610" y="60532"/>
                </a:lnTo>
                <a:lnTo>
                  <a:pt x="189865" y="62843"/>
                </a:lnTo>
                <a:lnTo>
                  <a:pt x="198120" y="66058"/>
                </a:lnTo>
                <a:lnTo>
                  <a:pt x="206375" y="70159"/>
                </a:lnTo>
                <a:lnTo>
                  <a:pt x="214630" y="75118"/>
                </a:lnTo>
                <a:lnTo>
                  <a:pt x="222885" y="80907"/>
                </a:lnTo>
                <a:lnTo>
                  <a:pt x="231140" y="87489"/>
                </a:lnTo>
                <a:lnTo>
                  <a:pt x="239395" y="94823"/>
                </a:lnTo>
                <a:lnTo>
                  <a:pt x="247650" y="102865"/>
                </a:lnTo>
                <a:lnTo>
                  <a:pt x="255905" y="111564"/>
                </a:lnTo>
                <a:lnTo>
                  <a:pt x="264160" y="120867"/>
                </a:lnTo>
                <a:lnTo>
                  <a:pt x="272415" y="130718"/>
                </a:lnTo>
                <a:lnTo>
                  <a:pt x="280670" y="141054"/>
                </a:lnTo>
                <a:lnTo>
                  <a:pt x="288925" y="151812"/>
                </a:lnTo>
                <a:lnTo>
                  <a:pt x="297180" y="162927"/>
                </a:lnTo>
                <a:lnTo>
                  <a:pt x="305435" y="174329"/>
                </a:lnTo>
                <a:lnTo>
                  <a:pt x="313690" y="185948"/>
                </a:lnTo>
                <a:lnTo>
                  <a:pt x="321945" y="197712"/>
                </a:lnTo>
                <a:lnTo>
                  <a:pt x="330200" y="209550"/>
                </a:lnTo>
                <a:lnTo>
                  <a:pt x="338455" y="221388"/>
                </a:lnTo>
                <a:lnTo>
                  <a:pt x="346710" y="233152"/>
                </a:lnTo>
                <a:lnTo>
                  <a:pt x="354965" y="244771"/>
                </a:lnTo>
                <a:lnTo>
                  <a:pt x="363220" y="256173"/>
                </a:lnTo>
                <a:lnTo>
                  <a:pt x="371475" y="267288"/>
                </a:lnTo>
                <a:lnTo>
                  <a:pt x="379730" y="278046"/>
                </a:lnTo>
                <a:lnTo>
                  <a:pt x="387985" y="288382"/>
                </a:lnTo>
                <a:lnTo>
                  <a:pt x="396240" y="298233"/>
                </a:lnTo>
                <a:lnTo>
                  <a:pt x="404495" y="307536"/>
                </a:lnTo>
                <a:lnTo>
                  <a:pt x="412750" y="316235"/>
                </a:lnTo>
                <a:lnTo>
                  <a:pt x="421005" y="324277"/>
                </a:lnTo>
                <a:lnTo>
                  <a:pt x="429260" y="331611"/>
                </a:lnTo>
                <a:lnTo>
                  <a:pt x="437515" y="338193"/>
                </a:lnTo>
                <a:lnTo>
                  <a:pt x="445770" y="343982"/>
                </a:lnTo>
                <a:lnTo>
                  <a:pt x="454025" y="348941"/>
                </a:lnTo>
                <a:lnTo>
                  <a:pt x="462280" y="353042"/>
                </a:lnTo>
                <a:lnTo>
                  <a:pt x="470535" y="356257"/>
                </a:lnTo>
                <a:lnTo>
                  <a:pt x="478790" y="358568"/>
                </a:lnTo>
                <a:lnTo>
                  <a:pt x="487045" y="359961"/>
                </a:lnTo>
                <a:lnTo>
                  <a:pt x="495300" y="360426"/>
                </a:lnTo>
                <a:lnTo>
                  <a:pt x="503555" y="359961"/>
                </a:lnTo>
                <a:lnTo>
                  <a:pt x="511810" y="358568"/>
                </a:lnTo>
                <a:lnTo>
                  <a:pt x="520065" y="356257"/>
                </a:lnTo>
                <a:lnTo>
                  <a:pt x="528320" y="353042"/>
                </a:lnTo>
                <a:lnTo>
                  <a:pt x="536575" y="348941"/>
                </a:lnTo>
                <a:lnTo>
                  <a:pt x="544830" y="343982"/>
                </a:lnTo>
                <a:lnTo>
                  <a:pt x="553085" y="338193"/>
                </a:lnTo>
                <a:lnTo>
                  <a:pt x="561340" y="331611"/>
                </a:lnTo>
                <a:lnTo>
                  <a:pt x="569595" y="324277"/>
                </a:lnTo>
                <a:lnTo>
                  <a:pt x="577850" y="316235"/>
                </a:lnTo>
                <a:lnTo>
                  <a:pt x="586105" y="307536"/>
                </a:lnTo>
                <a:lnTo>
                  <a:pt x="594360" y="298233"/>
                </a:lnTo>
                <a:lnTo>
                  <a:pt x="602615" y="288382"/>
                </a:lnTo>
                <a:lnTo>
                  <a:pt x="610870" y="278046"/>
                </a:lnTo>
                <a:lnTo>
                  <a:pt x="619125" y="267288"/>
                </a:lnTo>
                <a:lnTo>
                  <a:pt x="627380" y="256173"/>
                </a:lnTo>
                <a:lnTo>
                  <a:pt x="635635" y="244771"/>
                </a:lnTo>
                <a:lnTo>
                  <a:pt x="643890" y="233152"/>
                </a:lnTo>
                <a:lnTo>
                  <a:pt x="652145" y="221388"/>
                </a:lnTo>
                <a:lnTo>
                  <a:pt x="660400" y="209550"/>
                </a:lnTo>
              </a:path>
            </a:pathLst>
          </a:custGeom>
          <a:noFill/>
          <a:ln w="25400" cap="rnd">
            <a:solidFill>
              <a:srgbClr val="FFFFFF"/>
            </a:solidFill>
          </a:ln>
        </p:spPr>
        <p:txBody>
          <a:bodyPr/>
          <a:lstStyle/>
          <a:p>
            <a:endParaRPr lang="en-GB"/>
          </a:p>
        </p:txBody>
      </p:sp>
      <mc:AlternateContent xmlns:mc="http://schemas.openxmlformats.org/markup-compatibility/2006">
        <mc:Choice xmlns:a14="http://schemas.microsoft.com/office/drawing/2010/main" Requires="a14">
          <p:sp>
            <p:nvSpPr>
              <p:cNvPr id="50" name="Thumb label m1"/>
              <p:cNvSpPr txBox="1"/>
              <p:nvPr/>
            </p:nvSpPr>
            <p:spPr>
              <a:xfrm>
                <a:off x="292100" y="5347399"/>
                <a:ext cx="1016000" cy="228600"/>
              </a:xfrm>
              <a:prstGeom prst="rect">
                <a:avLst/>
              </a:prstGeom>
              <a:noFill/>
              <a:ln>
                <a:noFill/>
              </a:ln>
            </p:spPr>
            <p:txBody>
              <a:bodyPr wrap="square" lIns="91440" tIns="45720" rIns="91440" bIns="45720" rtlCol="0" anchor="t">
                <a:noAutofit/>
              </a:bodyPr>
              <a:lstStyle/>
              <a:p>
                <a:pPr marL="0" indent="0" algn="ctr">
                  <a:lnSpc>
                    <a:spcPct val="100000"/>
                  </a:lnSpc>
                  <a:spcBef>
                    <a:spcPts val="0"/>
                  </a:spcBef>
                  <a:spcAft>
                    <a:spcPts val="0"/>
                  </a:spcAft>
                  <a:buNone/>
                </a:pPr>
                <a14:m>
                  <m:oMathPara xmlns:m="http://schemas.openxmlformats.org/officeDocument/2006/math">
                    <m:oMathParaPr>
                      <m:jc m:val="center"/>
                    </m:oMathParaPr>
                    <m:oMath>
                      <m:r>
                        <a:rPr lang="en-GB" sz="1200" i="1" dirty="0">
                          <a:solidFill>
                            <a:srgbClr val="FFFFFF"/>
                          </a:solidFill>
                          <a:latin typeface="Cambria Math"/>
                        </a:rPr>
                        <m:t>𝑚</m:t>
                      </m:r>
                      <m:r>
                        <a:rPr lang="en-GB" sz="1200" i="0" dirty="0">
                          <a:solidFill>
                            <a:srgbClr val="FFFFFF"/>
                          </a:solidFill>
                          <a:latin typeface="Cambria Math"/>
                        </a:rPr>
                        <m:t>=1</m:t>
                      </m:r>
                    </m:oMath>
                  </m:oMathPara>
                </a14:m>
                <a:endParaRPr lang="en-GB" sz="1200" i="0" dirty="0">
                  <a:solidFill>
                    <a:srgbClr val="FFFFFF"/>
                  </a:solidFill>
                  <a:latin typeface="Arial"/>
                  <a:cs typeface="Arial"/>
                </a:endParaRPr>
              </a:p>
            </p:txBody>
          </p:sp>
        </mc:Choice>
        <mc:Fallback>
          <p:sp>
            <p:nvSpPr>
              <p:cNvPr id="50" name="Thumb label m1"/>
              <p:cNvSpPr txBox="1">
                <a:spLocks noRot="1" noChangeAspect="1" noMove="1" noResize="1" noEditPoints="1" noAdjustHandles="1" noChangeArrowheads="1" noChangeShapeType="1" noTextEdit="1"/>
              </p:cNvSpPr>
              <p:nvPr/>
            </p:nvSpPr>
            <p:spPr>
              <a:xfrm>
                <a:off x="292100" y="5347399"/>
                <a:ext cx="1016000" cy="228600"/>
              </a:xfrm>
              <a:prstGeom prst="rect">
                <a:avLst/>
              </a:prstGeom>
              <a:blipFill>
                <a:blip r:embed="rId11"/>
                <a:stretch>
                  <a:fillRect b="-7895"/>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51" name="Thumb label m2"/>
              <p:cNvSpPr txBox="1"/>
              <p:nvPr/>
            </p:nvSpPr>
            <p:spPr>
              <a:xfrm>
                <a:off x="1257300" y="5347399"/>
                <a:ext cx="1016000" cy="228600"/>
              </a:xfrm>
              <a:prstGeom prst="rect">
                <a:avLst/>
              </a:prstGeom>
              <a:noFill/>
              <a:ln>
                <a:noFill/>
              </a:ln>
            </p:spPr>
            <p:txBody>
              <a:bodyPr wrap="square" lIns="91440" tIns="45720" rIns="91440" bIns="45720" rtlCol="0" anchor="t">
                <a:noAutofit/>
              </a:bodyPr>
              <a:lstStyle/>
              <a:p>
                <a:pPr marL="0" indent="0" algn="ctr">
                  <a:lnSpc>
                    <a:spcPct val="100000"/>
                  </a:lnSpc>
                  <a:spcBef>
                    <a:spcPts val="0"/>
                  </a:spcBef>
                  <a:spcAft>
                    <a:spcPts val="0"/>
                  </a:spcAft>
                  <a:buNone/>
                </a:pPr>
                <a14:m>
                  <m:oMathPara xmlns:m="http://schemas.openxmlformats.org/officeDocument/2006/math">
                    <m:oMathParaPr>
                      <m:jc m:val="center"/>
                    </m:oMathParaPr>
                    <m:oMath>
                      <m:r>
                        <a:rPr lang="en-GB" sz="1200" i="1" dirty="0">
                          <a:solidFill>
                            <a:srgbClr val="FFFFFF"/>
                          </a:solidFill>
                          <a:latin typeface="Cambria Math"/>
                        </a:rPr>
                        <m:t>𝑚</m:t>
                      </m:r>
                      <m:r>
                        <a:rPr lang="en-GB" sz="1200" i="0" dirty="0">
                          <a:solidFill>
                            <a:srgbClr val="FFFFFF"/>
                          </a:solidFill>
                          <a:latin typeface="Cambria Math"/>
                        </a:rPr>
                        <m:t>=2</m:t>
                      </m:r>
                    </m:oMath>
                  </m:oMathPara>
                </a14:m>
                <a:endParaRPr lang="en-GB" sz="1200" i="0" dirty="0">
                  <a:solidFill>
                    <a:srgbClr val="FFFFFF"/>
                  </a:solidFill>
                  <a:latin typeface="Arial"/>
                  <a:cs typeface="Arial"/>
                </a:endParaRPr>
              </a:p>
            </p:txBody>
          </p:sp>
        </mc:Choice>
        <mc:Fallback>
          <p:sp>
            <p:nvSpPr>
              <p:cNvPr id="51" name="Thumb label m2"/>
              <p:cNvSpPr txBox="1">
                <a:spLocks noRot="1" noChangeAspect="1" noMove="1" noResize="1" noEditPoints="1" noAdjustHandles="1" noChangeArrowheads="1" noChangeShapeType="1" noTextEdit="1"/>
              </p:cNvSpPr>
              <p:nvPr/>
            </p:nvSpPr>
            <p:spPr>
              <a:xfrm>
                <a:off x="1257300" y="5347399"/>
                <a:ext cx="1016000" cy="228600"/>
              </a:xfrm>
              <a:prstGeom prst="rect">
                <a:avLst/>
              </a:prstGeom>
              <a:blipFill>
                <a:blip r:embed="rId12"/>
                <a:stretch>
                  <a:fillRect b="-7895"/>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52" name="Card 3 bullets"/>
              <p:cNvSpPr txBox="1"/>
              <p:nvPr/>
            </p:nvSpPr>
            <p:spPr>
              <a:xfrm>
                <a:off x="2184400" y="4902200"/>
                <a:ext cx="3276600" cy="838200"/>
              </a:xfrm>
              <a:prstGeom prst="rect">
                <a:avLst/>
              </a:prstGeom>
              <a:noFill/>
              <a:ln>
                <a:noFill/>
              </a:ln>
            </p:spPr>
            <p:txBody>
              <a:bodyPr wrap="square" lIns="0" tIns="0" rIns="0" bIns="0" rtlCol="0" anchor="t">
                <a:noAutofit/>
              </a:bodyPr>
              <a:lstStyle/>
              <a:p>
                <a:pPr marL="128588" indent="-128588" algn="l">
                  <a:lnSpc>
                    <a:spcPct val="100000"/>
                  </a:lnSpc>
                  <a:spcBef>
                    <a:spcPts val="0"/>
                  </a:spcBef>
                  <a:spcAft>
                    <a:spcPts val="0"/>
                  </a:spcAft>
                  <a:buClr>
                    <a:srgbClr val="FF3A6C"/>
                  </a:buClr>
                  <a:buFont typeface="Arial"/>
                  <a:buChar char="•"/>
                </a:pPr>
                <a:r>
                  <a:rPr lang="en-GB" sz="1200" dirty="0">
                    <a:solidFill>
                      <a:srgbClr val="FFFFFF"/>
                    </a:solidFill>
                    <a:latin typeface="Arial"/>
                    <a:cs typeface="Arial"/>
                  </a:rPr>
                  <a:t>Neighbours cross at </a:t>
                </a:r>
                <a14:m>
                  <m:oMath xmlns:m="http://schemas.openxmlformats.org/officeDocument/2006/math">
                    <m:r>
                      <a:rPr lang="en-GB" sz="1200" i="1" dirty="0">
                        <a:solidFill>
                          <a:srgbClr val="FFFFFF"/>
                        </a:solidFill>
                        <a:latin typeface="Cambria Math"/>
                      </a:rPr>
                      <m:t>𝑅</m:t>
                    </m:r>
                    <m:r>
                      <a:rPr lang="en-GB" sz="1200" i="0" dirty="0">
                        <a:solidFill>
                          <a:srgbClr val="FFFFFF"/>
                        </a:solidFill>
                        <a:latin typeface="Cambria Math"/>
                      </a:rPr>
                      <m:t>=</m:t>
                    </m:r>
                    <m:rad>
                      <m:radPr>
                        <m:degHide m:val="on"/>
                        <m:ctrlPr>
                          <a:rPr lang="en-GB" sz="1200" i="1" dirty="0">
                            <a:solidFill>
                              <a:srgbClr val="FFFFFF"/>
                            </a:solidFill>
                            <a:latin typeface="Cambria Math"/>
                          </a:rPr>
                        </m:ctrlPr>
                      </m:radPr>
                      <m:deg/>
                      <m:e>
                        <m:r>
                          <a:rPr lang="en-GB" sz="1200" i="1" dirty="0">
                            <a:solidFill>
                              <a:srgbClr val="FFFFFF"/>
                            </a:solidFill>
                            <a:latin typeface="Cambria Math"/>
                          </a:rPr>
                          <m:t>𝑚</m:t>
                        </m:r>
                        <m:d>
                          <m:dPr>
                            <m:ctrlPr>
                              <a:rPr lang="en-GB" sz="1200" i="1" dirty="0">
                                <a:solidFill>
                                  <a:srgbClr val="FFFFFF"/>
                                </a:solidFill>
                                <a:latin typeface="Cambria Math"/>
                              </a:rPr>
                            </m:ctrlPr>
                          </m:dPr>
                          <m:e>
                            <m:r>
                              <a:rPr lang="en-GB" sz="1200" i="1" dirty="0">
                                <a:solidFill>
                                  <a:srgbClr val="FFFFFF"/>
                                </a:solidFill>
                                <a:latin typeface="Cambria Math"/>
                              </a:rPr>
                              <m:t>𝑚</m:t>
                            </m:r>
                            <m:r>
                              <a:rPr lang="en-GB" sz="1200" i="0" dirty="0">
                                <a:solidFill>
                                  <a:srgbClr val="FFFFFF"/>
                                </a:solidFill>
                                <a:latin typeface="Cambria Math"/>
                              </a:rPr>
                              <m:t>+1</m:t>
                            </m:r>
                          </m:e>
                        </m:d>
                      </m:e>
                    </m:rad>
                  </m:oMath>
                </a14:m>
                <a:r>
                  <a:rPr lang="en-GB" sz="1200" dirty="0">
                    <a:solidFill>
                      <a:srgbClr val="FFFFFF"/>
                    </a:solidFill>
                    <a:latin typeface="Arial"/>
                    <a:cs typeface="Arial"/>
                  </a:rPr>
                  <a:t>.</a:t>
                </a:r>
              </a:p>
              <a:p>
                <a:pPr marL="128588" indent="-128588" algn="l">
                  <a:lnSpc>
                    <a:spcPct val="100000"/>
                  </a:lnSpc>
                  <a:spcBef>
                    <a:spcPts val="200"/>
                  </a:spcBef>
                  <a:spcAft>
                    <a:spcPts val="0"/>
                  </a:spcAft>
                  <a:buClr>
                    <a:srgbClr val="FF3A6C"/>
                  </a:buClr>
                  <a:buFont typeface="Arial"/>
                  <a:buChar char="•"/>
                </a:pPr>
                <a:r>
                  <a:rPr lang="en-GB" sz="1200" dirty="0">
                    <a:solidFill>
                      <a:srgbClr val="FFFFFF"/>
                    </a:solidFill>
                    <a:latin typeface="Arial"/>
                    <a:cs typeface="Arial"/>
                  </a:rPr>
                  <a:t>The mode switches from </a:t>
                </a:r>
                <a14:m>
                  <m:oMath xmlns:m="http://schemas.openxmlformats.org/officeDocument/2006/math">
                    <m:r>
                      <a:rPr lang="en-GB" sz="1200" i="1" dirty="0">
                        <a:solidFill>
                          <a:srgbClr val="FFFFFF"/>
                        </a:solidFill>
                        <a:latin typeface="Cambria Math"/>
                      </a:rPr>
                      <m:t>𝑚</m:t>
                    </m:r>
                  </m:oMath>
                </a14:m>
                <a:r>
                  <a:rPr lang="en-GB" sz="1200" dirty="0">
                    <a:solidFill>
                      <a:srgbClr val="FFFFFF"/>
                    </a:solidFill>
                    <a:latin typeface="Arial"/>
                    <a:cs typeface="Arial"/>
                  </a:rPr>
                  <a:t> to </a:t>
                </a:r>
                <a14:m>
                  <m:oMath xmlns:m="http://schemas.openxmlformats.org/officeDocument/2006/math">
                    <m:r>
                      <a:rPr lang="en-GB" sz="1200" i="1" dirty="0">
                        <a:solidFill>
                          <a:srgbClr val="FFFFFF"/>
                        </a:solidFill>
                        <a:latin typeface="Cambria Math"/>
                      </a:rPr>
                      <m:t>𝑚</m:t>
                    </m:r>
                    <m:r>
                      <a:rPr lang="en-GB" sz="1200" i="0" dirty="0">
                        <a:solidFill>
                          <a:srgbClr val="FFFFFF"/>
                        </a:solidFill>
                        <a:latin typeface="Cambria Math"/>
                      </a:rPr>
                      <m:t>+1</m:t>
                    </m:r>
                  </m:oMath>
                </a14:m>
                <a:r>
                  <a:rPr lang="en-GB" sz="1200" dirty="0">
                    <a:solidFill>
                      <a:srgbClr val="FFFFFF"/>
                    </a:solidFill>
                    <a:latin typeface="Arial"/>
                    <a:cs typeface="Arial"/>
                  </a:rPr>
                  <a:t>.</a:t>
                </a:r>
              </a:p>
              <a:p>
                <a:pPr marL="128588" indent="-128588" algn="l">
                  <a:lnSpc>
                    <a:spcPct val="100000"/>
                  </a:lnSpc>
                  <a:spcBef>
                    <a:spcPts val="200"/>
                  </a:spcBef>
                  <a:spcAft>
                    <a:spcPts val="0"/>
                  </a:spcAft>
                  <a:buClr>
                    <a:srgbClr val="FF3A6C"/>
                  </a:buClr>
                  <a:buFont typeface="Arial"/>
                  <a:buChar char="•"/>
                </a:pPr>
                <a:r>
                  <a:rPr lang="en-GB" sz="1200" dirty="0">
                    <a:solidFill>
                      <a:srgbClr val="FFFFFF"/>
                    </a:solidFill>
                    <a:latin typeface="Arial"/>
                    <a:cs typeface="Arial"/>
                  </a:rPr>
                  <a:t>Imperfections round off real cusps.</a:t>
                </a:r>
              </a:p>
            </p:txBody>
          </p:sp>
        </mc:Choice>
        <mc:Fallback>
          <p:sp>
            <p:nvSpPr>
              <p:cNvPr id="52" name="Card 3 bullets"/>
              <p:cNvSpPr txBox="1">
                <a:spLocks noRot="1" noChangeAspect="1" noMove="1" noResize="1" noEditPoints="1" noAdjustHandles="1" noChangeArrowheads="1" noChangeShapeType="1" noTextEdit="1"/>
              </p:cNvSpPr>
              <p:nvPr/>
            </p:nvSpPr>
            <p:spPr>
              <a:xfrm>
                <a:off x="2184400" y="4902200"/>
                <a:ext cx="3276600" cy="838200"/>
              </a:xfrm>
              <a:prstGeom prst="rect">
                <a:avLst/>
              </a:prstGeom>
              <a:blipFill>
                <a:blip r:embed="rId13"/>
                <a:stretch>
                  <a:fillRect l="-2602" t="-2174"/>
                </a:stretch>
              </a:blipFill>
              <a:ln>
                <a:noFill/>
              </a:ln>
            </p:spPr>
            <p:txBody>
              <a:bodyPr/>
              <a:lstStyle/>
              <a:p>
                <a:r>
                  <a:rPr lang="en-GB">
                    <a:noFill/>
                  </a:rPr>
                  <a:t> </a:t>
                </a:r>
              </a:p>
            </p:txBody>
          </p:sp>
        </mc:Fallback>
      </mc:AlternateContent>
      <p:sp>
        <p:nvSpPr>
          <p:cNvPr id="53" name="Panel 2 number"/>
          <p:cNvSpPr/>
          <p:nvPr/>
        </p:nvSpPr>
        <p:spPr>
          <a:xfrm>
            <a:off x="5816600" y="1790700"/>
            <a:ext cx="238125" cy="238125"/>
          </a:xfrm>
          <a:prstGeom prst="ellipse">
            <a:avLst/>
          </a:prstGeom>
          <a:solidFill>
            <a:srgbClr val="64D6CE"/>
          </a:solidFill>
          <a:ln>
            <a:noFill/>
          </a:ln>
        </p:spPr>
        <p:txBody>
          <a:bodyPr wrap="square" lIns="0" tIns="0" rIns="0" bIns="0" rtlCol="0" anchor="ctr">
            <a:noAutofit/>
          </a:bodyPr>
          <a:lstStyle/>
          <a:p>
            <a:pPr marL="0" indent="0" algn="ctr">
              <a:lnSpc>
                <a:spcPct val="100000"/>
              </a:lnSpc>
              <a:spcBef>
                <a:spcPts val="0"/>
              </a:spcBef>
              <a:spcAft>
                <a:spcPts val="0"/>
              </a:spcAft>
              <a:buNone/>
            </a:pPr>
            <a:r>
              <a:rPr lang="en-GB" sz="1300" b="0" i="0" dirty="0">
                <a:solidFill>
                  <a:srgbClr val="202020"/>
                </a:solidFill>
                <a:latin typeface="Arial"/>
                <a:cs typeface="Arial"/>
              </a:rPr>
              <a:t>2</a:t>
            </a:r>
            <a:endParaRPr lang="en-GB" sz="1300" b="0" dirty="0">
              <a:solidFill>
                <a:srgbClr val="202020"/>
              </a:solidFill>
            </a:endParaRPr>
          </a:p>
        </p:txBody>
      </p:sp>
      <mc:AlternateContent xmlns:mc="http://schemas.openxmlformats.org/markup-compatibility/2006">
        <mc:Choice xmlns:a14="http://schemas.microsoft.com/office/drawing/2010/main" Requires="a14">
          <p:sp>
            <p:nvSpPr>
              <p:cNvPr id="54" name="Panel 2 heading"/>
              <p:cNvSpPr txBox="1"/>
              <p:nvPr/>
            </p:nvSpPr>
            <p:spPr>
              <a:xfrm>
                <a:off x="6146800" y="1778000"/>
                <a:ext cx="5715000" cy="279400"/>
              </a:xfrm>
              <a:prstGeom prst="rect">
                <a:avLst/>
              </a:prstGeom>
              <a:noFill/>
              <a:ln>
                <a:noFill/>
              </a:ln>
            </p:spPr>
            <p:txBody>
              <a:bodyPr wrap="square" lIns="91440" tIns="45720" rIns="91440" bIns="45720" rtlCol="0" anchor="t">
                <a:noAutofit/>
              </a:bodyPr>
              <a:lstStyle/>
              <a:p>
                <a:pPr marL="0" indent="0" algn="l">
                  <a:lnSpc>
                    <a:spcPct val="100000"/>
                  </a:lnSpc>
                  <a:spcBef>
                    <a:spcPts val="0"/>
                  </a:spcBef>
                  <a:spcAft>
                    <a:spcPts val="0"/>
                  </a:spcAft>
                  <a:buNone/>
                </a:pPr>
                <a:r>
                  <a:rPr lang="en-GB" sz="1400" b="1" dirty="0">
                    <a:solidFill>
                      <a:srgbClr val="64D6CE"/>
                    </a:solidFill>
                    <a:latin typeface="Arial"/>
                    <a:cs typeface="Arial"/>
                  </a:rPr>
                  <a:t>Mode curves for width </a:t>
                </a:r>
                <a14:m>
                  <m:oMath xmlns:m="http://schemas.openxmlformats.org/officeDocument/2006/math">
                    <m:r>
                      <a:rPr lang="en-GB" sz="1400" b="1" i="1" dirty="0">
                        <a:solidFill>
                          <a:srgbClr val="64D6CE"/>
                        </a:solidFill>
                        <a:latin typeface="Cambria Math"/>
                      </a:rPr>
                      <m:t>𝑏</m:t>
                    </m:r>
                    <m:r>
                      <a:rPr lang="en-GB" sz="1400" b="1" i="0" dirty="0">
                        <a:solidFill>
                          <a:srgbClr val="64D6CE"/>
                        </a:solidFill>
                        <a:latin typeface="Cambria Math"/>
                      </a:rPr>
                      <m:t>=254</m:t>
                    </m:r>
                  </m:oMath>
                </a14:m>
                <a:r>
                  <a:rPr lang="en-GB" sz="1400" b="1" dirty="0">
                    <a:solidFill>
                      <a:srgbClr val="64D6CE"/>
                    </a:solidFill>
                    <a:latin typeface="Arial"/>
                    <a:cs typeface="Arial"/>
                  </a:rPr>
                  <a:t> mm</a:t>
                </a:r>
                <a:endParaRPr lang="en-GB" sz="1400" i="0" dirty="0">
                  <a:solidFill>
                    <a:srgbClr val="64D6CE"/>
                  </a:solidFill>
                  <a:latin typeface="Arial"/>
                  <a:cs typeface="Arial"/>
                </a:endParaRPr>
              </a:p>
            </p:txBody>
          </p:sp>
        </mc:Choice>
        <mc:Fallback>
          <p:sp>
            <p:nvSpPr>
              <p:cNvPr id="54" name="Panel 2 heading"/>
              <p:cNvSpPr txBox="1">
                <a:spLocks noRot="1" noChangeAspect="1" noMove="1" noResize="1" noEditPoints="1" noAdjustHandles="1" noChangeArrowheads="1" noChangeShapeType="1" noTextEdit="1"/>
              </p:cNvSpPr>
              <p:nvPr/>
            </p:nvSpPr>
            <p:spPr>
              <a:xfrm>
                <a:off x="6146800" y="1778000"/>
                <a:ext cx="5715000" cy="279400"/>
              </a:xfrm>
              <a:prstGeom prst="rect">
                <a:avLst/>
              </a:prstGeom>
              <a:blipFill>
                <a:blip r:embed="rId14"/>
                <a:stretch>
                  <a:fillRect l="-320" t="-4348" b="-30435"/>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56" name="Stiffness values"/>
              <p:cNvSpPr txBox="1"/>
              <p:nvPr/>
            </p:nvSpPr>
            <p:spPr>
              <a:xfrm>
                <a:off x="6146800" y="2590800"/>
                <a:ext cx="5715000" cy="228600"/>
              </a:xfrm>
              <a:prstGeom prst="rect">
                <a:avLst/>
              </a:prstGeom>
              <a:noFill/>
              <a:ln>
                <a:noFill/>
              </a:ln>
            </p:spPr>
            <p:txBody>
              <a:bodyPr wrap="square" lIns="0" tIns="0" rIns="0" bIns="0" rtlCol="0" anchor="t">
                <a:noAutofit/>
              </a:bodyPr>
              <a:lstStyle/>
              <a:p>
                <a:pPr algn="l">
                  <a:spcBef>
                    <a:spcPts val="0"/>
                  </a:spcBef>
                  <a:spcAft>
                    <a:spcPts val="0"/>
                  </a:spcAft>
                  <a:buNone/>
                </a:pPr>
                <a14:m>
                  <m:oMath xmlns:m="http://schemas.openxmlformats.org/officeDocument/2006/math">
                    <m:r>
                      <a:rPr lang="en-GB" sz="1200" i="1" dirty="0">
                        <a:solidFill>
                          <a:srgbClr val="FFFFFF"/>
                        </a:solidFill>
                        <a:latin typeface="Cambria Math"/>
                      </a:rPr>
                      <m:t>𝑅</m:t>
                    </m:r>
                    <m:r>
                      <a:rPr lang="en-GB" sz="1200" i="0" dirty="0">
                        <a:solidFill>
                          <a:srgbClr val="FFFFFF"/>
                        </a:solidFill>
                        <a:latin typeface="Cambria Math"/>
                      </a:rPr>
                      <m:t>=</m:t>
                    </m:r>
                    <m:r>
                      <a:rPr lang="en-GB" sz="1200" i="1" dirty="0">
                        <a:solidFill>
                          <a:srgbClr val="FFFFFF"/>
                        </a:solidFill>
                        <a:latin typeface="Cambria Math"/>
                      </a:rPr>
                      <m:t>𝑎</m:t>
                    </m:r>
                    <m:r>
                      <a:rPr lang="en-GB" sz="1200" i="0" dirty="0">
                        <a:solidFill>
                          <a:srgbClr val="FFFFFF"/>
                        </a:solidFill>
                        <a:latin typeface="Cambria Math"/>
                      </a:rPr>
                      <m:t>/</m:t>
                    </m:r>
                    <m:r>
                      <a:rPr lang="en-GB" sz="1200" i="1" dirty="0">
                        <a:solidFill>
                          <a:srgbClr val="FFFFFF"/>
                        </a:solidFill>
                        <a:latin typeface="Cambria Math"/>
                      </a:rPr>
                      <m:t>𝑏</m:t>
                    </m:r>
                  </m:oMath>
                </a14:m>
                <a:r>
                  <a:rPr lang="en-GB" sz="1200" dirty="0">
                    <a:solidFill>
                      <a:srgbClr val="FFFFFF"/>
                    </a:solidFill>
                    <a:latin typeface="Arial"/>
                    <a:cs typeface="Arial"/>
                  </a:rPr>
                  <a:t>;   </a:t>
                </a:r>
                <a14:m>
                  <m:oMath xmlns:m="http://schemas.openxmlformats.org/officeDocument/2006/math">
                    <m:sSub>
                      <m:sSubPr>
                        <m:ctrlPr>
                          <a:rPr lang="en-GB" sz="1200" i="1" dirty="0">
                            <a:solidFill>
                              <a:srgbClr val="FFFFFF"/>
                            </a:solidFill>
                            <a:latin typeface="Cambria Math"/>
                          </a:rPr>
                        </m:ctrlPr>
                      </m:sSubPr>
                      <m:e>
                        <m:r>
                          <a:rPr lang="en-GB" sz="1200" i="1" dirty="0">
                            <a:solidFill>
                              <a:srgbClr val="FFFFFF"/>
                            </a:solidFill>
                            <a:latin typeface="Cambria Math"/>
                          </a:rPr>
                          <m:t>𝐷</m:t>
                        </m:r>
                      </m:e>
                      <m:sub>
                        <m:r>
                          <a:rPr lang="en-GB" sz="1200" i="0" dirty="0">
                            <a:solidFill>
                              <a:srgbClr val="FFFFFF"/>
                            </a:solidFill>
                            <a:latin typeface="Cambria Math"/>
                          </a:rPr>
                          <m:t>11</m:t>
                        </m:r>
                      </m:sub>
                    </m:sSub>
                    <m:r>
                      <a:rPr lang="en-GB" sz="1200" i="0" dirty="0">
                        <a:solidFill>
                          <a:srgbClr val="FFFFFF"/>
                        </a:solidFill>
                        <a:latin typeface="Cambria Math"/>
                      </a:rPr>
                      <m:t>=</m:t>
                    </m:r>
                    <m:sSub>
                      <m:sSubPr>
                        <m:ctrlPr>
                          <a:rPr lang="en-GB" sz="1200" i="1" dirty="0">
                            <a:solidFill>
                              <a:srgbClr val="FFFFFF"/>
                            </a:solidFill>
                            <a:latin typeface="Cambria Math"/>
                          </a:rPr>
                        </m:ctrlPr>
                      </m:sSubPr>
                      <m:e>
                        <m:r>
                          <a:rPr lang="en-GB" sz="1200" i="1" dirty="0">
                            <a:solidFill>
                              <a:srgbClr val="FFFFFF"/>
                            </a:solidFill>
                            <a:latin typeface="Cambria Math"/>
                          </a:rPr>
                          <m:t>𝐷</m:t>
                        </m:r>
                      </m:e>
                      <m:sub>
                        <m:r>
                          <a:rPr lang="en-GB" sz="1200" i="0" dirty="0">
                            <a:solidFill>
                              <a:srgbClr val="FFFFFF"/>
                            </a:solidFill>
                            <a:latin typeface="Cambria Math"/>
                          </a:rPr>
                          <m:t>22</m:t>
                        </m:r>
                      </m:sub>
                    </m:sSub>
                    <m:r>
                      <a:rPr lang="en-GB" sz="1200" i="0" dirty="0">
                        <a:solidFill>
                          <a:srgbClr val="FFFFFF"/>
                        </a:solidFill>
                        <a:latin typeface="Cambria Math"/>
                      </a:rPr>
                      <m:t>=0.66</m:t>
                    </m:r>
                  </m:oMath>
                </a14:m>
                <a:r>
                  <a:rPr lang="en-GB" sz="1200" dirty="0">
                    <a:solidFill>
                      <a:srgbClr val="FFFFFF"/>
                    </a:solidFill>
                    <a:latin typeface="Arial"/>
                    <a:cs typeface="Arial"/>
                  </a:rPr>
                  <a:t> N·m,  </a:t>
                </a:r>
                <a14:m>
                  <m:oMath xmlns:m="http://schemas.openxmlformats.org/officeDocument/2006/math">
                    <m:sSub>
                      <m:sSubPr>
                        <m:ctrlPr>
                          <a:rPr lang="en-GB" sz="1200" i="1" dirty="0">
                            <a:solidFill>
                              <a:srgbClr val="FFFFFF"/>
                            </a:solidFill>
                            <a:latin typeface="Cambria Math"/>
                          </a:rPr>
                        </m:ctrlPr>
                      </m:sSubPr>
                      <m:e>
                        <m:r>
                          <a:rPr lang="en-GB" sz="1200" i="1" dirty="0">
                            <a:solidFill>
                              <a:srgbClr val="FFFFFF"/>
                            </a:solidFill>
                            <a:latin typeface="Cambria Math"/>
                          </a:rPr>
                          <m:t>𝐷</m:t>
                        </m:r>
                      </m:e>
                      <m:sub>
                        <m:r>
                          <a:rPr lang="en-GB" sz="1200" i="0" dirty="0">
                            <a:solidFill>
                              <a:srgbClr val="FFFFFF"/>
                            </a:solidFill>
                            <a:latin typeface="Cambria Math"/>
                          </a:rPr>
                          <m:t>12</m:t>
                        </m:r>
                      </m:sub>
                    </m:sSub>
                    <m:r>
                      <a:rPr lang="en-GB" sz="1200" i="0" dirty="0">
                        <a:solidFill>
                          <a:srgbClr val="FFFFFF"/>
                        </a:solidFill>
                        <a:latin typeface="Cambria Math"/>
                      </a:rPr>
                      <m:t>=0.47</m:t>
                    </m:r>
                  </m:oMath>
                </a14:m>
                <a:r>
                  <a:rPr lang="en-GB" sz="1200" dirty="0">
                    <a:solidFill>
                      <a:srgbClr val="FFFFFF"/>
                    </a:solidFill>
                    <a:latin typeface="Arial"/>
                    <a:cs typeface="Arial"/>
                  </a:rPr>
                  <a:t> N·m,  </a:t>
                </a:r>
                <a14:m>
                  <m:oMath xmlns:m="http://schemas.openxmlformats.org/officeDocument/2006/math">
                    <m:sSub>
                      <m:sSubPr>
                        <m:ctrlPr>
                          <a:rPr lang="en-GB" sz="1200" i="1" dirty="0">
                            <a:solidFill>
                              <a:srgbClr val="FFFFFF"/>
                            </a:solidFill>
                            <a:latin typeface="Cambria Math"/>
                          </a:rPr>
                        </m:ctrlPr>
                      </m:sSubPr>
                      <m:e>
                        <m:r>
                          <a:rPr lang="en-GB" sz="1200" i="1" dirty="0">
                            <a:solidFill>
                              <a:srgbClr val="FFFFFF"/>
                            </a:solidFill>
                            <a:latin typeface="Cambria Math"/>
                          </a:rPr>
                          <m:t>𝐷</m:t>
                        </m:r>
                      </m:e>
                      <m:sub>
                        <m:r>
                          <a:rPr lang="en-GB" sz="1200" i="0" dirty="0">
                            <a:solidFill>
                              <a:srgbClr val="FFFFFF"/>
                            </a:solidFill>
                            <a:latin typeface="Cambria Math"/>
                          </a:rPr>
                          <m:t>66</m:t>
                        </m:r>
                      </m:sub>
                    </m:sSub>
                    <m:r>
                      <a:rPr lang="en-GB" sz="1200" i="0" dirty="0">
                        <a:solidFill>
                          <a:srgbClr val="FFFFFF"/>
                        </a:solidFill>
                        <a:latin typeface="Cambria Math"/>
                      </a:rPr>
                      <m:t>=0.49</m:t>
                    </m:r>
                  </m:oMath>
                </a14:m>
                <a:r>
                  <a:rPr lang="en-GB" sz="1200" dirty="0">
                    <a:solidFill>
                      <a:srgbClr val="FFFFFF"/>
                    </a:solidFill>
                    <a:latin typeface="Arial"/>
                    <a:cs typeface="Arial"/>
                  </a:rPr>
                  <a:t> N·m</a:t>
                </a:r>
              </a:p>
            </p:txBody>
          </p:sp>
        </mc:Choice>
        <mc:Fallback>
          <p:sp>
            <p:nvSpPr>
              <p:cNvPr id="56" name="Stiffness values"/>
              <p:cNvSpPr txBox="1">
                <a:spLocks noRot="1" noChangeAspect="1" noMove="1" noResize="1" noEditPoints="1" noAdjustHandles="1" noChangeArrowheads="1" noChangeShapeType="1" noTextEdit="1"/>
              </p:cNvSpPr>
              <p:nvPr/>
            </p:nvSpPr>
            <p:spPr>
              <a:xfrm>
                <a:off x="6146800" y="2590800"/>
                <a:ext cx="5715000" cy="228600"/>
              </a:xfrm>
              <a:prstGeom prst="rect">
                <a:avLst/>
              </a:prstGeom>
              <a:blipFill>
                <a:blip r:embed="rId15"/>
                <a:stretch>
                  <a:fillRect l="-959" t="-23684" b="-15789"/>
                </a:stretch>
              </a:blipFill>
              <a:ln>
                <a:noFill/>
              </a:ln>
            </p:spPr>
            <p:txBody>
              <a:bodyPr/>
              <a:lstStyle/>
              <a:p>
                <a:r>
                  <a:rPr lang="en-GB">
                    <a:noFill/>
                  </a:rPr>
                  <a:t> </a:t>
                </a:r>
              </a:p>
            </p:txBody>
          </p:sp>
        </mc:Fallback>
      </mc:AlternateContent>
      <p:sp>
        <p:nvSpPr>
          <p:cNvPr id="57" name="Keynote box"/>
          <p:cNvSpPr/>
          <p:nvPr/>
        </p:nvSpPr>
        <p:spPr>
          <a:xfrm>
            <a:off x="215900" y="5929630"/>
            <a:ext cx="11760200" cy="500380"/>
          </a:xfrm>
          <a:prstGeom prst="roundRect">
            <a:avLst>
              <a:gd name="adj" fmla="val 2500"/>
            </a:avLst>
          </a:prstGeom>
          <a:solidFill>
            <a:srgbClr val="202020"/>
          </a:solidFill>
          <a:ln w="15240">
            <a:solidFill>
              <a:srgbClr val="FF3A6C"/>
            </a:solidFill>
          </a:ln>
        </p:spPr>
        <p:txBody>
          <a:bodyPr wrap="square" lIns="91440" tIns="45720" rIns="91440" bIns="45720" rtlCol="0" anchor="t">
            <a:noAutofit/>
          </a:bodyPr>
          <a:lstStyle/>
          <a:p>
            <a:endParaRPr lang="en-GB" dirty="0"/>
          </a:p>
        </p:txBody>
      </p:sp>
      <p:sp>
        <p:nvSpPr>
          <p:cNvPr id="58" name="Keynote label"/>
          <p:cNvSpPr txBox="1"/>
          <p:nvPr/>
        </p:nvSpPr>
        <p:spPr>
          <a:xfrm>
            <a:off x="482600" y="6024880"/>
            <a:ext cx="1193800" cy="330200"/>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600" b="1" i="0" dirty="0">
                <a:solidFill>
                  <a:srgbClr val="FFFF00"/>
                </a:solidFill>
                <a:latin typeface="Arial"/>
                <a:cs typeface="Arial"/>
              </a:rPr>
              <a:t>Keynote</a:t>
            </a:r>
            <a:endParaRPr lang="en-GB" sz="1600" b="1" dirty="0">
              <a:solidFill>
                <a:srgbClr val="FFFF00"/>
              </a:solidFill>
            </a:endParaRPr>
          </a:p>
        </p:txBody>
      </p:sp>
      <p:cxnSp>
        <p:nvCxnSpPr>
          <p:cNvPr id="59" name="Keynote divider"/>
          <p:cNvCxnSpPr/>
          <p:nvPr/>
        </p:nvCxnSpPr>
        <p:spPr>
          <a:xfrm>
            <a:off x="1747520" y="6049010"/>
            <a:ext cx="0" cy="261620"/>
          </a:xfrm>
          <a:prstGeom prst="line">
            <a:avLst/>
          </a:prstGeom>
          <a:ln w="12700">
            <a:solidFill>
              <a:srgbClr val="999999"/>
            </a:solidFill>
          </a:ln>
        </p:spPr>
      </p:cxnSp>
      <mc:AlternateContent xmlns:mc="http://schemas.openxmlformats.org/markup-compatibility/2006">
        <mc:Choice xmlns:a14="http://schemas.microsoft.com/office/drawing/2010/main" Requires="a14">
          <p:sp>
            <p:nvSpPr>
              <p:cNvPr id="60" name="Keynote text"/>
              <p:cNvSpPr txBox="1"/>
              <p:nvPr/>
            </p:nvSpPr>
            <p:spPr>
              <a:xfrm>
                <a:off x="1905000" y="5956300"/>
                <a:ext cx="9906000" cy="444500"/>
              </a:xfrm>
              <a:prstGeom prst="rect">
                <a:avLst/>
              </a:prstGeom>
              <a:noFill/>
              <a:ln>
                <a:noFill/>
              </a:ln>
            </p:spPr>
            <p:txBody>
              <a:bodyPr wrap="square" lIns="0" tIns="0" rIns="0" bIns="0" rtlCol="0" anchor="ctr">
                <a:noAutofit/>
              </a:bodyPr>
              <a:lstStyle/>
              <a:p>
                <a:pPr marL="0" indent="0" algn="l">
                  <a:lnSpc>
                    <a:spcPct val="100000"/>
                  </a:lnSpc>
                  <a:spcBef>
                    <a:spcPts val="0"/>
                  </a:spcBef>
                  <a:spcAft>
                    <a:spcPts val="0"/>
                  </a:spcAft>
                  <a:buNone/>
                </a:pPr>
                <a:r>
                  <a:rPr lang="en-GB" sz="1300" dirty="0">
                    <a:solidFill>
                      <a:srgbClr val="FFFFFF"/>
                    </a:solidFill>
                    <a:latin typeface="Arial"/>
                    <a:cs typeface="Arial"/>
                  </a:rPr>
                  <a:t>The critical load at each </a:t>
                </a:r>
                <a14:m>
                  <m:oMath xmlns:m="http://schemas.openxmlformats.org/officeDocument/2006/math">
                    <m:r>
                      <a:rPr lang="en-GB" sz="1300" i="1" dirty="0">
                        <a:solidFill>
                          <a:srgbClr val="FFFFFF"/>
                        </a:solidFill>
                        <a:latin typeface="Cambria Math"/>
                      </a:rPr>
                      <m:t>𝑅</m:t>
                    </m:r>
                  </m:oMath>
                </a14:m>
                <a:r>
                  <a:rPr lang="en-GB" sz="1300" dirty="0">
                    <a:solidFill>
                      <a:srgbClr val="FFFFFF"/>
                    </a:solidFill>
                    <a:latin typeface="Arial"/>
                    <a:cs typeface="Arial"/>
                  </a:rPr>
                  <a:t> is the lowest mode curve. A trough is the best </a:t>
                </a:r>
                <a14:m>
                  <m:oMath xmlns:m="http://schemas.openxmlformats.org/officeDocument/2006/math">
                    <m:r>
                      <a:rPr lang="en-GB" sz="1300" i="1" dirty="0">
                        <a:solidFill>
                          <a:srgbClr val="FFFFFF"/>
                        </a:solidFill>
                        <a:latin typeface="Cambria Math"/>
                      </a:rPr>
                      <m:t>𝑅</m:t>
                    </m:r>
                  </m:oMath>
                </a14:m>
                <a:r>
                  <a:rPr lang="en-GB" sz="1300" dirty="0">
                    <a:solidFill>
                      <a:srgbClr val="FFFFFF"/>
                    </a:solidFill>
                    <a:latin typeface="Arial"/>
                    <a:cs typeface="Arial"/>
                  </a:rPr>
                  <a:t> for one mode; a cusp is where the governing mode switches from </a:t>
                </a:r>
                <a14:m>
                  <m:oMath xmlns:m="http://schemas.openxmlformats.org/officeDocument/2006/math">
                    <m:r>
                      <a:rPr lang="en-GB" sz="1300" i="1" dirty="0">
                        <a:solidFill>
                          <a:srgbClr val="FFFFFF"/>
                        </a:solidFill>
                        <a:latin typeface="Cambria Math"/>
                      </a:rPr>
                      <m:t>𝑚</m:t>
                    </m:r>
                  </m:oMath>
                </a14:m>
                <a:r>
                  <a:rPr lang="en-GB" sz="1300" dirty="0">
                    <a:solidFill>
                      <a:srgbClr val="FFFFFF"/>
                    </a:solidFill>
                    <a:latin typeface="Arial"/>
                    <a:cs typeface="Arial"/>
                  </a:rPr>
                  <a:t> to </a:t>
                </a:r>
                <a14:m>
                  <m:oMath xmlns:m="http://schemas.openxmlformats.org/officeDocument/2006/math">
                    <m:r>
                      <a:rPr lang="en-GB" sz="1300" i="1" dirty="0">
                        <a:solidFill>
                          <a:srgbClr val="FFFFFF"/>
                        </a:solidFill>
                        <a:latin typeface="Cambria Math"/>
                      </a:rPr>
                      <m:t>𝑚</m:t>
                    </m:r>
                    <m:r>
                      <a:rPr lang="en-GB" sz="1300" i="0" dirty="0">
                        <a:solidFill>
                          <a:srgbClr val="FFFFFF"/>
                        </a:solidFill>
                        <a:latin typeface="Cambria Math"/>
                      </a:rPr>
                      <m:t>+1</m:t>
                    </m:r>
                  </m:oMath>
                </a14:m>
                <a:r>
                  <a:rPr lang="en-GB" sz="1300" dirty="0">
                    <a:solidFill>
                      <a:srgbClr val="FFFFFF"/>
                    </a:solidFill>
                    <a:latin typeface="Arial"/>
                    <a:cs typeface="Arial"/>
                  </a:rPr>
                  <a:t>.</a:t>
                </a:r>
              </a:p>
            </p:txBody>
          </p:sp>
        </mc:Choice>
        <mc:Fallback>
          <p:sp>
            <p:nvSpPr>
              <p:cNvPr id="60" name="Keynote text"/>
              <p:cNvSpPr txBox="1">
                <a:spLocks noRot="1" noChangeAspect="1" noMove="1" noResize="1" noEditPoints="1" noAdjustHandles="1" noChangeArrowheads="1" noChangeShapeType="1" noTextEdit="1"/>
              </p:cNvSpPr>
              <p:nvPr/>
            </p:nvSpPr>
            <p:spPr>
              <a:xfrm>
                <a:off x="1905000" y="5956300"/>
                <a:ext cx="9906000" cy="444500"/>
              </a:xfrm>
              <a:prstGeom prst="rect">
                <a:avLst/>
              </a:prstGeom>
              <a:blipFill>
                <a:blip r:embed="rId16"/>
                <a:stretch>
                  <a:fillRect l="-1046" t="-5479" r="-1169" b="-17808"/>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70" name="Buckling load equation"/>
              <p:cNvSpPr txBox="1"/>
              <p:nvPr/>
            </p:nvSpPr>
            <p:spPr>
              <a:xfrm>
                <a:off x="6121400" y="2070100"/>
                <a:ext cx="5867400" cy="465276"/>
              </a:xfrm>
              <a:prstGeom prst="rect">
                <a:avLst/>
              </a:prstGeom>
              <a:noFill/>
            </p:spPr>
            <p:txBody>
              <a:bodyPr wrap="none" lIns="91440" tIns="0" rIns="91440" bIns="0" anchor="ctr">
                <a:noAutofit/>
              </a:bodyPr>
              <a:lstStyle/>
              <a:p>
                <a:pPr marL="0" indent="0">
                  <a:buNone/>
                </a:pPr>
                <a14:m>
                  <m:oMathPara xmlns:m="http://schemas.openxmlformats.org/officeDocument/2006/math">
                    <m:oMathParaPr>
                      <m:jc m:val="left"/>
                    </m:oMathParaPr>
                    <m:oMath>
                      <m:sSub>
                        <m:sSubPr>
                          <m:ctrlPr>
                            <a:rPr lang="en-GB" sz="2000" i="1" dirty="0">
                              <a:solidFill>
                                <a:srgbClr val="FFFF00"/>
                              </a:solidFill>
                              <a:latin typeface="Cambria Math"/>
                            </a:rPr>
                          </m:ctrlPr>
                        </m:sSubPr>
                        <m:e>
                          <m:r>
                            <a:rPr lang="en-GB" sz="2000" i="1" dirty="0">
                              <a:solidFill>
                                <a:srgbClr val="FFFF00"/>
                              </a:solidFill>
                              <a:latin typeface="Cambria Math"/>
                            </a:rPr>
                            <m:t>𝑁</m:t>
                          </m:r>
                        </m:e>
                        <m:sub>
                          <m:r>
                            <a:rPr lang="en-GB" sz="2000" i="0" dirty="0">
                              <a:solidFill>
                                <a:srgbClr val="FFFF00"/>
                              </a:solidFill>
                              <a:latin typeface="Cambria Math"/>
                            </a:rPr>
                            <m:t>0</m:t>
                          </m:r>
                        </m:sub>
                      </m:sSub>
                      <m:r>
                        <a:rPr lang="en-GB" sz="2000" i="0" dirty="0">
                          <a:solidFill>
                            <a:srgbClr val="FFFF00"/>
                          </a:solidFill>
                          <a:latin typeface="Cambria Math"/>
                        </a:rPr>
                        <m:t>=</m:t>
                      </m:r>
                      <m:f>
                        <m:fPr>
                          <m:ctrlPr>
                            <a:rPr lang="en-GB" sz="2000" i="1" dirty="0">
                              <a:solidFill>
                                <a:srgbClr val="FFFF00"/>
                              </a:solidFill>
                              <a:latin typeface="Cambria Math"/>
                            </a:rPr>
                          </m:ctrlPr>
                        </m:fPr>
                        <m:num>
                          <m:sSup>
                            <m:sSupPr>
                              <m:ctrlPr>
                                <a:rPr lang="en-GB" sz="2000" i="1" dirty="0">
                                  <a:solidFill>
                                    <a:srgbClr val="FFFF00"/>
                                  </a:solidFill>
                                  <a:latin typeface="Cambria Math"/>
                                </a:rPr>
                              </m:ctrlPr>
                            </m:sSupPr>
                            <m:e>
                              <m:r>
                                <a:rPr lang="en-GB" sz="2000" i="1" dirty="0">
                                  <a:solidFill>
                                    <a:srgbClr val="FFFF00"/>
                                  </a:solidFill>
                                  <a:latin typeface="Cambria Math"/>
                                </a:rPr>
                                <m:t>𝜋</m:t>
                              </m:r>
                            </m:e>
                            <m:sup>
                              <m:r>
                                <a:rPr lang="en-GB" sz="2000" i="0" dirty="0">
                                  <a:solidFill>
                                    <a:srgbClr val="FFFF00"/>
                                  </a:solidFill>
                                  <a:latin typeface="Cambria Math"/>
                                </a:rPr>
                                <m:t>2</m:t>
                              </m:r>
                            </m:sup>
                          </m:sSup>
                        </m:num>
                        <m:den>
                          <m:sSup>
                            <m:sSupPr>
                              <m:ctrlPr>
                                <a:rPr lang="en-GB" sz="2000" i="1" dirty="0">
                                  <a:solidFill>
                                    <a:srgbClr val="FFFF00"/>
                                  </a:solidFill>
                                  <a:latin typeface="Cambria Math"/>
                                </a:rPr>
                              </m:ctrlPr>
                            </m:sSupPr>
                            <m:e>
                              <m:r>
                                <a:rPr lang="en-GB" sz="2000" i="1" dirty="0">
                                  <a:solidFill>
                                    <a:srgbClr val="FFFF00"/>
                                  </a:solidFill>
                                  <a:latin typeface="Cambria Math"/>
                                </a:rPr>
                                <m:t>𝑚</m:t>
                              </m:r>
                            </m:e>
                            <m:sup>
                              <m:r>
                                <a:rPr lang="en-GB" sz="2000" i="0" dirty="0">
                                  <a:solidFill>
                                    <a:srgbClr val="FFFF00"/>
                                  </a:solidFill>
                                  <a:latin typeface="Cambria Math"/>
                                </a:rPr>
                                <m:t>2</m:t>
                              </m:r>
                            </m:sup>
                          </m:sSup>
                          <m:sSup>
                            <m:sSupPr>
                              <m:ctrlPr>
                                <a:rPr lang="en-GB" sz="2000" i="1" dirty="0">
                                  <a:solidFill>
                                    <a:srgbClr val="FFFF00"/>
                                  </a:solidFill>
                                  <a:latin typeface="Cambria Math"/>
                                </a:rPr>
                              </m:ctrlPr>
                            </m:sSupPr>
                            <m:e>
                              <m:r>
                                <a:rPr lang="en-GB" sz="2000" i="1" dirty="0">
                                  <a:solidFill>
                                    <a:srgbClr val="FFFF00"/>
                                  </a:solidFill>
                                  <a:latin typeface="Cambria Math"/>
                                </a:rPr>
                                <m:t>𝑎</m:t>
                              </m:r>
                            </m:e>
                            <m:sup>
                              <m:r>
                                <a:rPr lang="en-GB" sz="2000" i="0" dirty="0">
                                  <a:solidFill>
                                    <a:srgbClr val="FFFF00"/>
                                  </a:solidFill>
                                  <a:latin typeface="Cambria Math"/>
                                </a:rPr>
                                <m:t>2</m:t>
                              </m:r>
                            </m:sup>
                          </m:sSup>
                        </m:den>
                      </m:f>
                      <m:d>
                        <m:dPr>
                          <m:begChr m:val="["/>
                          <m:endChr m:val="]"/>
                          <m:ctrlPr>
                            <a:rPr lang="en-GB" sz="2000" i="1" dirty="0">
                              <a:solidFill>
                                <a:srgbClr val="FFFF00"/>
                              </a:solidFill>
                              <a:latin typeface="Cambria Math"/>
                            </a:rPr>
                          </m:ctrlPr>
                        </m:dPr>
                        <m:e>
                          <m:sSub>
                            <m:sSubPr>
                              <m:ctrlPr>
                                <a:rPr lang="en-GB" sz="2000" i="1" dirty="0">
                                  <a:solidFill>
                                    <a:srgbClr val="FFFF00"/>
                                  </a:solidFill>
                                  <a:latin typeface="Cambria Math"/>
                                </a:rPr>
                              </m:ctrlPr>
                            </m:sSubPr>
                            <m:e>
                              <m:r>
                                <a:rPr lang="en-GB" sz="2000" i="1" dirty="0">
                                  <a:solidFill>
                                    <a:srgbClr val="FFFF00"/>
                                  </a:solidFill>
                                  <a:latin typeface="Cambria Math"/>
                                </a:rPr>
                                <m:t>𝐷</m:t>
                              </m:r>
                            </m:e>
                            <m:sub>
                              <m:r>
                                <a:rPr lang="en-GB" sz="2000" i="0" dirty="0">
                                  <a:solidFill>
                                    <a:srgbClr val="FFFF00"/>
                                  </a:solidFill>
                                  <a:latin typeface="Cambria Math"/>
                                </a:rPr>
                                <m:t>11</m:t>
                              </m:r>
                            </m:sub>
                          </m:sSub>
                          <m:sSup>
                            <m:sSupPr>
                              <m:ctrlPr>
                                <a:rPr lang="en-GB" sz="2000" i="1" dirty="0">
                                  <a:solidFill>
                                    <a:srgbClr val="FFFF00"/>
                                  </a:solidFill>
                                  <a:latin typeface="Cambria Math"/>
                                </a:rPr>
                              </m:ctrlPr>
                            </m:sSupPr>
                            <m:e>
                              <m:r>
                                <a:rPr lang="en-GB" sz="2000" i="1" dirty="0">
                                  <a:solidFill>
                                    <a:srgbClr val="FFFF00"/>
                                  </a:solidFill>
                                  <a:latin typeface="Cambria Math"/>
                                </a:rPr>
                                <m:t>𝑚</m:t>
                              </m:r>
                            </m:e>
                            <m:sup>
                              <m:r>
                                <a:rPr lang="en-GB" sz="2000" i="0" dirty="0">
                                  <a:solidFill>
                                    <a:srgbClr val="FFFF00"/>
                                  </a:solidFill>
                                  <a:latin typeface="Cambria Math"/>
                                </a:rPr>
                                <m:t>4</m:t>
                              </m:r>
                            </m:sup>
                          </m:sSup>
                          <m:r>
                            <a:rPr lang="en-GB" sz="2000" i="0" dirty="0">
                              <a:solidFill>
                                <a:srgbClr val="FFFF00"/>
                              </a:solidFill>
                              <a:latin typeface="Cambria Math"/>
                            </a:rPr>
                            <m:t>+2</m:t>
                          </m:r>
                          <m:d>
                            <m:dPr>
                              <m:ctrlPr>
                                <a:rPr lang="en-GB" sz="2000" i="1" dirty="0">
                                  <a:solidFill>
                                    <a:srgbClr val="FFFF00"/>
                                  </a:solidFill>
                                  <a:latin typeface="Cambria Math"/>
                                </a:rPr>
                              </m:ctrlPr>
                            </m:dPr>
                            <m:e>
                              <m:sSub>
                                <m:sSubPr>
                                  <m:ctrlPr>
                                    <a:rPr lang="en-GB" sz="2000" i="1" dirty="0">
                                      <a:solidFill>
                                        <a:srgbClr val="FFFF00"/>
                                      </a:solidFill>
                                      <a:latin typeface="Cambria Math"/>
                                    </a:rPr>
                                  </m:ctrlPr>
                                </m:sSubPr>
                                <m:e>
                                  <m:r>
                                    <a:rPr lang="en-GB" sz="2000" i="1" dirty="0">
                                      <a:solidFill>
                                        <a:srgbClr val="FFFF00"/>
                                      </a:solidFill>
                                      <a:latin typeface="Cambria Math"/>
                                    </a:rPr>
                                    <m:t>𝐷</m:t>
                                  </m:r>
                                </m:e>
                                <m:sub>
                                  <m:r>
                                    <a:rPr lang="en-GB" sz="2000" i="0" dirty="0">
                                      <a:solidFill>
                                        <a:srgbClr val="FFFF00"/>
                                      </a:solidFill>
                                      <a:latin typeface="Cambria Math"/>
                                    </a:rPr>
                                    <m:t>12</m:t>
                                  </m:r>
                                </m:sub>
                              </m:sSub>
                              <m:r>
                                <a:rPr lang="en-GB" sz="2000" i="0" dirty="0">
                                  <a:solidFill>
                                    <a:srgbClr val="FFFF00"/>
                                  </a:solidFill>
                                  <a:latin typeface="Cambria Math"/>
                                </a:rPr>
                                <m:t>+2</m:t>
                              </m:r>
                              <m:sSub>
                                <m:sSubPr>
                                  <m:ctrlPr>
                                    <a:rPr lang="en-GB" sz="2000" i="1" dirty="0">
                                      <a:solidFill>
                                        <a:srgbClr val="FFFF00"/>
                                      </a:solidFill>
                                      <a:latin typeface="Cambria Math"/>
                                    </a:rPr>
                                  </m:ctrlPr>
                                </m:sSubPr>
                                <m:e>
                                  <m:r>
                                    <a:rPr lang="en-GB" sz="2000" i="1" dirty="0">
                                      <a:solidFill>
                                        <a:srgbClr val="FFFF00"/>
                                      </a:solidFill>
                                      <a:latin typeface="Cambria Math"/>
                                    </a:rPr>
                                    <m:t>𝐷</m:t>
                                  </m:r>
                                </m:e>
                                <m:sub>
                                  <m:r>
                                    <a:rPr lang="en-GB" sz="2000" i="0" dirty="0">
                                      <a:solidFill>
                                        <a:srgbClr val="FFFF00"/>
                                      </a:solidFill>
                                      <a:latin typeface="Cambria Math"/>
                                    </a:rPr>
                                    <m:t>66</m:t>
                                  </m:r>
                                </m:sub>
                              </m:sSub>
                            </m:e>
                          </m:d>
                          <m:sSup>
                            <m:sSupPr>
                              <m:ctrlPr>
                                <a:rPr lang="en-GB" sz="2000" i="1" dirty="0">
                                  <a:solidFill>
                                    <a:srgbClr val="FFFF00"/>
                                  </a:solidFill>
                                  <a:latin typeface="Cambria Math"/>
                                </a:rPr>
                              </m:ctrlPr>
                            </m:sSupPr>
                            <m:e>
                              <m:r>
                                <a:rPr lang="en-GB" sz="2000" i="1" dirty="0">
                                  <a:solidFill>
                                    <a:srgbClr val="FFFF00"/>
                                  </a:solidFill>
                                  <a:latin typeface="Cambria Math"/>
                                </a:rPr>
                                <m:t>𝑚</m:t>
                              </m:r>
                            </m:e>
                            <m:sup>
                              <m:r>
                                <a:rPr lang="en-GB" sz="2000" i="0" dirty="0">
                                  <a:solidFill>
                                    <a:srgbClr val="FFFF00"/>
                                  </a:solidFill>
                                  <a:latin typeface="Cambria Math"/>
                                </a:rPr>
                                <m:t>2</m:t>
                              </m:r>
                            </m:sup>
                          </m:sSup>
                          <m:sSup>
                            <m:sSupPr>
                              <m:ctrlPr>
                                <a:rPr lang="en-GB" sz="2000" i="1" dirty="0">
                                  <a:solidFill>
                                    <a:srgbClr val="FFFF00"/>
                                  </a:solidFill>
                                  <a:latin typeface="Cambria Math"/>
                                </a:rPr>
                              </m:ctrlPr>
                            </m:sSupPr>
                            <m:e>
                              <m:r>
                                <a:rPr lang="en-GB" sz="2000" i="1" dirty="0">
                                  <a:solidFill>
                                    <a:srgbClr val="FFFF00"/>
                                  </a:solidFill>
                                  <a:latin typeface="Cambria Math"/>
                                </a:rPr>
                                <m:t>𝑅</m:t>
                              </m:r>
                            </m:e>
                            <m:sup>
                              <m:r>
                                <a:rPr lang="en-GB" sz="2000" i="0" dirty="0">
                                  <a:solidFill>
                                    <a:srgbClr val="FFFF00"/>
                                  </a:solidFill>
                                  <a:latin typeface="Cambria Math"/>
                                </a:rPr>
                                <m:t>2</m:t>
                              </m:r>
                            </m:sup>
                          </m:sSup>
                          <m:r>
                            <a:rPr lang="en-GB" sz="2000" i="0" dirty="0">
                              <a:solidFill>
                                <a:srgbClr val="FFFF00"/>
                              </a:solidFill>
                              <a:latin typeface="Cambria Math"/>
                            </a:rPr>
                            <m:t>+</m:t>
                          </m:r>
                          <m:sSub>
                            <m:sSubPr>
                              <m:ctrlPr>
                                <a:rPr lang="en-GB" sz="2000" i="1" dirty="0">
                                  <a:solidFill>
                                    <a:srgbClr val="FFFF00"/>
                                  </a:solidFill>
                                  <a:latin typeface="Cambria Math"/>
                                </a:rPr>
                              </m:ctrlPr>
                            </m:sSubPr>
                            <m:e>
                              <m:r>
                                <a:rPr lang="en-GB" sz="2000" i="1" dirty="0">
                                  <a:solidFill>
                                    <a:srgbClr val="FFFF00"/>
                                  </a:solidFill>
                                  <a:latin typeface="Cambria Math"/>
                                </a:rPr>
                                <m:t>𝐷</m:t>
                              </m:r>
                            </m:e>
                            <m:sub>
                              <m:r>
                                <a:rPr lang="en-GB" sz="2000" i="0" dirty="0">
                                  <a:solidFill>
                                    <a:srgbClr val="FFFF00"/>
                                  </a:solidFill>
                                  <a:latin typeface="Cambria Math"/>
                                </a:rPr>
                                <m:t>22</m:t>
                              </m:r>
                            </m:sub>
                          </m:sSub>
                          <m:sSup>
                            <m:sSupPr>
                              <m:ctrlPr>
                                <a:rPr lang="en-GB" sz="2000" i="1" dirty="0">
                                  <a:solidFill>
                                    <a:srgbClr val="FFFF00"/>
                                  </a:solidFill>
                                  <a:latin typeface="Cambria Math"/>
                                </a:rPr>
                              </m:ctrlPr>
                            </m:sSupPr>
                            <m:e>
                              <m:r>
                                <a:rPr lang="en-GB" sz="2000" i="1" dirty="0">
                                  <a:solidFill>
                                    <a:srgbClr val="FFFF00"/>
                                  </a:solidFill>
                                  <a:latin typeface="Cambria Math"/>
                                </a:rPr>
                                <m:t>𝑅</m:t>
                              </m:r>
                            </m:e>
                            <m:sup>
                              <m:r>
                                <a:rPr lang="en-GB" sz="2000" i="0" dirty="0">
                                  <a:solidFill>
                                    <a:srgbClr val="FFFF00"/>
                                  </a:solidFill>
                                  <a:latin typeface="Cambria Math"/>
                                </a:rPr>
                                <m:t>4</m:t>
                              </m:r>
                            </m:sup>
                          </m:sSup>
                        </m:e>
                      </m:d>
                    </m:oMath>
                  </m:oMathPara>
                </a14:m>
                <a:endParaRPr lang="en-GB" sz="2000" dirty="0">
                  <a:solidFill>
                    <a:srgbClr val="FFFF00"/>
                  </a:solidFill>
                </a:endParaRPr>
              </a:p>
            </p:txBody>
          </p:sp>
        </mc:Choice>
        <mc:Fallback>
          <p:sp>
            <p:nvSpPr>
              <p:cNvPr id="70" name="Buckling load equation"/>
              <p:cNvSpPr txBox="1">
                <a:spLocks noRot="1" noChangeAspect="1" noMove="1" noResize="1" noEditPoints="1" noAdjustHandles="1" noChangeArrowheads="1" noChangeShapeType="1" noTextEdit="1"/>
              </p:cNvSpPr>
              <p:nvPr/>
            </p:nvSpPr>
            <p:spPr>
              <a:xfrm>
                <a:off x="6121400" y="2070100"/>
                <a:ext cx="5867400" cy="465276"/>
              </a:xfrm>
              <a:prstGeom prst="rect">
                <a:avLst/>
              </a:prstGeom>
              <a:blipFill>
                <a:blip r:embed="rId17"/>
                <a:stretch>
                  <a:fillRect t="-9211" b="-15789"/>
                </a:stretch>
              </a:blipFill>
            </p:spPr>
            <p:txBody>
              <a:bodyPr/>
              <a:lstStyle/>
              <a:p>
                <a:r>
                  <a:rPr lang="en-GB">
                    <a:noFill/>
                  </a:rPr>
                  <a:t> </a:t>
                </a:r>
              </a:p>
            </p:txBody>
          </p:sp>
        </mc:Fallback>
      </mc:AlternateContent>
      <p:graphicFrame>
        <p:nvGraphicFramePr>
          <p:cNvPr id="200" name="Critical load chart"/>
          <p:cNvGraphicFramePr/>
          <p:nvPr/>
        </p:nvGraphicFramePr>
        <p:xfrm>
          <a:off x="6263640" y="2941600"/>
          <a:ext cx="5593080" cy="2242207"/>
        </p:xfrm>
        <a:graphic>
          <a:graphicData uri="http://schemas.openxmlformats.org/drawingml/2006/chart">
            <c:chart xmlns:c="http://schemas.openxmlformats.org/drawingml/2006/chart" xmlns:r="http://schemas.openxmlformats.org/officeDocument/2006/relationships" r:id="rId18"/>
          </a:graphicData>
        </a:graphic>
      </p:graphicFrame>
      <p:sp>
        <p:nvSpPr>
          <p:cNvPr id="300" name="Plot frame"/>
          <p:cNvSpPr/>
          <p:nvPr/>
        </p:nvSpPr>
        <p:spPr>
          <a:xfrm>
            <a:off x="6263640" y="2941600"/>
            <a:ext cx="5593080" cy="2242207"/>
          </a:xfrm>
          <a:prstGeom prst="rect">
            <a:avLst/>
          </a:prstGeom>
          <a:noFill/>
          <a:ln w="9525">
            <a:solidFill>
              <a:srgbClr val="B4BBBD"/>
            </a:solidFill>
          </a:ln>
        </p:spPr>
        <p:txBody>
          <a:bodyPr wrap="square" lIns="38100" tIns="19050" rIns="38100" bIns="19050" rtlCol="0" anchor="t">
            <a:noAutofit/>
          </a:bodyPr>
          <a:lstStyle/>
          <a:p>
            <a:endParaRPr lang="en-GB" dirty="0"/>
          </a:p>
        </p:txBody>
      </p:sp>
      <p:sp>
        <p:nvSpPr>
          <p:cNvPr id="301" name="Y tick 0.0"/>
          <p:cNvSpPr txBox="1"/>
          <p:nvPr/>
        </p:nvSpPr>
        <p:spPr>
          <a:xfrm>
            <a:off x="5702300" y="5082207"/>
            <a:ext cx="508000" cy="203200"/>
          </a:xfrm>
          <a:prstGeom prst="rect">
            <a:avLst/>
          </a:prstGeom>
          <a:noFill/>
          <a:ln>
            <a:noFill/>
          </a:ln>
        </p:spPr>
        <p:txBody>
          <a:bodyPr wrap="square" lIns="0" tIns="0" rIns="38100" bIns="0" rtlCol="0" anchor="ctr">
            <a:noAutofit/>
          </a:bodyPr>
          <a:lstStyle/>
          <a:p>
            <a:pPr marL="0" indent="0" algn="r">
              <a:lnSpc>
                <a:spcPct val="100000"/>
              </a:lnSpc>
              <a:spcBef>
                <a:spcPts val="0"/>
              </a:spcBef>
              <a:buNone/>
            </a:pPr>
            <a:r>
              <a:rPr lang="en-GB" sz="1200" b="0" i="0" dirty="0">
                <a:solidFill>
                  <a:srgbClr val="E6E9EA"/>
                </a:solidFill>
                <a:latin typeface="Arial"/>
                <a:cs typeface="Arial"/>
              </a:rPr>
              <a:t>0.0</a:t>
            </a:r>
            <a:endParaRPr lang="en-GB" sz="1000" dirty="0"/>
          </a:p>
        </p:txBody>
      </p:sp>
      <p:sp>
        <p:nvSpPr>
          <p:cNvPr id="302" name="Y tick 0.2"/>
          <p:cNvSpPr txBox="1"/>
          <p:nvPr/>
        </p:nvSpPr>
        <p:spPr>
          <a:xfrm>
            <a:off x="5702300" y="4642578"/>
            <a:ext cx="508000" cy="203200"/>
          </a:xfrm>
          <a:prstGeom prst="rect">
            <a:avLst/>
          </a:prstGeom>
          <a:noFill/>
          <a:ln>
            <a:noFill/>
          </a:ln>
        </p:spPr>
        <p:txBody>
          <a:bodyPr wrap="square" lIns="0" tIns="0" rIns="38100" bIns="0" rtlCol="0" anchor="ctr">
            <a:noAutofit/>
          </a:bodyPr>
          <a:lstStyle/>
          <a:p>
            <a:pPr marL="0" indent="0" algn="r">
              <a:lnSpc>
                <a:spcPct val="100000"/>
              </a:lnSpc>
              <a:spcBef>
                <a:spcPts val="0"/>
              </a:spcBef>
              <a:buNone/>
            </a:pPr>
            <a:r>
              <a:rPr lang="en-GB" sz="1200" b="0" i="0" dirty="0">
                <a:solidFill>
                  <a:srgbClr val="E6E9EA"/>
                </a:solidFill>
                <a:latin typeface="Arial"/>
                <a:cs typeface="Arial"/>
              </a:rPr>
              <a:t>0.2</a:t>
            </a:r>
            <a:endParaRPr lang="en-GB" sz="1000" dirty="0"/>
          </a:p>
        </p:txBody>
      </p:sp>
      <p:sp>
        <p:nvSpPr>
          <p:cNvPr id="303" name="Y tick 0.4"/>
          <p:cNvSpPr txBox="1"/>
          <p:nvPr/>
        </p:nvSpPr>
        <p:spPr>
          <a:xfrm>
            <a:off x="5702300" y="4202949"/>
            <a:ext cx="508000" cy="203200"/>
          </a:xfrm>
          <a:prstGeom prst="rect">
            <a:avLst/>
          </a:prstGeom>
          <a:noFill/>
          <a:ln>
            <a:noFill/>
          </a:ln>
        </p:spPr>
        <p:txBody>
          <a:bodyPr wrap="square" lIns="0" tIns="0" rIns="38100" bIns="0" rtlCol="0" anchor="ctr">
            <a:noAutofit/>
          </a:bodyPr>
          <a:lstStyle/>
          <a:p>
            <a:pPr marL="0" indent="0" algn="r">
              <a:lnSpc>
                <a:spcPct val="100000"/>
              </a:lnSpc>
              <a:spcBef>
                <a:spcPts val="0"/>
              </a:spcBef>
              <a:buNone/>
            </a:pPr>
            <a:r>
              <a:rPr lang="en-GB" sz="1200" b="0" i="0" dirty="0">
                <a:solidFill>
                  <a:srgbClr val="E6E9EA"/>
                </a:solidFill>
                <a:latin typeface="Arial"/>
                <a:cs typeface="Arial"/>
              </a:rPr>
              <a:t>0.4</a:t>
            </a:r>
            <a:endParaRPr lang="en-GB" sz="1000" dirty="0"/>
          </a:p>
        </p:txBody>
      </p:sp>
      <p:sp>
        <p:nvSpPr>
          <p:cNvPr id="304" name="Y tick 0.6"/>
          <p:cNvSpPr txBox="1"/>
          <p:nvPr/>
        </p:nvSpPr>
        <p:spPr>
          <a:xfrm>
            <a:off x="5702300" y="3763321"/>
            <a:ext cx="508000" cy="203200"/>
          </a:xfrm>
          <a:prstGeom prst="rect">
            <a:avLst/>
          </a:prstGeom>
          <a:noFill/>
          <a:ln>
            <a:noFill/>
          </a:ln>
        </p:spPr>
        <p:txBody>
          <a:bodyPr wrap="square" lIns="0" tIns="0" rIns="38100" bIns="0" rtlCol="0" anchor="ctr">
            <a:noAutofit/>
          </a:bodyPr>
          <a:lstStyle/>
          <a:p>
            <a:pPr marL="0" indent="0" algn="r">
              <a:lnSpc>
                <a:spcPct val="100000"/>
              </a:lnSpc>
              <a:spcBef>
                <a:spcPts val="0"/>
              </a:spcBef>
              <a:buNone/>
            </a:pPr>
            <a:r>
              <a:rPr lang="en-GB" sz="1200" b="0" i="0" dirty="0">
                <a:solidFill>
                  <a:srgbClr val="E6E9EA"/>
                </a:solidFill>
                <a:latin typeface="Arial"/>
                <a:cs typeface="Arial"/>
              </a:rPr>
              <a:t>0.6</a:t>
            </a:r>
            <a:endParaRPr lang="en-GB" sz="1000" dirty="0"/>
          </a:p>
        </p:txBody>
      </p:sp>
      <p:sp>
        <p:nvSpPr>
          <p:cNvPr id="305" name="Y tick 0.8"/>
          <p:cNvSpPr txBox="1"/>
          <p:nvPr/>
        </p:nvSpPr>
        <p:spPr>
          <a:xfrm>
            <a:off x="5702300" y="3323692"/>
            <a:ext cx="508000" cy="203200"/>
          </a:xfrm>
          <a:prstGeom prst="rect">
            <a:avLst/>
          </a:prstGeom>
          <a:noFill/>
          <a:ln>
            <a:noFill/>
          </a:ln>
        </p:spPr>
        <p:txBody>
          <a:bodyPr wrap="square" lIns="0" tIns="0" rIns="38100" bIns="0" rtlCol="0" anchor="ctr">
            <a:noAutofit/>
          </a:bodyPr>
          <a:lstStyle/>
          <a:p>
            <a:pPr marL="0" indent="0" algn="r">
              <a:lnSpc>
                <a:spcPct val="100000"/>
              </a:lnSpc>
              <a:spcBef>
                <a:spcPts val="0"/>
              </a:spcBef>
              <a:buNone/>
            </a:pPr>
            <a:r>
              <a:rPr lang="en-GB" sz="1200" b="0" i="0" dirty="0">
                <a:solidFill>
                  <a:srgbClr val="E6E9EA"/>
                </a:solidFill>
                <a:latin typeface="Arial"/>
                <a:cs typeface="Arial"/>
              </a:rPr>
              <a:t>0.8</a:t>
            </a:r>
            <a:endParaRPr lang="en-GB" sz="1000" dirty="0"/>
          </a:p>
        </p:txBody>
      </p:sp>
      <p:sp>
        <p:nvSpPr>
          <p:cNvPr id="306" name="Y tick 1.0"/>
          <p:cNvSpPr txBox="1"/>
          <p:nvPr/>
        </p:nvSpPr>
        <p:spPr>
          <a:xfrm>
            <a:off x="5702300" y="2884063"/>
            <a:ext cx="508000" cy="203200"/>
          </a:xfrm>
          <a:prstGeom prst="rect">
            <a:avLst/>
          </a:prstGeom>
          <a:noFill/>
          <a:ln>
            <a:noFill/>
          </a:ln>
        </p:spPr>
        <p:txBody>
          <a:bodyPr wrap="square" lIns="0" tIns="0" rIns="38100" bIns="0" rtlCol="0" anchor="ctr">
            <a:noAutofit/>
          </a:bodyPr>
          <a:lstStyle/>
          <a:p>
            <a:pPr marL="0" indent="0" algn="r">
              <a:lnSpc>
                <a:spcPct val="100000"/>
              </a:lnSpc>
              <a:spcBef>
                <a:spcPts val="0"/>
              </a:spcBef>
              <a:buNone/>
            </a:pPr>
            <a:r>
              <a:rPr lang="en-GB" sz="1200" b="0" i="0" dirty="0">
                <a:solidFill>
                  <a:srgbClr val="E6E9EA"/>
                </a:solidFill>
                <a:latin typeface="Arial"/>
                <a:cs typeface="Arial"/>
              </a:rPr>
              <a:t>1.0</a:t>
            </a:r>
            <a:endParaRPr lang="en-GB" sz="1000" dirty="0"/>
          </a:p>
        </p:txBody>
      </p:sp>
      <p:sp>
        <p:nvSpPr>
          <p:cNvPr id="307" name="X tick 0.5"/>
          <p:cNvSpPr txBox="1"/>
          <p:nvPr/>
        </p:nvSpPr>
        <p:spPr>
          <a:xfrm>
            <a:off x="6224759" y="5215656"/>
            <a:ext cx="508000" cy="203200"/>
          </a:xfrm>
          <a:prstGeom prst="rect">
            <a:avLst/>
          </a:prstGeom>
          <a:noFill/>
          <a:ln>
            <a:noFill/>
          </a:ln>
        </p:spPr>
        <p:txBody>
          <a:bodyPr wrap="square" lIns="0" tIns="0" rIns="0" bIns="0" rtlCol="0" anchor="ctr">
            <a:noAutofit/>
          </a:bodyPr>
          <a:lstStyle/>
          <a:p>
            <a:pPr marL="0" indent="0" algn="ctr">
              <a:lnSpc>
                <a:spcPct val="100000"/>
              </a:lnSpc>
              <a:spcBef>
                <a:spcPts val="0"/>
              </a:spcBef>
              <a:buNone/>
            </a:pPr>
            <a:r>
              <a:rPr lang="en-GB" sz="1200" b="0" i="0" dirty="0">
                <a:solidFill>
                  <a:srgbClr val="E6E9EA"/>
                </a:solidFill>
                <a:latin typeface="Arial"/>
                <a:cs typeface="Arial"/>
              </a:rPr>
              <a:t>0.5</a:t>
            </a:r>
            <a:endParaRPr lang="en-GB" sz="1000" dirty="0"/>
          </a:p>
        </p:txBody>
      </p:sp>
      <p:sp>
        <p:nvSpPr>
          <p:cNvPr id="308" name="X tick 1.0"/>
          <p:cNvSpPr txBox="1"/>
          <p:nvPr/>
        </p:nvSpPr>
        <p:spPr>
          <a:xfrm>
            <a:off x="7300354" y="5215656"/>
            <a:ext cx="508000" cy="203200"/>
          </a:xfrm>
          <a:prstGeom prst="rect">
            <a:avLst/>
          </a:prstGeom>
          <a:noFill/>
          <a:ln>
            <a:noFill/>
          </a:ln>
        </p:spPr>
        <p:txBody>
          <a:bodyPr wrap="square" lIns="0" tIns="0" rIns="0" bIns="0" rtlCol="0" anchor="ctr">
            <a:noAutofit/>
          </a:bodyPr>
          <a:lstStyle/>
          <a:p>
            <a:pPr marL="0" indent="0" algn="ctr">
              <a:lnSpc>
                <a:spcPct val="100000"/>
              </a:lnSpc>
              <a:spcBef>
                <a:spcPts val="0"/>
              </a:spcBef>
              <a:buNone/>
            </a:pPr>
            <a:r>
              <a:rPr lang="en-GB" sz="1200" b="0" i="0" dirty="0">
                <a:solidFill>
                  <a:srgbClr val="E6E9EA"/>
                </a:solidFill>
                <a:latin typeface="Arial"/>
                <a:cs typeface="Arial"/>
              </a:rPr>
              <a:t>1.0</a:t>
            </a:r>
            <a:endParaRPr lang="en-GB" sz="1000" dirty="0"/>
          </a:p>
        </p:txBody>
      </p:sp>
      <p:sp>
        <p:nvSpPr>
          <p:cNvPr id="309" name="X tick 1.5"/>
          <p:cNvSpPr txBox="1"/>
          <p:nvPr/>
        </p:nvSpPr>
        <p:spPr>
          <a:xfrm>
            <a:off x="8375948" y="5215656"/>
            <a:ext cx="508000" cy="203200"/>
          </a:xfrm>
          <a:prstGeom prst="rect">
            <a:avLst/>
          </a:prstGeom>
          <a:noFill/>
          <a:ln>
            <a:noFill/>
          </a:ln>
        </p:spPr>
        <p:txBody>
          <a:bodyPr wrap="square" lIns="0" tIns="0" rIns="0" bIns="0" rtlCol="0" anchor="ctr">
            <a:noAutofit/>
          </a:bodyPr>
          <a:lstStyle/>
          <a:p>
            <a:pPr marL="0" indent="0" algn="ctr">
              <a:lnSpc>
                <a:spcPct val="100000"/>
              </a:lnSpc>
              <a:spcBef>
                <a:spcPts val="0"/>
              </a:spcBef>
              <a:buNone/>
            </a:pPr>
            <a:r>
              <a:rPr lang="en-GB" sz="1200" b="0" i="0" dirty="0">
                <a:solidFill>
                  <a:srgbClr val="E6E9EA"/>
                </a:solidFill>
                <a:latin typeface="Arial"/>
                <a:cs typeface="Arial"/>
              </a:rPr>
              <a:t>1.5</a:t>
            </a:r>
            <a:endParaRPr lang="en-GB" sz="1000" dirty="0"/>
          </a:p>
        </p:txBody>
      </p:sp>
      <p:sp>
        <p:nvSpPr>
          <p:cNvPr id="310" name="X tick 2.0"/>
          <p:cNvSpPr txBox="1"/>
          <p:nvPr/>
        </p:nvSpPr>
        <p:spPr>
          <a:xfrm>
            <a:off x="9451543" y="5215656"/>
            <a:ext cx="508000" cy="203200"/>
          </a:xfrm>
          <a:prstGeom prst="rect">
            <a:avLst/>
          </a:prstGeom>
          <a:noFill/>
          <a:ln>
            <a:noFill/>
          </a:ln>
        </p:spPr>
        <p:txBody>
          <a:bodyPr wrap="square" lIns="0" tIns="0" rIns="0" bIns="0" rtlCol="0" anchor="ctr">
            <a:noAutofit/>
          </a:bodyPr>
          <a:lstStyle/>
          <a:p>
            <a:pPr marL="0" indent="0" algn="ctr">
              <a:lnSpc>
                <a:spcPct val="100000"/>
              </a:lnSpc>
              <a:spcBef>
                <a:spcPts val="0"/>
              </a:spcBef>
              <a:buNone/>
            </a:pPr>
            <a:r>
              <a:rPr lang="en-GB" sz="1200" b="0" i="0" dirty="0">
                <a:solidFill>
                  <a:srgbClr val="E6E9EA"/>
                </a:solidFill>
                <a:latin typeface="Arial"/>
                <a:cs typeface="Arial"/>
              </a:rPr>
              <a:t>2.0</a:t>
            </a:r>
            <a:endParaRPr lang="en-GB" sz="1000" dirty="0"/>
          </a:p>
        </p:txBody>
      </p:sp>
      <p:sp>
        <p:nvSpPr>
          <p:cNvPr id="311" name="X tick 2.5"/>
          <p:cNvSpPr txBox="1"/>
          <p:nvPr/>
        </p:nvSpPr>
        <p:spPr>
          <a:xfrm>
            <a:off x="10527138" y="5215656"/>
            <a:ext cx="508000" cy="203200"/>
          </a:xfrm>
          <a:prstGeom prst="rect">
            <a:avLst/>
          </a:prstGeom>
          <a:noFill/>
          <a:ln>
            <a:noFill/>
          </a:ln>
        </p:spPr>
        <p:txBody>
          <a:bodyPr wrap="square" lIns="0" tIns="0" rIns="0" bIns="0" rtlCol="0" anchor="ctr">
            <a:noAutofit/>
          </a:bodyPr>
          <a:lstStyle/>
          <a:p>
            <a:pPr marL="0" indent="0" algn="ctr">
              <a:lnSpc>
                <a:spcPct val="100000"/>
              </a:lnSpc>
              <a:spcBef>
                <a:spcPts val="0"/>
              </a:spcBef>
              <a:buNone/>
            </a:pPr>
            <a:r>
              <a:rPr lang="en-GB" sz="1200" b="0" i="0" dirty="0">
                <a:solidFill>
                  <a:srgbClr val="E6E9EA"/>
                </a:solidFill>
                <a:latin typeface="Arial"/>
                <a:cs typeface="Arial"/>
              </a:rPr>
              <a:t>2.5</a:t>
            </a:r>
            <a:endParaRPr lang="en-GB" sz="1000" dirty="0"/>
          </a:p>
        </p:txBody>
      </p:sp>
      <p:sp>
        <p:nvSpPr>
          <p:cNvPr id="312" name="X tick 3.0"/>
          <p:cNvSpPr txBox="1"/>
          <p:nvPr/>
        </p:nvSpPr>
        <p:spPr>
          <a:xfrm>
            <a:off x="11602733" y="5215656"/>
            <a:ext cx="508000" cy="203200"/>
          </a:xfrm>
          <a:prstGeom prst="rect">
            <a:avLst/>
          </a:prstGeom>
          <a:noFill/>
          <a:ln>
            <a:noFill/>
          </a:ln>
        </p:spPr>
        <p:txBody>
          <a:bodyPr wrap="square" lIns="0" tIns="0" rIns="0" bIns="0" rtlCol="0" anchor="ctr">
            <a:noAutofit/>
          </a:bodyPr>
          <a:lstStyle/>
          <a:p>
            <a:pPr marL="0" indent="0" algn="ctr">
              <a:lnSpc>
                <a:spcPct val="100000"/>
              </a:lnSpc>
              <a:spcBef>
                <a:spcPts val="0"/>
              </a:spcBef>
              <a:buNone/>
            </a:pPr>
            <a:r>
              <a:rPr lang="en-GB" sz="1200" b="0" i="0" dirty="0">
                <a:solidFill>
                  <a:srgbClr val="E6E9EA"/>
                </a:solidFill>
                <a:latin typeface="Arial"/>
                <a:cs typeface="Arial"/>
              </a:rPr>
              <a:t>3.0</a:t>
            </a:r>
            <a:endParaRPr lang="en-GB" sz="1000" dirty="0"/>
          </a:p>
        </p:txBody>
      </p:sp>
      <mc:AlternateContent xmlns:mc="http://schemas.openxmlformats.org/markup-compatibility/2006">
        <mc:Choice xmlns:a14="http://schemas.microsoft.com/office/drawing/2010/main" Requires="a14">
          <p:sp>
            <p:nvSpPr>
              <p:cNvPr id="313" name="Y axis title"/>
              <p:cNvSpPr txBox="1"/>
              <p:nvPr/>
            </p:nvSpPr>
            <p:spPr>
              <a:xfrm rot="16200000">
                <a:off x="4597400" y="3931297"/>
                <a:ext cx="2286000" cy="254000"/>
              </a:xfrm>
              <a:prstGeom prst="rect">
                <a:avLst/>
              </a:prstGeom>
              <a:noFill/>
              <a:ln>
                <a:noFill/>
              </a:ln>
            </p:spPr>
            <p:txBody>
              <a:bodyPr wrap="square" lIns="0" tIns="0" rIns="0" bIns="0" rtlCol="0" anchor="ctr">
                <a:noAutofit/>
              </a:bodyPr>
              <a:lstStyle/>
              <a:p>
                <a:pPr marL="0" indent="0" algn="ctr">
                  <a:lnSpc>
                    <a:spcPct val="100000"/>
                  </a:lnSpc>
                  <a:spcBef>
                    <a:spcPts val="0"/>
                  </a:spcBef>
                  <a:buNone/>
                </a:pPr>
                <a14:m>
                  <m:oMath xmlns:m="http://schemas.openxmlformats.org/officeDocument/2006/math">
                    <m:sSub>
                      <m:sSubPr>
                        <m:ctrlPr>
                          <a:rPr lang="en-GB" sz="1300" i="1" dirty="0">
                            <a:solidFill>
                              <a:srgbClr val="FFFFFF"/>
                            </a:solidFill>
                            <a:latin typeface="Cambria Math"/>
                          </a:rPr>
                        </m:ctrlPr>
                      </m:sSubPr>
                      <m:e>
                        <m:r>
                          <a:rPr lang="en-GB" sz="1300" i="1" dirty="0">
                            <a:solidFill>
                              <a:srgbClr val="FFFFFF"/>
                            </a:solidFill>
                            <a:latin typeface="Cambria Math"/>
                          </a:rPr>
                          <m:t>𝑁</m:t>
                        </m:r>
                      </m:e>
                      <m:sub>
                        <m:r>
                          <a:rPr lang="en-GB" sz="1300" i="0" dirty="0">
                            <a:solidFill>
                              <a:srgbClr val="FFFFFF"/>
                            </a:solidFill>
                            <a:latin typeface="Cambria Math"/>
                          </a:rPr>
                          <m:t>0</m:t>
                        </m:r>
                      </m:sub>
                    </m:sSub>
                  </m:oMath>
                </a14:m>
                <a:r>
                  <a:rPr lang="en-GB" sz="1300" i="1" dirty="0">
                    <a:solidFill>
                      <a:srgbClr val="FFFFFF"/>
                    </a:solidFill>
                    <a:latin typeface="Arial"/>
                    <a:cs typeface="Arial"/>
                  </a:rPr>
                  <a:t> critical (N/mm)</a:t>
                </a:r>
              </a:p>
            </p:txBody>
          </p:sp>
        </mc:Choice>
        <mc:Fallback>
          <p:sp>
            <p:nvSpPr>
              <p:cNvPr id="313" name="Y axis title"/>
              <p:cNvSpPr txBox="1">
                <a:spLocks noRot="1" noChangeAspect="1" noMove="1" noResize="1" noEditPoints="1" noAdjustHandles="1" noChangeArrowheads="1" noChangeShapeType="1" noTextEdit="1"/>
              </p:cNvSpPr>
              <p:nvPr/>
            </p:nvSpPr>
            <p:spPr>
              <a:xfrm rot="16200000">
                <a:off x="4597400" y="3931297"/>
                <a:ext cx="2286000" cy="254000"/>
              </a:xfrm>
              <a:prstGeom prst="rect">
                <a:avLst/>
              </a:prstGeom>
              <a:blipFill>
                <a:blip r:embed="rId19"/>
                <a:stretch>
                  <a:fillRect l="-9524" r="-26190"/>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14" name="X axis title"/>
              <p:cNvSpPr txBox="1"/>
              <p:nvPr/>
            </p:nvSpPr>
            <p:spPr>
              <a:xfrm>
                <a:off x="7277100" y="5441938"/>
                <a:ext cx="3556000" cy="279400"/>
              </a:xfrm>
              <a:prstGeom prst="rect">
                <a:avLst/>
              </a:prstGeom>
              <a:noFill/>
              <a:ln>
                <a:noFill/>
              </a:ln>
            </p:spPr>
            <p:txBody>
              <a:bodyPr wrap="square" lIns="0" tIns="0" rIns="0" bIns="0" rtlCol="0" anchor="ctr">
                <a:noAutofit/>
              </a:bodyPr>
              <a:lstStyle/>
              <a:p>
                <a:pPr marL="0" indent="0" algn="ctr">
                  <a:lnSpc>
                    <a:spcPct val="100000"/>
                  </a:lnSpc>
                  <a:spcBef>
                    <a:spcPts val="0"/>
                  </a:spcBef>
                  <a:buNone/>
                </a:pPr>
                <a:r>
                  <a:rPr lang="en-GB" sz="1400" dirty="0">
                    <a:solidFill>
                      <a:srgbClr val="FFFFFF"/>
                    </a:solidFill>
                    <a:latin typeface="Arial"/>
                    <a:cs typeface="Arial"/>
                  </a:rPr>
                  <a:t>Length / Width  (</a:t>
                </a:r>
                <a14:m>
                  <m:oMath xmlns:m="http://schemas.openxmlformats.org/officeDocument/2006/math">
                    <m:r>
                      <a:rPr lang="en-GB" sz="1400" i="1" dirty="0">
                        <a:solidFill>
                          <a:srgbClr val="FFFFFF"/>
                        </a:solidFill>
                        <a:latin typeface="Cambria Math"/>
                      </a:rPr>
                      <m:t>𝑅</m:t>
                    </m:r>
                    <m:r>
                      <a:rPr lang="en-GB" sz="1400" i="0" dirty="0">
                        <a:solidFill>
                          <a:srgbClr val="FFFFFF"/>
                        </a:solidFill>
                        <a:latin typeface="Cambria Math"/>
                      </a:rPr>
                      <m:t>=</m:t>
                    </m:r>
                    <m:r>
                      <a:rPr lang="en-GB" sz="1400" i="1" dirty="0">
                        <a:solidFill>
                          <a:srgbClr val="FFFFFF"/>
                        </a:solidFill>
                        <a:latin typeface="Cambria Math"/>
                      </a:rPr>
                      <m:t>𝑎</m:t>
                    </m:r>
                    <m:r>
                      <a:rPr lang="en-GB" sz="1400" i="0" dirty="0">
                        <a:solidFill>
                          <a:srgbClr val="FFFFFF"/>
                        </a:solidFill>
                        <a:latin typeface="Cambria Math"/>
                      </a:rPr>
                      <m:t>/</m:t>
                    </m:r>
                    <m:r>
                      <a:rPr lang="en-GB" sz="1400" i="1" dirty="0">
                        <a:solidFill>
                          <a:srgbClr val="FFFFFF"/>
                        </a:solidFill>
                        <a:latin typeface="Cambria Math"/>
                      </a:rPr>
                      <m:t>𝑏</m:t>
                    </m:r>
                  </m:oMath>
                </a14:m>
                <a:r>
                  <a:rPr lang="en-GB" sz="1400" dirty="0">
                    <a:solidFill>
                      <a:srgbClr val="FFFFFF"/>
                    </a:solidFill>
                    <a:latin typeface="Arial"/>
                    <a:cs typeface="Arial"/>
                  </a:rPr>
                  <a:t>)</a:t>
                </a:r>
              </a:p>
            </p:txBody>
          </p:sp>
        </mc:Choice>
        <mc:Fallback>
          <p:sp>
            <p:nvSpPr>
              <p:cNvPr id="314" name="X axis title"/>
              <p:cNvSpPr txBox="1">
                <a:spLocks noRot="1" noChangeAspect="1" noMove="1" noResize="1" noEditPoints="1" noAdjustHandles="1" noChangeArrowheads="1" noChangeShapeType="1" noTextEdit="1"/>
              </p:cNvSpPr>
              <p:nvPr/>
            </p:nvSpPr>
            <p:spPr>
              <a:xfrm>
                <a:off x="7277100" y="5441938"/>
                <a:ext cx="3556000" cy="279400"/>
              </a:xfrm>
              <a:prstGeom prst="rect">
                <a:avLst/>
              </a:prstGeom>
              <a:blipFill>
                <a:blip r:embed="rId20"/>
                <a:stretch>
                  <a:fillRect t="-8696" b="-26087"/>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29" name="Callout R below 1"/>
              <p:cNvSpPr txBox="1"/>
              <p:nvPr/>
            </p:nvSpPr>
            <p:spPr>
              <a:xfrm>
                <a:off x="6311900" y="4323936"/>
                <a:ext cx="1854200" cy="596900"/>
              </a:xfrm>
              <a:prstGeom prst="rect">
                <a:avLst/>
              </a:prstGeom>
              <a:noFill/>
              <a:ln>
                <a:noFill/>
              </a:ln>
            </p:spPr>
            <p:txBody>
              <a:bodyPr wrap="square" lIns="25400" tIns="12700" rIns="25400" bIns="12700" rtlCol="0" anchor="t">
                <a:noAutofit/>
              </a:bodyPr>
              <a:lstStyle/>
              <a:p>
                <a:pPr marL="0" indent="0" algn="l">
                  <a:lnSpc>
                    <a:spcPct val="100000"/>
                  </a:lnSpc>
                  <a:spcBef>
                    <a:spcPts val="0"/>
                  </a:spcBef>
                  <a:buNone/>
                </a:pPr>
                <a14:m>
                  <m:oMath xmlns:m="http://schemas.openxmlformats.org/officeDocument/2006/math">
                    <m:r>
                      <a:rPr lang="en-GB" sz="1100" b="1" i="1" dirty="0">
                        <a:solidFill>
                          <a:srgbClr val="2EF5FF"/>
                        </a:solidFill>
                        <a:latin typeface="Cambria Math"/>
                      </a:rPr>
                      <m:t>𝑅</m:t>
                    </m:r>
                    <m:r>
                      <a:rPr lang="en-GB" sz="1100" b="1" i="0" dirty="0">
                        <a:solidFill>
                          <a:srgbClr val="2EF5FF"/>
                        </a:solidFill>
                        <a:latin typeface="Cambria Math"/>
                      </a:rPr>
                      <m:t>&lt;1</m:t>
                    </m:r>
                  </m:oMath>
                </a14:m>
                <a:r>
                  <a:rPr lang="en-GB" sz="1100" b="1" dirty="0">
                    <a:solidFill>
                      <a:srgbClr val="2EF5FF"/>
                    </a:solidFill>
                    <a:latin typeface="Arial"/>
                    <a:cs typeface="Arial"/>
                  </a:rPr>
                  <a:t> is still </a:t>
                </a:r>
                <a14:m>
                  <m:oMath xmlns:m="http://schemas.openxmlformats.org/officeDocument/2006/math">
                    <m:r>
                      <a:rPr lang="en-GB" sz="1100" b="1" i="1" dirty="0">
                        <a:solidFill>
                          <a:srgbClr val="2EF5FF"/>
                        </a:solidFill>
                        <a:latin typeface="Cambria Math"/>
                      </a:rPr>
                      <m:t>𝑚</m:t>
                    </m:r>
                    <m:r>
                      <a:rPr lang="en-GB" sz="1100" b="1" i="0" dirty="0">
                        <a:solidFill>
                          <a:srgbClr val="2EF5FF"/>
                        </a:solidFill>
                        <a:latin typeface="Cambria Math"/>
                      </a:rPr>
                      <m:t>=1</m:t>
                    </m:r>
                  </m:oMath>
                </a14:m>
                <a:endParaRPr lang="en-GB" sz="1100" i="1" dirty="0">
                  <a:solidFill>
                    <a:srgbClr val="2EF5FF"/>
                  </a:solidFill>
                  <a:latin typeface="Arial"/>
                  <a:cs typeface="Arial"/>
                </a:endParaRPr>
              </a:p>
              <a:p>
                <a:pPr marL="0" indent="0" algn="l">
                  <a:lnSpc>
                    <a:spcPct val="100000"/>
                  </a:lnSpc>
                  <a:spcBef>
                    <a:spcPts val="0"/>
                  </a:spcBef>
                  <a:buNone/>
                </a:pPr>
                <a:r>
                  <a:rPr lang="en-GB" sz="1000" dirty="0">
                    <a:solidFill>
                      <a:srgbClr val="FFFFFF"/>
                    </a:solidFill>
                    <a:latin typeface="Arial"/>
                    <a:cs typeface="Arial"/>
                  </a:rPr>
                  <a:t>One half-wave on a plate shorter than it is wide. </a:t>
                </a:r>
                <a14:m>
                  <m:oMath xmlns:m="http://schemas.openxmlformats.org/officeDocument/2006/math">
                    <m:r>
                      <a:rPr lang="en-GB" sz="1000" i="1" dirty="0">
                        <a:solidFill>
                          <a:srgbClr val="FFFFFF"/>
                        </a:solidFill>
                        <a:latin typeface="Cambria Math"/>
                      </a:rPr>
                      <m:t>𝑚</m:t>
                    </m:r>
                  </m:oMath>
                </a14:m>
                <a:r>
                  <a:rPr lang="en-GB" sz="1000" dirty="0">
                    <a:solidFill>
                      <a:srgbClr val="FFFFFF"/>
                    </a:solidFill>
                    <a:latin typeface="Arial"/>
                    <a:cs typeface="Arial"/>
                  </a:rPr>
                  <a:t> is a whole number; </a:t>
                </a:r>
                <a14:m>
                  <m:oMath xmlns:m="http://schemas.openxmlformats.org/officeDocument/2006/math">
                    <m:r>
                      <a:rPr lang="en-GB" sz="1000" i="1" dirty="0">
                        <a:solidFill>
                          <a:srgbClr val="FFFFFF"/>
                        </a:solidFill>
                        <a:latin typeface="Cambria Math"/>
                      </a:rPr>
                      <m:t>𝑅</m:t>
                    </m:r>
                  </m:oMath>
                </a14:m>
                <a:r>
                  <a:rPr lang="en-GB" sz="1000" dirty="0">
                    <a:solidFill>
                      <a:srgbClr val="FFFFFF"/>
                    </a:solidFill>
                    <a:latin typeface="Arial"/>
                    <a:cs typeface="Arial"/>
                  </a:rPr>
                  <a:t> is not.</a:t>
                </a:r>
              </a:p>
            </p:txBody>
          </p:sp>
        </mc:Choice>
        <mc:Fallback>
          <p:sp>
            <p:nvSpPr>
              <p:cNvPr id="329" name="Callout R below 1"/>
              <p:cNvSpPr txBox="1">
                <a:spLocks noRot="1" noChangeAspect="1" noMove="1" noResize="1" noEditPoints="1" noAdjustHandles="1" noChangeArrowheads="1" noChangeShapeType="1" noTextEdit="1"/>
              </p:cNvSpPr>
              <p:nvPr/>
            </p:nvSpPr>
            <p:spPr>
              <a:xfrm>
                <a:off x="6311900" y="4323936"/>
                <a:ext cx="1854200" cy="596900"/>
              </a:xfrm>
              <a:prstGeom prst="rect">
                <a:avLst/>
              </a:prstGeom>
              <a:blipFill>
                <a:blip r:embed="rId21"/>
                <a:stretch>
                  <a:fillRect l="-2623" t="-6122" b="-19388"/>
                </a:stretch>
              </a:blipFill>
              <a:ln>
                <a:noFill/>
              </a:ln>
            </p:spPr>
            <p:txBody>
              <a:bodyPr/>
              <a:lstStyle/>
              <a:p>
                <a:r>
                  <a:rPr lang="en-GB">
                    <a:noFill/>
                  </a:rPr>
                  <a:t> </a:t>
                </a:r>
              </a:p>
            </p:txBody>
          </p:sp>
        </mc:Fallback>
      </mc:AlternateContent>
      <p:cxnSp>
        <p:nvCxnSpPr>
          <p:cNvPr id="330" name="Callout R below 1 arrow"/>
          <p:cNvCxnSpPr/>
          <p:nvPr/>
        </p:nvCxnSpPr>
        <p:spPr>
          <a:xfrm flipV="1">
            <a:off x="6736902" y="3596548"/>
            <a:ext cx="0" cy="729982"/>
          </a:xfrm>
          <a:prstGeom prst="line">
            <a:avLst/>
          </a:prstGeom>
          <a:ln w="15875">
            <a:solidFill>
              <a:srgbClr val="2EF5FF"/>
            </a:solidFill>
            <a:tailEnd type="triangle" w="med" len="med"/>
          </a:ln>
        </p:spPr>
      </p:cxnSp>
      <mc:AlternateContent xmlns:mc="http://schemas.openxmlformats.org/markup-compatibility/2006">
        <mc:Choice xmlns:a14="http://schemas.microsoft.com/office/drawing/2010/main" Requires="a14">
          <p:sp>
            <p:nvSpPr>
              <p:cNvPr id="331" name="Envelope label"/>
              <p:cNvSpPr txBox="1"/>
              <p:nvPr/>
            </p:nvSpPr>
            <p:spPr>
              <a:xfrm>
                <a:off x="8229600" y="4323936"/>
                <a:ext cx="2413000" cy="596900"/>
              </a:xfrm>
              <a:prstGeom prst="rect">
                <a:avLst/>
              </a:prstGeom>
              <a:noFill/>
              <a:ln>
                <a:noFill/>
              </a:ln>
            </p:spPr>
            <p:txBody>
              <a:bodyPr wrap="square" lIns="25400" tIns="12700" rIns="25400" bIns="12700" rtlCol="0" anchor="t">
                <a:noAutofit/>
              </a:bodyPr>
              <a:lstStyle/>
              <a:p>
                <a:pPr marL="0" indent="0" algn="l">
                  <a:lnSpc>
                    <a:spcPct val="100000"/>
                  </a:lnSpc>
                  <a:spcBef>
                    <a:spcPts val="0"/>
                  </a:spcBef>
                  <a:buNone/>
                </a:pPr>
                <a:r>
                  <a:rPr lang="en-GB" sz="1100" b="1" dirty="0">
                    <a:solidFill>
                      <a:srgbClr val="FFFFFF"/>
                    </a:solidFill>
                    <a:latin typeface="Arial"/>
                    <a:cs typeface="Arial"/>
                  </a:rPr>
                  <a:t>critical load = lower envelope</a:t>
                </a:r>
                <a:endParaRPr lang="en-GB" sz="1100" i="0" dirty="0">
                  <a:solidFill>
                    <a:srgbClr val="FFFFFF"/>
                  </a:solidFill>
                  <a:latin typeface="Arial"/>
                  <a:cs typeface="Arial"/>
                </a:endParaRPr>
              </a:p>
              <a:p>
                <a:pPr marL="0" indent="0" algn="l">
                  <a:lnSpc>
                    <a:spcPct val="100000"/>
                  </a:lnSpc>
                  <a:spcBef>
                    <a:spcPts val="0"/>
                  </a:spcBef>
                  <a:buNone/>
                </a:pPr>
                <a:r>
                  <a:rPr lang="en-GB" sz="1000" dirty="0">
                    <a:solidFill>
                      <a:srgbClr val="FFFFFF"/>
                    </a:solidFill>
                    <a:latin typeface="Arial"/>
                    <a:cs typeface="Arial"/>
                  </a:rPr>
                  <a:t>At every </a:t>
                </a:r>
                <a14:m>
                  <m:oMath xmlns:m="http://schemas.openxmlformats.org/officeDocument/2006/math">
                    <m:r>
                      <a:rPr lang="en-GB" sz="1000" i="1" dirty="0">
                        <a:solidFill>
                          <a:srgbClr val="FFFFFF"/>
                        </a:solidFill>
                        <a:latin typeface="Cambria Math"/>
                      </a:rPr>
                      <m:t>𝑅</m:t>
                    </m:r>
                  </m:oMath>
                </a14:m>
                <a:r>
                  <a:rPr lang="en-GB" sz="1000" dirty="0">
                    <a:solidFill>
                      <a:srgbClr val="FFFFFF"/>
                    </a:solidFill>
                    <a:latin typeface="Arial"/>
                    <a:cs typeface="Arial"/>
                  </a:rPr>
                  <a:t> it is the lowest </a:t>
                </a:r>
                <a14:m>
                  <m:oMath xmlns:m="http://schemas.openxmlformats.org/officeDocument/2006/math">
                    <m:r>
                      <a:rPr lang="en-GB" sz="1000" i="1" dirty="0">
                        <a:solidFill>
                          <a:srgbClr val="FFFFFF"/>
                        </a:solidFill>
                        <a:latin typeface="Cambria Math"/>
                      </a:rPr>
                      <m:t>𝑚</m:t>
                    </m:r>
                  </m:oMath>
                </a14:m>
                <a:r>
                  <a:rPr lang="en-GB" sz="1000" dirty="0">
                    <a:solidFill>
                      <a:srgbClr val="FFFFFF"/>
                    </a:solidFill>
                    <a:latin typeface="Arial"/>
                    <a:cs typeface="Arial"/>
                  </a:rPr>
                  <a:t>-curve, so its minimum is always a mode trough.</a:t>
                </a:r>
              </a:p>
            </p:txBody>
          </p:sp>
        </mc:Choice>
        <mc:Fallback>
          <p:sp>
            <p:nvSpPr>
              <p:cNvPr id="331" name="Envelope label"/>
              <p:cNvSpPr txBox="1">
                <a:spLocks noRot="1" noChangeAspect="1" noMove="1" noResize="1" noEditPoints="1" noAdjustHandles="1" noChangeArrowheads="1" noChangeShapeType="1" noTextEdit="1"/>
              </p:cNvSpPr>
              <p:nvPr/>
            </p:nvSpPr>
            <p:spPr>
              <a:xfrm>
                <a:off x="8229600" y="4323936"/>
                <a:ext cx="2413000" cy="596900"/>
              </a:xfrm>
              <a:prstGeom prst="rect">
                <a:avLst/>
              </a:prstGeom>
              <a:blipFill>
                <a:blip r:embed="rId22"/>
                <a:stretch>
                  <a:fillRect l="-2525" t="-6122"/>
                </a:stretch>
              </a:blipFill>
              <a:ln>
                <a:noFill/>
              </a:ln>
            </p:spPr>
            <p:txBody>
              <a:bodyPr/>
              <a:lstStyle/>
              <a:p>
                <a:r>
                  <a:rPr lang="en-GB">
                    <a:noFill/>
                  </a:rPr>
                  <a:t> </a:t>
                </a:r>
              </a:p>
            </p:txBody>
          </p:sp>
        </mc:Fallback>
      </mc:AlternateContent>
      <p:sp>
        <p:nvSpPr>
          <p:cNvPr id="333" name="Legend box"/>
          <p:cNvSpPr/>
          <p:nvPr/>
        </p:nvSpPr>
        <p:spPr>
          <a:xfrm>
            <a:off x="10706100" y="4326531"/>
            <a:ext cx="1123950" cy="541353"/>
          </a:xfrm>
          <a:prstGeom prst="rect">
            <a:avLst/>
          </a:prstGeom>
          <a:solidFill>
            <a:srgbClr val="2C2C2C"/>
          </a:solidFill>
          <a:ln w="9525">
            <a:solidFill>
              <a:srgbClr val="5A6466"/>
            </a:solidFill>
          </a:ln>
        </p:spPr>
        <p:txBody>
          <a:bodyPr wrap="square" lIns="38100" tIns="19050" rIns="38100" bIns="19050" rtlCol="0" anchor="t">
            <a:noAutofit/>
          </a:bodyPr>
          <a:lstStyle/>
          <a:p>
            <a:endParaRPr lang="en-GB" dirty="0"/>
          </a:p>
        </p:txBody>
      </p:sp>
      <mc:AlternateContent xmlns:mc="http://schemas.openxmlformats.org/markup-compatibility/2006">
        <mc:Choice xmlns:a14="http://schemas.microsoft.com/office/drawing/2010/main" Requires="a14">
          <p:sp>
            <p:nvSpPr>
              <p:cNvPr id="335" name="Legend text 1"/>
              <p:cNvSpPr txBox="1"/>
              <p:nvPr/>
            </p:nvSpPr>
            <p:spPr>
              <a:xfrm>
                <a:off x="10998200" y="4332163"/>
                <a:ext cx="838200" cy="152400"/>
              </a:xfrm>
              <a:prstGeom prst="rect">
                <a:avLst/>
              </a:prstGeom>
              <a:noFill/>
              <a:ln>
                <a:noFill/>
              </a:ln>
            </p:spPr>
            <p:txBody>
              <a:bodyPr wrap="square" lIns="0" tIns="0" rIns="0" bIns="0" rtlCol="0" anchor="ctr">
                <a:noAutofit/>
              </a:bodyPr>
              <a:lstStyle/>
              <a:p>
                <a:pPr marL="0" indent="0" algn="l">
                  <a:lnSpc>
                    <a:spcPct val="100000"/>
                  </a:lnSpc>
                  <a:spcBef>
                    <a:spcPts val="0"/>
                  </a:spcBef>
                  <a:buNone/>
                </a:pPr>
                <a14:m>
                  <m:oMathPara xmlns:m="http://schemas.openxmlformats.org/officeDocument/2006/math">
                    <m:oMathParaPr>
                      <m:jc m:val="left"/>
                    </m:oMathParaPr>
                    <m:oMath>
                      <m:r>
                        <a:rPr lang="en-GB" sz="900" i="1" dirty="0">
                          <a:solidFill>
                            <a:srgbClr val="FFFFFF"/>
                          </a:solidFill>
                          <a:latin typeface="Cambria Math"/>
                        </a:rPr>
                        <m:t>𝑚</m:t>
                      </m:r>
                      <m:r>
                        <a:rPr lang="en-GB" sz="900" i="0" dirty="0">
                          <a:solidFill>
                            <a:srgbClr val="FFFFFF"/>
                          </a:solidFill>
                          <a:latin typeface="Cambria Math"/>
                        </a:rPr>
                        <m:t>=1</m:t>
                      </m:r>
                    </m:oMath>
                  </m:oMathPara>
                </a14:m>
                <a:endParaRPr lang="en-GB" sz="900" i="1" dirty="0">
                  <a:solidFill>
                    <a:srgbClr val="FFFFFF"/>
                  </a:solidFill>
                  <a:latin typeface="Arial"/>
                  <a:cs typeface="Arial"/>
                </a:endParaRPr>
              </a:p>
            </p:txBody>
          </p:sp>
        </mc:Choice>
        <mc:Fallback>
          <p:sp>
            <p:nvSpPr>
              <p:cNvPr id="335" name="Legend text 1"/>
              <p:cNvSpPr txBox="1">
                <a:spLocks noRot="1" noChangeAspect="1" noMove="1" noResize="1" noEditPoints="1" noAdjustHandles="1" noChangeArrowheads="1" noChangeShapeType="1" noTextEdit="1"/>
              </p:cNvSpPr>
              <p:nvPr/>
            </p:nvSpPr>
            <p:spPr>
              <a:xfrm>
                <a:off x="10998200" y="4332163"/>
                <a:ext cx="838200" cy="152400"/>
              </a:xfrm>
              <a:prstGeom prst="rect">
                <a:avLst/>
              </a:prstGeom>
              <a:blipFill>
                <a:blip r:embed="rId23"/>
                <a:stretch>
                  <a:fillRect l="-3623" b="-4000"/>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37" name="Legend text 2"/>
              <p:cNvSpPr txBox="1"/>
              <p:nvPr/>
            </p:nvSpPr>
            <p:spPr>
              <a:xfrm>
                <a:off x="10998200" y="4458059"/>
                <a:ext cx="838200" cy="152400"/>
              </a:xfrm>
              <a:prstGeom prst="rect">
                <a:avLst/>
              </a:prstGeom>
              <a:noFill/>
              <a:ln>
                <a:noFill/>
              </a:ln>
            </p:spPr>
            <p:txBody>
              <a:bodyPr wrap="square" lIns="0" tIns="0" rIns="0" bIns="0" rtlCol="0" anchor="ctr">
                <a:noAutofit/>
              </a:bodyPr>
              <a:lstStyle/>
              <a:p>
                <a:pPr marL="0" indent="0" algn="l">
                  <a:lnSpc>
                    <a:spcPct val="100000"/>
                  </a:lnSpc>
                  <a:spcBef>
                    <a:spcPts val="0"/>
                  </a:spcBef>
                  <a:buNone/>
                </a:pPr>
                <a14:m>
                  <m:oMathPara xmlns:m="http://schemas.openxmlformats.org/officeDocument/2006/math">
                    <m:oMathParaPr>
                      <m:jc m:val="left"/>
                    </m:oMathParaPr>
                    <m:oMath>
                      <m:r>
                        <a:rPr lang="en-GB" sz="900" i="1" dirty="0">
                          <a:solidFill>
                            <a:srgbClr val="FFFFFF"/>
                          </a:solidFill>
                          <a:latin typeface="Cambria Math"/>
                        </a:rPr>
                        <m:t>𝑚</m:t>
                      </m:r>
                      <m:r>
                        <a:rPr lang="en-GB" sz="900" i="0" dirty="0">
                          <a:solidFill>
                            <a:srgbClr val="FFFFFF"/>
                          </a:solidFill>
                          <a:latin typeface="Cambria Math"/>
                        </a:rPr>
                        <m:t>=2</m:t>
                      </m:r>
                    </m:oMath>
                  </m:oMathPara>
                </a14:m>
                <a:endParaRPr lang="en-GB" sz="900" i="1" dirty="0">
                  <a:solidFill>
                    <a:srgbClr val="FFFFFF"/>
                  </a:solidFill>
                  <a:latin typeface="Arial"/>
                  <a:cs typeface="Arial"/>
                </a:endParaRPr>
              </a:p>
            </p:txBody>
          </p:sp>
        </mc:Choice>
        <mc:Fallback>
          <p:sp>
            <p:nvSpPr>
              <p:cNvPr id="337" name="Legend text 2"/>
              <p:cNvSpPr txBox="1">
                <a:spLocks noRot="1" noChangeAspect="1" noMove="1" noResize="1" noEditPoints="1" noAdjustHandles="1" noChangeArrowheads="1" noChangeShapeType="1" noTextEdit="1"/>
              </p:cNvSpPr>
              <p:nvPr/>
            </p:nvSpPr>
            <p:spPr>
              <a:xfrm>
                <a:off x="10998200" y="4458059"/>
                <a:ext cx="838200" cy="152400"/>
              </a:xfrm>
              <a:prstGeom prst="rect">
                <a:avLst/>
              </a:prstGeom>
              <a:blipFill>
                <a:blip r:embed="rId24"/>
                <a:stretch>
                  <a:fillRect l="-3623" b="-8000"/>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39" name="Legend text 3"/>
              <p:cNvSpPr txBox="1"/>
              <p:nvPr/>
            </p:nvSpPr>
            <p:spPr>
              <a:xfrm>
                <a:off x="10998200" y="4583955"/>
                <a:ext cx="838200" cy="152400"/>
              </a:xfrm>
              <a:prstGeom prst="rect">
                <a:avLst/>
              </a:prstGeom>
              <a:noFill/>
              <a:ln>
                <a:noFill/>
              </a:ln>
            </p:spPr>
            <p:txBody>
              <a:bodyPr wrap="square" lIns="0" tIns="0" rIns="0" bIns="0" rtlCol="0" anchor="ctr">
                <a:noAutofit/>
              </a:bodyPr>
              <a:lstStyle/>
              <a:p>
                <a:pPr marL="0" indent="0" algn="l">
                  <a:lnSpc>
                    <a:spcPct val="100000"/>
                  </a:lnSpc>
                  <a:spcBef>
                    <a:spcPts val="0"/>
                  </a:spcBef>
                  <a:buNone/>
                </a:pPr>
                <a14:m>
                  <m:oMathPara xmlns:m="http://schemas.openxmlformats.org/officeDocument/2006/math">
                    <m:oMathParaPr>
                      <m:jc m:val="left"/>
                    </m:oMathParaPr>
                    <m:oMath>
                      <m:r>
                        <a:rPr lang="en-GB" sz="900" i="1" dirty="0">
                          <a:solidFill>
                            <a:srgbClr val="FFFFFF"/>
                          </a:solidFill>
                          <a:latin typeface="Cambria Math"/>
                        </a:rPr>
                        <m:t>𝑚</m:t>
                      </m:r>
                      <m:r>
                        <a:rPr lang="en-GB" sz="900" i="0" dirty="0">
                          <a:solidFill>
                            <a:srgbClr val="FFFFFF"/>
                          </a:solidFill>
                          <a:latin typeface="Cambria Math"/>
                        </a:rPr>
                        <m:t>=3</m:t>
                      </m:r>
                    </m:oMath>
                  </m:oMathPara>
                </a14:m>
                <a:endParaRPr lang="en-GB" sz="900" i="1" dirty="0">
                  <a:solidFill>
                    <a:srgbClr val="FFFFFF"/>
                  </a:solidFill>
                  <a:latin typeface="Arial"/>
                  <a:cs typeface="Arial"/>
                </a:endParaRPr>
              </a:p>
            </p:txBody>
          </p:sp>
        </mc:Choice>
        <mc:Fallback>
          <p:sp>
            <p:nvSpPr>
              <p:cNvPr id="339" name="Legend text 3"/>
              <p:cNvSpPr txBox="1">
                <a:spLocks noRot="1" noChangeAspect="1" noMove="1" noResize="1" noEditPoints="1" noAdjustHandles="1" noChangeArrowheads="1" noChangeShapeType="1" noTextEdit="1"/>
              </p:cNvSpPr>
              <p:nvPr/>
            </p:nvSpPr>
            <p:spPr>
              <a:xfrm>
                <a:off x="10998200" y="4583955"/>
                <a:ext cx="838200" cy="152400"/>
              </a:xfrm>
              <a:prstGeom prst="rect">
                <a:avLst/>
              </a:prstGeom>
              <a:blipFill>
                <a:blip r:embed="rId25"/>
                <a:stretch>
                  <a:fillRect l="-3623" b="-4000"/>
                </a:stretch>
              </a:blipFill>
              <a:ln>
                <a:noFill/>
              </a:ln>
            </p:spPr>
            <p:txBody>
              <a:bodyPr/>
              <a:lstStyle/>
              <a:p>
                <a:r>
                  <a:rPr lang="en-GB">
                    <a:noFill/>
                  </a:rPr>
                  <a:t> </a:t>
                </a:r>
              </a:p>
            </p:txBody>
          </p:sp>
        </mc:Fallback>
      </mc:AlternateContent>
      <p:sp>
        <p:nvSpPr>
          <p:cNvPr id="341" name="Legend text 4"/>
          <p:cNvSpPr txBox="1"/>
          <p:nvPr/>
        </p:nvSpPr>
        <p:spPr>
          <a:xfrm>
            <a:off x="10998200" y="4709851"/>
            <a:ext cx="838200" cy="152400"/>
          </a:xfrm>
          <a:prstGeom prst="rect">
            <a:avLst/>
          </a:prstGeom>
          <a:noFill/>
          <a:ln>
            <a:noFill/>
          </a:ln>
        </p:spPr>
        <p:txBody>
          <a:bodyPr wrap="square" lIns="0" tIns="0" rIns="0" bIns="0" rtlCol="0" anchor="ctr">
            <a:noAutofit/>
          </a:bodyPr>
          <a:lstStyle/>
          <a:p>
            <a:pPr marL="0" indent="0" algn="l">
              <a:lnSpc>
                <a:spcPct val="100000"/>
              </a:lnSpc>
              <a:spcBef>
                <a:spcPts val="0"/>
              </a:spcBef>
              <a:buNone/>
            </a:pPr>
            <a:r>
              <a:rPr lang="en-GB" sz="900" b="0" i="0" dirty="0">
                <a:solidFill>
                  <a:srgbClr val="FFFFFF"/>
                </a:solidFill>
                <a:latin typeface="Arial"/>
                <a:cs typeface="Arial"/>
              </a:rPr>
              <a:t>critical envelope</a:t>
            </a:r>
            <a:endParaRPr lang="en-GB" sz="900" dirty="0"/>
          </a:p>
        </p:txBody>
      </p:sp>
      <mc:AlternateContent xmlns:mc="http://schemas.openxmlformats.org/markup-compatibility/2006">
        <mc:Choice xmlns:a14="http://schemas.microsoft.com/office/drawing/2010/main" Requires="a14">
          <p:sp>
            <p:nvSpPr>
              <p:cNvPr id="400" name="Governs m1"/>
              <p:cNvSpPr/>
              <p:nvPr/>
            </p:nvSpPr>
            <p:spPr>
              <a:xfrm>
                <a:off x="6268720" y="4974983"/>
                <a:ext cx="2176686" cy="176255"/>
              </a:xfrm>
              <a:prstGeom prst="rect">
                <a:avLst/>
              </a:prstGeom>
              <a:solidFill>
                <a:srgbClr val="2EF5FF">
                  <a:alpha val="24000"/>
                </a:srgbClr>
              </a:solidFill>
              <a:ln>
                <a:noFill/>
              </a:ln>
            </p:spPr>
            <p:txBody>
              <a:bodyPr wrap="square" lIns="0" tIns="0" rIns="0" bIns="0" rtlCol="0" anchor="ctr">
                <a:noAutofit/>
              </a:bodyPr>
              <a:lstStyle/>
              <a:p>
                <a:pPr marL="0" indent="0" algn="ctr">
                  <a:lnSpc>
                    <a:spcPct val="100000"/>
                  </a:lnSpc>
                  <a:spcBef>
                    <a:spcPts val="0"/>
                  </a:spcBef>
                  <a:buNone/>
                </a:pPr>
                <a14:m>
                  <m:oMath xmlns:m="http://schemas.openxmlformats.org/officeDocument/2006/math">
                    <m:r>
                      <a:rPr lang="en-GB" sz="1000" b="1" i="1" dirty="0">
                        <a:solidFill>
                          <a:srgbClr val="2EF5FF"/>
                        </a:solidFill>
                        <a:latin typeface="Cambria Math"/>
                      </a:rPr>
                      <m:t>𝑚</m:t>
                    </m:r>
                    <m:r>
                      <a:rPr lang="en-GB" sz="1000" b="1" i="0" dirty="0">
                        <a:solidFill>
                          <a:srgbClr val="2EF5FF"/>
                        </a:solidFill>
                        <a:latin typeface="Cambria Math"/>
                      </a:rPr>
                      <m:t>=1</m:t>
                    </m:r>
                  </m:oMath>
                </a14:m>
                <a:r>
                  <a:rPr lang="en-GB" sz="1000" b="1" dirty="0">
                    <a:solidFill>
                      <a:srgbClr val="2EF5FF"/>
                    </a:solidFill>
                    <a:latin typeface="Arial"/>
                    <a:cs typeface="Arial"/>
                  </a:rPr>
                  <a:t> governs</a:t>
                </a:r>
                <a:endParaRPr lang="en-GB" sz="1000" i="1" dirty="0">
                  <a:solidFill>
                    <a:srgbClr val="2EF5FF"/>
                  </a:solidFill>
                  <a:latin typeface="Arial"/>
                  <a:cs typeface="Arial"/>
                </a:endParaRPr>
              </a:p>
            </p:txBody>
          </p:sp>
        </mc:Choice>
        <mc:Fallback>
          <p:sp>
            <p:nvSpPr>
              <p:cNvPr id="400" name="Governs m1"/>
              <p:cNvSpPr>
                <a:spLocks noRot="1" noChangeAspect="1" noMove="1" noResize="1" noEditPoints="1" noAdjustHandles="1" noChangeArrowheads="1" noChangeShapeType="1" noTextEdit="1"/>
              </p:cNvSpPr>
              <p:nvPr/>
            </p:nvSpPr>
            <p:spPr>
              <a:xfrm>
                <a:off x="6268720" y="4974983"/>
                <a:ext cx="2176686" cy="176255"/>
              </a:xfrm>
              <a:prstGeom prst="rect">
                <a:avLst/>
              </a:prstGeom>
              <a:blipFill>
                <a:blip r:embed="rId26"/>
                <a:stretch>
                  <a:fillRect t="-20690" b="-34483"/>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01" name="Governs m2"/>
              <p:cNvSpPr/>
              <p:nvPr/>
            </p:nvSpPr>
            <p:spPr>
              <a:xfrm>
                <a:off x="8445406" y="4974983"/>
                <a:ext cx="2227075" cy="176255"/>
              </a:xfrm>
              <a:prstGeom prst="rect">
                <a:avLst/>
              </a:prstGeom>
              <a:solidFill>
                <a:srgbClr val="FFF20F">
                  <a:alpha val="24000"/>
                </a:srgbClr>
              </a:solidFill>
              <a:ln>
                <a:noFill/>
              </a:ln>
            </p:spPr>
            <p:txBody>
              <a:bodyPr wrap="square" lIns="0" tIns="0" rIns="0" bIns="0" rtlCol="0" anchor="ctr">
                <a:noAutofit/>
              </a:bodyPr>
              <a:lstStyle/>
              <a:p>
                <a:pPr marL="0" indent="0" algn="ctr">
                  <a:lnSpc>
                    <a:spcPct val="100000"/>
                  </a:lnSpc>
                  <a:spcBef>
                    <a:spcPts val="0"/>
                  </a:spcBef>
                  <a:buNone/>
                </a:pPr>
                <a14:m>
                  <m:oMath xmlns:m="http://schemas.openxmlformats.org/officeDocument/2006/math">
                    <m:r>
                      <a:rPr lang="en-GB" sz="1000" b="1" i="1" dirty="0">
                        <a:solidFill>
                          <a:srgbClr val="FFF20F"/>
                        </a:solidFill>
                        <a:latin typeface="Cambria Math"/>
                      </a:rPr>
                      <m:t>𝑚</m:t>
                    </m:r>
                    <m:r>
                      <a:rPr lang="en-GB" sz="1000" b="1" i="0" dirty="0">
                        <a:solidFill>
                          <a:srgbClr val="FFF20F"/>
                        </a:solidFill>
                        <a:latin typeface="Cambria Math"/>
                      </a:rPr>
                      <m:t>=2</m:t>
                    </m:r>
                  </m:oMath>
                </a14:m>
                <a:r>
                  <a:rPr lang="en-GB" sz="1000" b="1" dirty="0">
                    <a:solidFill>
                      <a:srgbClr val="FFF20F"/>
                    </a:solidFill>
                    <a:latin typeface="Arial"/>
                    <a:cs typeface="Arial"/>
                  </a:rPr>
                  <a:t> governs</a:t>
                </a:r>
                <a:endParaRPr lang="en-GB" sz="1000" i="1" dirty="0">
                  <a:solidFill>
                    <a:srgbClr val="FFF20F"/>
                  </a:solidFill>
                  <a:latin typeface="Arial"/>
                  <a:cs typeface="Arial"/>
                </a:endParaRPr>
              </a:p>
            </p:txBody>
          </p:sp>
        </mc:Choice>
        <mc:Fallback>
          <p:sp>
            <p:nvSpPr>
              <p:cNvPr id="401" name="Governs m2"/>
              <p:cNvSpPr>
                <a:spLocks noRot="1" noChangeAspect="1" noMove="1" noResize="1" noEditPoints="1" noAdjustHandles="1" noChangeArrowheads="1" noChangeShapeType="1" noTextEdit="1"/>
              </p:cNvSpPr>
              <p:nvPr/>
            </p:nvSpPr>
            <p:spPr>
              <a:xfrm>
                <a:off x="8445406" y="4974983"/>
                <a:ext cx="2227075" cy="176255"/>
              </a:xfrm>
              <a:prstGeom prst="rect">
                <a:avLst/>
              </a:prstGeom>
              <a:blipFill>
                <a:blip r:embed="rId27"/>
                <a:stretch>
                  <a:fillRect t="-20690" b="-34483"/>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02" name="Governs m3"/>
              <p:cNvSpPr/>
              <p:nvPr/>
            </p:nvSpPr>
            <p:spPr>
              <a:xfrm>
                <a:off x="10672481" y="4974983"/>
                <a:ext cx="1179159" cy="176255"/>
              </a:xfrm>
              <a:prstGeom prst="rect">
                <a:avLst/>
              </a:prstGeom>
              <a:solidFill>
                <a:srgbClr val="FF3F8B">
                  <a:alpha val="24000"/>
                </a:srgbClr>
              </a:solidFill>
              <a:ln>
                <a:noFill/>
              </a:ln>
            </p:spPr>
            <p:txBody>
              <a:bodyPr wrap="square" lIns="0" tIns="0" rIns="0" bIns="0" rtlCol="0" anchor="ctr">
                <a:noAutofit/>
              </a:bodyPr>
              <a:lstStyle/>
              <a:p>
                <a:pPr marL="0" indent="0" algn="ctr">
                  <a:lnSpc>
                    <a:spcPct val="100000"/>
                  </a:lnSpc>
                  <a:spcBef>
                    <a:spcPts val="0"/>
                  </a:spcBef>
                  <a:buNone/>
                </a:pPr>
                <a14:m>
                  <m:oMath xmlns:m="http://schemas.openxmlformats.org/officeDocument/2006/math">
                    <m:r>
                      <a:rPr lang="en-GB" sz="1000" b="1" i="1" dirty="0">
                        <a:solidFill>
                          <a:srgbClr val="FF3F8B"/>
                        </a:solidFill>
                        <a:latin typeface="Cambria Math"/>
                      </a:rPr>
                      <m:t>𝑚</m:t>
                    </m:r>
                    <m:r>
                      <a:rPr lang="en-GB" sz="1000" b="1" i="0" dirty="0">
                        <a:solidFill>
                          <a:srgbClr val="FF3F8B"/>
                        </a:solidFill>
                        <a:latin typeface="Cambria Math"/>
                      </a:rPr>
                      <m:t>=3</m:t>
                    </m:r>
                  </m:oMath>
                </a14:m>
                <a:r>
                  <a:rPr lang="en-GB" sz="1000" b="1" dirty="0">
                    <a:solidFill>
                      <a:srgbClr val="FF3F8B"/>
                    </a:solidFill>
                    <a:latin typeface="Arial"/>
                    <a:cs typeface="Arial"/>
                  </a:rPr>
                  <a:t> governs</a:t>
                </a:r>
                <a:endParaRPr lang="en-GB" sz="1000" i="1" dirty="0">
                  <a:solidFill>
                    <a:srgbClr val="FF3F8B"/>
                  </a:solidFill>
                  <a:latin typeface="Arial"/>
                  <a:cs typeface="Arial"/>
                </a:endParaRPr>
              </a:p>
            </p:txBody>
          </p:sp>
        </mc:Choice>
        <mc:Fallback>
          <p:sp>
            <p:nvSpPr>
              <p:cNvPr id="402" name="Governs m3"/>
              <p:cNvSpPr>
                <a:spLocks noRot="1" noChangeAspect="1" noMove="1" noResize="1" noEditPoints="1" noAdjustHandles="1" noChangeArrowheads="1" noChangeShapeType="1" noTextEdit="1"/>
              </p:cNvSpPr>
              <p:nvPr/>
            </p:nvSpPr>
            <p:spPr>
              <a:xfrm>
                <a:off x="10672481" y="4974983"/>
                <a:ext cx="1179159" cy="176255"/>
              </a:xfrm>
              <a:prstGeom prst="rect">
                <a:avLst/>
              </a:prstGeom>
              <a:blipFill>
                <a:blip r:embed="rId28"/>
                <a:stretch>
                  <a:fillRect t="-20690" b="-34483"/>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03" name="Label m2"/>
              <p:cNvSpPr txBox="1"/>
              <p:nvPr/>
            </p:nvSpPr>
            <p:spPr>
              <a:xfrm>
                <a:off x="6654800" y="3006072"/>
                <a:ext cx="609600" cy="228600"/>
              </a:xfrm>
              <a:prstGeom prst="rect">
                <a:avLst/>
              </a:prstGeom>
              <a:noFill/>
              <a:ln>
                <a:noFill/>
              </a:ln>
            </p:spPr>
            <p:txBody>
              <a:bodyPr wrap="square" lIns="0" tIns="0" rIns="0" bIns="0" rtlCol="0" anchor="ctr">
                <a:noAutofit/>
              </a:bodyPr>
              <a:lstStyle/>
              <a:p>
                <a:pPr marL="0" indent="0" algn="l">
                  <a:lnSpc>
                    <a:spcPct val="100000"/>
                  </a:lnSpc>
                  <a:spcBef>
                    <a:spcPts val="0"/>
                  </a:spcBef>
                  <a:buNone/>
                </a:pPr>
                <a14:m>
                  <m:oMathPara xmlns:m="http://schemas.openxmlformats.org/officeDocument/2006/math">
                    <m:oMathParaPr>
                      <m:jc m:val="left"/>
                    </m:oMathParaPr>
                    <m:oMath>
                      <m:r>
                        <a:rPr lang="en-GB" sz="1300" b="1" i="1" dirty="0">
                          <a:solidFill>
                            <a:srgbClr val="FFF20F"/>
                          </a:solidFill>
                          <a:latin typeface="Cambria Math"/>
                        </a:rPr>
                        <m:t>𝑚</m:t>
                      </m:r>
                      <m:r>
                        <a:rPr lang="en-GB" sz="1300" b="1" i="0" dirty="0">
                          <a:solidFill>
                            <a:srgbClr val="FFF20F"/>
                          </a:solidFill>
                          <a:latin typeface="Cambria Math"/>
                        </a:rPr>
                        <m:t>=2</m:t>
                      </m:r>
                    </m:oMath>
                  </m:oMathPara>
                </a14:m>
                <a:endParaRPr lang="en-GB" sz="1300" i="1" dirty="0">
                  <a:solidFill>
                    <a:srgbClr val="FFF20F"/>
                  </a:solidFill>
                  <a:latin typeface="Arial"/>
                  <a:cs typeface="Arial"/>
                </a:endParaRPr>
              </a:p>
            </p:txBody>
          </p:sp>
        </mc:Choice>
        <mc:Fallback>
          <p:sp>
            <p:nvSpPr>
              <p:cNvPr id="403" name="Label m2"/>
              <p:cNvSpPr txBox="1">
                <a:spLocks noRot="1" noChangeAspect="1" noMove="1" noResize="1" noEditPoints="1" noAdjustHandles="1" noChangeArrowheads="1" noChangeShapeType="1" noTextEdit="1"/>
              </p:cNvSpPr>
              <p:nvPr/>
            </p:nvSpPr>
            <p:spPr>
              <a:xfrm>
                <a:off x="6654800" y="3006072"/>
                <a:ext cx="609600" cy="228600"/>
              </a:xfrm>
              <a:prstGeom prst="rect">
                <a:avLst/>
              </a:prstGeom>
              <a:blipFill>
                <a:blip r:embed="rId29"/>
                <a:stretch>
                  <a:fillRect l="-7000"/>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04" name="Label m3"/>
              <p:cNvSpPr txBox="1"/>
              <p:nvPr/>
            </p:nvSpPr>
            <p:spPr>
              <a:xfrm>
                <a:off x="8890000" y="3006072"/>
                <a:ext cx="609600" cy="228600"/>
              </a:xfrm>
              <a:prstGeom prst="rect">
                <a:avLst/>
              </a:prstGeom>
              <a:noFill/>
              <a:ln>
                <a:noFill/>
              </a:ln>
            </p:spPr>
            <p:txBody>
              <a:bodyPr wrap="square" lIns="0" tIns="0" rIns="0" bIns="0" rtlCol="0" anchor="ctr">
                <a:noAutofit/>
              </a:bodyPr>
              <a:lstStyle/>
              <a:p>
                <a:pPr marL="0" indent="0" algn="l">
                  <a:lnSpc>
                    <a:spcPct val="100000"/>
                  </a:lnSpc>
                  <a:spcBef>
                    <a:spcPts val="0"/>
                  </a:spcBef>
                  <a:buNone/>
                </a:pPr>
                <a14:m>
                  <m:oMathPara xmlns:m="http://schemas.openxmlformats.org/officeDocument/2006/math">
                    <m:oMathParaPr>
                      <m:jc m:val="left"/>
                    </m:oMathParaPr>
                    <m:oMath>
                      <m:r>
                        <a:rPr lang="en-GB" sz="1300" b="1" i="1" dirty="0">
                          <a:solidFill>
                            <a:srgbClr val="FF3F8B"/>
                          </a:solidFill>
                          <a:latin typeface="Cambria Math"/>
                        </a:rPr>
                        <m:t>𝑚</m:t>
                      </m:r>
                      <m:r>
                        <a:rPr lang="en-GB" sz="1300" b="1" i="0" dirty="0">
                          <a:solidFill>
                            <a:srgbClr val="FF3F8B"/>
                          </a:solidFill>
                          <a:latin typeface="Cambria Math"/>
                        </a:rPr>
                        <m:t>=3</m:t>
                      </m:r>
                    </m:oMath>
                  </m:oMathPara>
                </a14:m>
                <a:endParaRPr lang="en-GB" sz="1300" i="1" dirty="0">
                  <a:solidFill>
                    <a:srgbClr val="FF3F8B"/>
                  </a:solidFill>
                  <a:latin typeface="Arial"/>
                  <a:cs typeface="Arial"/>
                </a:endParaRPr>
              </a:p>
            </p:txBody>
          </p:sp>
        </mc:Choice>
        <mc:Fallback>
          <p:sp>
            <p:nvSpPr>
              <p:cNvPr id="404" name="Label m3"/>
              <p:cNvSpPr txBox="1">
                <a:spLocks noRot="1" noChangeAspect="1" noMove="1" noResize="1" noEditPoints="1" noAdjustHandles="1" noChangeArrowheads="1" noChangeShapeType="1" noTextEdit="1"/>
              </p:cNvSpPr>
              <p:nvPr/>
            </p:nvSpPr>
            <p:spPr>
              <a:xfrm>
                <a:off x="8890000" y="3006072"/>
                <a:ext cx="609600" cy="228600"/>
              </a:xfrm>
              <a:prstGeom prst="rect">
                <a:avLst/>
              </a:prstGeom>
              <a:blipFill>
                <a:blip r:embed="rId30"/>
                <a:stretch>
                  <a:fillRect l="-7000"/>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05" name="Label m1"/>
              <p:cNvSpPr txBox="1"/>
              <p:nvPr/>
            </p:nvSpPr>
            <p:spPr>
              <a:xfrm>
                <a:off x="10541000" y="3006072"/>
                <a:ext cx="609600" cy="228600"/>
              </a:xfrm>
              <a:prstGeom prst="rect">
                <a:avLst/>
              </a:prstGeom>
              <a:noFill/>
              <a:ln>
                <a:noFill/>
              </a:ln>
            </p:spPr>
            <p:txBody>
              <a:bodyPr wrap="square" lIns="0" tIns="0" rIns="0" bIns="0" rtlCol="0" anchor="ctr">
                <a:noAutofit/>
              </a:bodyPr>
              <a:lstStyle/>
              <a:p>
                <a:pPr marL="0" indent="0" algn="l">
                  <a:lnSpc>
                    <a:spcPct val="100000"/>
                  </a:lnSpc>
                  <a:spcBef>
                    <a:spcPts val="0"/>
                  </a:spcBef>
                  <a:buNone/>
                </a:pPr>
                <a14:m>
                  <m:oMathPara xmlns:m="http://schemas.openxmlformats.org/officeDocument/2006/math">
                    <m:oMathParaPr>
                      <m:jc m:val="left"/>
                    </m:oMathParaPr>
                    <m:oMath>
                      <m:r>
                        <a:rPr lang="en-GB" sz="1300" b="1" i="1" dirty="0">
                          <a:solidFill>
                            <a:srgbClr val="2EF5FF"/>
                          </a:solidFill>
                          <a:latin typeface="Cambria Math"/>
                        </a:rPr>
                        <m:t>𝑚</m:t>
                      </m:r>
                      <m:r>
                        <a:rPr lang="en-GB" sz="1300" b="1" i="0" dirty="0">
                          <a:solidFill>
                            <a:srgbClr val="2EF5FF"/>
                          </a:solidFill>
                          <a:latin typeface="Cambria Math"/>
                        </a:rPr>
                        <m:t>=1</m:t>
                      </m:r>
                    </m:oMath>
                  </m:oMathPara>
                </a14:m>
                <a:endParaRPr lang="en-GB" sz="1300" i="1" dirty="0">
                  <a:solidFill>
                    <a:srgbClr val="2EF5FF"/>
                  </a:solidFill>
                  <a:latin typeface="Arial"/>
                  <a:cs typeface="Arial"/>
                </a:endParaRPr>
              </a:p>
            </p:txBody>
          </p:sp>
        </mc:Choice>
        <mc:Fallback>
          <p:sp>
            <p:nvSpPr>
              <p:cNvPr id="405" name="Label m1"/>
              <p:cNvSpPr txBox="1">
                <a:spLocks noRot="1" noChangeAspect="1" noMove="1" noResize="1" noEditPoints="1" noAdjustHandles="1" noChangeArrowheads="1" noChangeShapeType="1" noTextEdit="1"/>
              </p:cNvSpPr>
              <p:nvPr/>
            </p:nvSpPr>
            <p:spPr>
              <a:xfrm>
                <a:off x="10541000" y="3006072"/>
                <a:ext cx="609600" cy="228600"/>
              </a:xfrm>
              <a:prstGeom prst="rect">
                <a:avLst/>
              </a:prstGeom>
              <a:blipFill>
                <a:blip r:embed="rId31"/>
                <a:stretch>
                  <a:fillRect l="-7000"/>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06" name="Cusp label 1"/>
              <p:cNvSpPr txBox="1"/>
              <p:nvPr/>
            </p:nvSpPr>
            <p:spPr>
              <a:xfrm>
                <a:off x="7937406" y="3805125"/>
                <a:ext cx="1016000" cy="317500"/>
              </a:xfrm>
              <a:prstGeom prst="rect">
                <a:avLst/>
              </a:prstGeom>
              <a:noFill/>
              <a:ln>
                <a:noFill/>
              </a:ln>
            </p:spPr>
            <p:txBody>
              <a:bodyPr wrap="square" lIns="0" tIns="0" rIns="0" bIns="0" rtlCol="0" anchor="t">
                <a:noAutofit/>
              </a:bodyPr>
              <a:lstStyle/>
              <a:p>
                <a:pPr marL="0" indent="0" algn="ctr">
                  <a:lnSpc>
                    <a:spcPct val="100000"/>
                  </a:lnSpc>
                  <a:spcBef>
                    <a:spcPts val="0"/>
                  </a:spcBef>
                  <a:buNone/>
                </a:pPr>
                <a14:m>
                  <m:oMath xmlns:m="http://schemas.openxmlformats.org/officeDocument/2006/math">
                    <m:r>
                      <a:rPr lang="en-GB" sz="1000" b="1" i="1" dirty="0">
                        <a:solidFill>
                          <a:srgbClr val="FFFF00"/>
                        </a:solidFill>
                        <a:latin typeface="Cambria Math"/>
                      </a:rPr>
                      <m:t>𝑅</m:t>
                    </m:r>
                    <m:r>
                      <a:rPr lang="en-GB" sz="1000" b="1" i="0" dirty="0">
                        <a:solidFill>
                          <a:srgbClr val="FFFF00"/>
                        </a:solidFill>
                        <a:latin typeface="Cambria Math"/>
                      </a:rPr>
                      <m:t>=</m:t>
                    </m:r>
                    <m:rad>
                      <m:radPr>
                        <m:degHide m:val="on"/>
                        <m:ctrlPr>
                          <a:rPr lang="en-GB" sz="1000" b="1" i="1" dirty="0">
                            <a:solidFill>
                              <a:srgbClr val="FFFF00"/>
                            </a:solidFill>
                            <a:latin typeface="Cambria Math"/>
                          </a:rPr>
                        </m:ctrlPr>
                      </m:radPr>
                      <m:deg/>
                      <m:e>
                        <m:r>
                          <a:rPr lang="en-GB" sz="1000" b="1" i="0" dirty="0">
                            <a:solidFill>
                              <a:srgbClr val="FFFF00"/>
                            </a:solidFill>
                            <a:latin typeface="Cambria Math"/>
                          </a:rPr>
                          <m:t>2</m:t>
                        </m:r>
                      </m:e>
                    </m:rad>
                  </m:oMath>
                </a14:m>
                <a:r>
                  <a:rPr lang="en-GB" sz="1000" b="1" dirty="0">
                    <a:solidFill>
                      <a:srgbClr val="FFFF00"/>
                    </a:solidFill>
                    <a:latin typeface="Arial"/>
                    <a:cs typeface="Arial"/>
                  </a:rPr>
                  <a:t>, 0.70</a:t>
                </a:r>
                <a:endParaRPr lang="en-GB" sz="1000" i="1" dirty="0">
                  <a:solidFill>
                    <a:srgbClr val="FFFF00"/>
                  </a:solidFill>
                  <a:latin typeface="Arial"/>
                  <a:cs typeface="Arial"/>
                </a:endParaRPr>
              </a:p>
              <a:p>
                <a:pPr marL="0" indent="0" algn="ctr">
                  <a:lnSpc>
                    <a:spcPct val="100000"/>
                  </a:lnSpc>
                  <a:spcBef>
                    <a:spcPts val="0"/>
                  </a:spcBef>
                  <a:buNone/>
                </a:pPr>
                <a:r>
                  <a:rPr lang="en-GB" sz="900" dirty="0">
                    <a:solidFill>
                      <a:srgbClr val="FFFFFF"/>
                    </a:solidFill>
                    <a:latin typeface="Arial"/>
                    <a:cs typeface="Arial"/>
                  </a:rPr>
                  <a:t>cusp: </a:t>
                </a:r>
                <a14:m>
                  <m:oMath xmlns:m="http://schemas.openxmlformats.org/officeDocument/2006/math">
                    <m:r>
                      <a:rPr lang="en-GB" sz="900" i="1" dirty="0">
                        <a:solidFill>
                          <a:srgbClr val="FFFFFF"/>
                        </a:solidFill>
                        <a:latin typeface="Cambria Math"/>
                      </a:rPr>
                      <m:t>𝑚</m:t>
                    </m:r>
                    <m:r>
                      <a:rPr lang="en-GB" sz="900" i="0" dirty="0">
                        <a:solidFill>
                          <a:srgbClr val="FFFFFF"/>
                        </a:solidFill>
                        <a:latin typeface="Cambria Math"/>
                      </a:rPr>
                      <m:t>=1→2</m:t>
                    </m:r>
                  </m:oMath>
                </a14:m>
                <a:endParaRPr lang="en-GB" sz="900" i="0" dirty="0">
                  <a:solidFill>
                    <a:srgbClr val="FFFFFF"/>
                  </a:solidFill>
                  <a:latin typeface="Arial"/>
                  <a:cs typeface="Arial"/>
                </a:endParaRPr>
              </a:p>
            </p:txBody>
          </p:sp>
        </mc:Choice>
        <mc:Fallback>
          <p:sp>
            <p:nvSpPr>
              <p:cNvPr id="406" name="Cusp label 1"/>
              <p:cNvSpPr txBox="1">
                <a:spLocks noRot="1" noChangeAspect="1" noMove="1" noResize="1" noEditPoints="1" noAdjustHandles="1" noChangeArrowheads="1" noChangeShapeType="1" noTextEdit="1"/>
              </p:cNvSpPr>
              <p:nvPr/>
            </p:nvSpPr>
            <p:spPr>
              <a:xfrm>
                <a:off x="7937406" y="3805125"/>
                <a:ext cx="1016000" cy="317500"/>
              </a:xfrm>
              <a:prstGeom prst="rect">
                <a:avLst/>
              </a:prstGeom>
              <a:blipFill>
                <a:blip r:embed="rId32"/>
                <a:stretch>
                  <a:fillRect t="-9615" b="-19231"/>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07" name="Cusp label 2"/>
              <p:cNvSpPr txBox="1"/>
              <p:nvPr/>
            </p:nvSpPr>
            <p:spPr>
              <a:xfrm>
                <a:off x="10164481" y="3805125"/>
                <a:ext cx="1016000" cy="317500"/>
              </a:xfrm>
              <a:prstGeom prst="rect">
                <a:avLst/>
              </a:prstGeom>
              <a:noFill/>
              <a:ln>
                <a:noFill/>
              </a:ln>
            </p:spPr>
            <p:txBody>
              <a:bodyPr wrap="square" lIns="0" tIns="0" rIns="0" bIns="0" rtlCol="0" anchor="t">
                <a:noAutofit/>
              </a:bodyPr>
              <a:lstStyle/>
              <a:p>
                <a:pPr marL="0" indent="0" algn="ctr">
                  <a:lnSpc>
                    <a:spcPct val="100000"/>
                  </a:lnSpc>
                  <a:spcBef>
                    <a:spcPts val="0"/>
                  </a:spcBef>
                  <a:buNone/>
                </a:pPr>
                <a14:m>
                  <m:oMath xmlns:m="http://schemas.openxmlformats.org/officeDocument/2006/math">
                    <m:r>
                      <a:rPr lang="en-GB" sz="1000" b="1" i="1" dirty="0">
                        <a:solidFill>
                          <a:srgbClr val="FFFF00"/>
                        </a:solidFill>
                        <a:latin typeface="Cambria Math"/>
                      </a:rPr>
                      <m:t>𝑅</m:t>
                    </m:r>
                    <m:r>
                      <a:rPr lang="en-GB" sz="1000" b="1" i="0" dirty="0">
                        <a:solidFill>
                          <a:srgbClr val="FFFF00"/>
                        </a:solidFill>
                        <a:latin typeface="Cambria Math"/>
                      </a:rPr>
                      <m:t>=</m:t>
                    </m:r>
                    <m:rad>
                      <m:radPr>
                        <m:degHide m:val="on"/>
                        <m:ctrlPr>
                          <a:rPr lang="en-GB" sz="1000" b="1" i="1" dirty="0">
                            <a:solidFill>
                              <a:srgbClr val="FFFF00"/>
                            </a:solidFill>
                            <a:latin typeface="Cambria Math"/>
                          </a:rPr>
                        </m:ctrlPr>
                      </m:radPr>
                      <m:deg/>
                      <m:e>
                        <m:r>
                          <a:rPr lang="en-GB" sz="1000" b="1" i="0" dirty="0">
                            <a:solidFill>
                              <a:srgbClr val="FFFF00"/>
                            </a:solidFill>
                            <a:latin typeface="Cambria Math"/>
                          </a:rPr>
                          <m:t>6</m:t>
                        </m:r>
                      </m:e>
                    </m:rad>
                  </m:oMath>
                </a14:m>
                <a:r>
                  <a:rPr lang="en-GB" sz="1000" b="1" dirty="0">
                    <a:solidFill>
                      <a:srgbClr val="FFFF00"/>
                    </a:solidFill>
                    <a:latin typeface="Arial"/>
                    <a:cs typeface="Arial"/>
                  </a:rPr>
                  <a:t>, 0.66</a:t>
                </a:r>
                <a:endParaRPr lang="en-GB" sz="1000" i="1" dirty="0">
                  <a:solidFill>
                    <a:srgbClr val="FFFF00"/>
                  </a:solidFill>
                  <a:latin typeface="Arial"/>
                  <a:cs typeface="Arial"/>
                </a:endParaRPr>
              </a:p>
              <a:p>
                <a:pPr marL="0" indent="0" algn="ctr">
                  <a:lnSpc>
                    <a:spcPct val="100000"/>
                  </a:lnSpc>
                  <a:spcBef>
                    <a:spcPts val="0"/>
                  </a:spcBef>
                  <a:buNone/>
                </a:pPr>
                <a:r>
                  <a:rPr lang="en-GB" sz="900" dirty="0">
                    <a:solidFill>
                      <a:srgbClr val="FFFFFF"/>
                    </a:solidFill>
                    <a:latin typeface="Arial"/>
                    <a:cs typeface="Arial"/>
                  </a:rPr>
                  <a:t>cusp: </a:t>
                </a:r>
                <a14:m>
                  <m:oMath xmlns:m="http://schemas.openxmlformats.org/officeDocument/2006/math">
                    <m:r>
                      <a:rPr lang="en-GB" sz="900" i="1" dirty="0">
                        <a:solidFill>
                          <a:srgbClr val="FFFFFF"/>
                        </a:solidFill>
                        <a:latin typeface="Cambria Math"/>
                      </a:rPr>
                      <m:t>𝑚</m:t>
                    </m:r>
                    <m:r>
                      <a:rPr lang="en-GB" sz="900" i="0" dirty="0">
                        <a:solidFill>
                          <a:srgbClr val="FFFFFF"/>
                        </a:solidFill>
                        <a:latin typeface="Cambria Math"/>
                      </a:rPr>
                      <m:t>=2→3</m:t>
                    </m:r>
                  </m:oMath>
                </a14:m>
                <a:endParaRPr lang="en-GB" sz="900" i="0" dirty="0">
                  <a:solidFill>
                    <a:srgbClr val="FFFFFF"/>
                  </a:solidFill>
                  <a:latin typeface="Arial"/>
                  <a:cs typeface="Arial"/>
                </a:endParaRPr>
              </a:p>
            </p:txBody>
          </p:sp>
        </mc:Choice>
        <mc:Fallback>
          <p:sp>
            <p:nvSpPr>
              <p:cNvPr id="407" name="Cusp label 2"/>
              <p:cNvSpPr txBox="1">
                <a:spLocks noRot="1" noChangeAspect="1" noMove="1" noResize="1" noEditPoints="1" noAdjustHandles="1" noChangeArrowheads="1" noChangeShapeType="1" noTextEdit="1"/>
              </p:cNvSpPr>
              <p:nvPr/>
            </p:nvSpPr>
            <p:spPr>
              <a:xfrm>
                <a:off x="10164481" y="3805125"/>
                <a:ext cx="1016000" cy="317500"/>
              </a:xfrm>
              <a:prstGeom prst="rect">
                <a:avLst/>
              </a:prstGeom>
              <a:blipFill>
                <a:blip r:embed="rId33"/>
                <a:stretch>
                  <a:fillRect t="-9615" b="-19231"/>
                </a:stretch>
              </a:blipFill>
              <a:ln>
                <a:no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08" name="Trough box m1"/>
              <p:cNvSpPr/>
              <p:nvPr/>
            </p:nvSpPr>
            <p:spPr>
              <a:xfrm>
                <a:off x="7109854" y="4146424"/>
                <a:ext cx="889000" cy="176255"/>
              </a:xfrm>
              <a:prstGeom prst="rect">
                <a:avLst/>
              </a:prstGeom>
              <a:solidFill>
                <a:srgbClr val="0D181A"/>
              </a:solidFill>
              <a:ln w="12700">
                <a:solidFill>
                  <a:srgbClr val="2EF5FF"/>
                </a:solidFill>
              </a:ln>
            </p:spPr>
            <p:txBody>
              <a:bodyPr wrap="square" lIns="12700" tIns="0" rIns="12700" bIns="0" rtlCol="0" anchor="ctr">
                <a:noAutofit/>
              </a:bodyPr>
              <a:lstStyle/>
              <a:p>
                <a:pPr marL="0" indent="0" algn="ctr">
                  <a:lnSpc>
                    <a:spcPct val="100000"/>
                  </a:lnSpc>
                  <a:spcBef>
                    <a:spcPts val="0"/>
                  </a:spcBef>
                  <a:buNone/>
                </a:pPr>
                <a14:m>
                  <m:oMath xmlns:m="http://schemas.openxmlformats.org/officeDocument/2006/math">
                    <m:r>
                      <a:rPr lang="en-GB" sz="1000" i="1" dirty="0">
                        <a:solidFill>
                          <a:srgbClr val="2EF5FF"/>
                        </a:solidFill>
                        <a:latin typeface="Cambria Math"/>
                      </a:rPr>
                      <m:t>𝑚</m:t>
                    </m:r>
                    <m:r>
                      <a:rPr lang="en-GB" sz="1000" i="0" dirty="0">
                        <a:solidFill>
                          <a:srgbClr val="2EF5FF"/>
                        </a:solidFill>
                        <a:latin typeface="Cambria Math"/>
                      </a:rPr>
                      <m:t>=1</m:t>
                    </m:r>
                  </m:oMath>
                </a14:m>
                <a:r>
                  <a:rPr lang="en-GB" sz="1000" dirty="0">
                    <a:solidFill>
                      <a:srgbClr val="2EF5FF"/>
                    </a:solidFill>
                    <a:latin typeface="Arial"/>
                    <a:cs typeface="Arial"/>
                  </a:rPr>
                  <a:t> trough</a:t>
                </a:r>
              </a:p>
            </p:txBody>
          </p:sp>
        </mc:Choice>
        <mc:Fallback>
          <p:sp>
            <p:nvSpPr>
              <p:cNvPr id="408" name="Trough box m1"/>
              <p:cNvSpPr>
                <a:spLocks noRot="1" noChangeAspect="1" noMove="1" noResize="1" noEditPoints="1" noAdjustHandles="1" noChangeArrowheads="1" noChangeShapeType="1" noTextEdit="1"/>
              </p:cNvSpPr>
              <p:nvPr/>
            </p:nvSpPr>
            <p:spPr>
              <a:xfrm>
                <a:off x="7109854" y="4146424"/>
                <a:ext cx="889000" cy="176255"/>
              </a:xfrm>
              <a:prstGeom prst="rect">
                <a:avLst/>
              </a:prstGeom>
              <a:blipFill>
                <a:blip r:embed="rId34"/>
                <a:stretch>
                  <a:fillRect t="-16129" b="-29032"/>
                </a:stretch>
              </a:blipFill>
              <a:ln w="12700">
                <a:solidFill>
                  <a:srgbClr val="2EF5FF"/>
                </a:solidFill>
              </a:ln>
            </p:spPr>
            <p:txBody>
              <a:bodyPr/>
              <a:lstStyle/>
              <a:p>
                <a:r>
                  <a:rPr lang="en-GB">
                    <a:noFill/>
                  </a:rPr>
                  <a:t> </a:t>
                </a:r>
              </a:p>
            </p:txBody>
          </p:sp>
        </mc:Fallback>
      </mc:AlternateContent>
      <p:cxnSp>
        <p:nvCxnSpPr>
          <p:cNvPr id="409" name="Trough box m1 arrow"/>
          <p:cNvCxnSpPr/>
          <p:nvPr/>
        </p:nvCxnSpPr>
        <p:spPr>
          <a:xfrm flipV="1">
            <a:off x="7554354" y="3826755"/>
            <a:ext cx="0" cy="319670"/>
          </a:xfrm>
          <a:prstGeom prst="line">
            <a:avLst/>
          </a:prstGeom>
          <a:ln w="15875">
            <a:solidFill>
              <a:srgbClr val="2EF5FF"/>
            </a:solidFill>
            <a:tailEnd type="triangle" w="med" len="med"/>
          </a:ln>
        </p:spPr>
      </p:cxnSp>
      <mc:AlternateContent xmlns:mc="http://schemas.openxmlformats.org/markup-compatibility/2006">
        <mc:Choice xmlns:a14="http://schemas.microsoft.com/office/drawing/2010/main" Requires="a14">
          <p:sp>
            <p:nvSpPr>
              <p:cNvPr id="410" name="Trough box m2"/>
              <p:cNvSpPr/>
              <p:nvPr/>
            </p:nvSpPr>
            <p:spPr>
              <a:xfrm>
                <a:off x="9261043" y="4146424"/>
                <a:ext cx="889000" cy="176255"/>
              </a:xfrm>
              <a:prstGeom prst="rect">
                <a:avLst/>
              </a:prstGeom>
              <a:solidFill>
                <a:srgbClr val="0D181A"/>
              </a:solidFill>
              <a:ln w="12700">
                <a:solidFill>
                  <a:srgbClr val="FFF20F"/>
                </a:solidFill>
              </a:ln>
            </p:spPr>
            <p:txBody>
              <a:bodyPr wrap="square" lIns="12700" tIns="0" rIns="12700" bIns="0" rtlCol="0" anchor="ctr">
                <a:noAutofit/>
              </a:bodyPr>
              <a:lstStyle/>
              <a:p>
                <a:pPr marL="0" indent="0" algn="ctr">
                  <a:lnSpc>
                    <a:spcPct val="100000"/>
                  </a:lnSpc>
                  <a:spcBef>
                    <a:spcPts val="0"/>
                  </a:spcBef>
                  <a:buNone/>
                </a:pPr>
                <a14:m>
                  <m:oMath xmlns:m="http://schemas.openxmlformats.org/officeDocument/2006/math">
                    <m:r>
                      <a:rPr lang="en-GB" sz="1000" i="1" dirty="0">
                        <a:solidFill>
                          <a:srgbClr val="FFF20F"/>
                        </a:solidFill>
                        <a:latin typeface="Cambria Math"/>
                      </a:rPr>
                      <m:t>𝑚</m:t>
                    </m:r>
                    <m:r>
                      <a:rPr lang="en-GB" sz="1000" i="0" dirty="0">
                        <a:solidFill>
                          <a:srgbClr val="FFF20F"/>
                        </a:solidFill>
                        <a:latin typeface="Cambria Math"/>
                      </a:rPr>
                      <m:t>=2</m:t>
                    </m:r>
                  </m:oMath>
                </a14:m>
                <a:r>
                  <a:rPr lang="en-GB" sz="1000" dirty="0">
                    <a:solidFill>
                      <a:srgbClr val="FFF20F"/>
                    </a:solidFill>
                    <a:latin typeface="Arial"/>
                    <a:cs typeface="Arial"/>
                  </a:rPr>
                  <a:t> trough</a:t>
                </a:r>
              </a:p>
            </p:txBody>
          </p:sp>
        </mc:Choice>
        <mc:Fallback>
          <p:sp>
            <p:nvSpPr>
              <p:cNvPr id="410" name="Trough box m2"/>
              <p:cNvSpPr>
                <a:spLocks noRot="1" noChangeAspect="1" noMove="1" noResize="1" noEditPoints="1" noAdjustHandles="1" noChangeArrowheads="1" noChangeShapeType="1" noTextEdit="1"/>
              </p:cNvSpPr>
              <p:nvPr/>
            </p:nvSpPr>
            <p:spPr>
              <a:xfrm>
                <a:off x="9261043" y="4146424"/>
                <a:ext cx="889000" cy="176255"/>
              </a:xfrm>
              <a:prstGeom prst="rect">
                <a:avLst/>
              </a:prstGeom>
              <a:blipFill>
                <a:blip r:embed="rId35"/>
                <a:stretch>
                  <a:fillRect t="-16129" b="-29032"/>
                </a:stretch>
              </a:blipFill>
              <a:ln w="12700">
                <a:solidFill>
                  <a:srgbClr val="FFF20F"/>
                </a:solidFill>
              </a:ln>
            </p:spPr>
            <p:txBody>
              <a:bodyPr/>
              <a:lstStyle/>
              <a:p>
                <a:r>
                  <a:rPr lang="en-GB">
                    <a:noFill/>
                  </a:rPr>
                  <a:t> </a:t>
                </a:r>
              </a:p>
            </p:txBody>
          </p:sp>
        </mc:Fallback>
      </mc:AlternateContent>
      <p:cxnSp>
        <p:nvCxnSpPr>
          <p:cNvPr id="411" name="Trough box m2 arrow"/>
          <p:cNvCxnSpPr/>
          <p:nvPr/>
        </p:nvCxnSpPr>
        <p:spPr>
          <a:xfrm flipV="1">
            <a:off x="9705543" y="3826755"/>
            <a:ext cx="0" cy="319670"/>
          </a:xfrm>
          <a:prstGeom prst="line">
            <a:avLst/>
          </a:prstGeom>
          <a:ln w="15875">
            <a:solidFill>
              <a:srgbClr val="FFF20F"/>
            </a:solidFill>
            <a:tailEnd type="triangle" w="med" len="med"/>
          </a:ln>
        </p:spPr>
      </p:cxnSp>
      <mc:AlternateContent xmlns:mc="http://schemas.openxmlformats.org/markup-compatibility/2006">
        <mc:Choice xmlns:a14="http://schemas.microsoft.com/office/drawing/2010/main" Requires="a14">
          <p:sp>
            <p:nvSpPr>
              <p:cNvPr id="412" name="Trough box m3"/>
              <p:cNvSpPr/>
              <p:nvPr/>
            </p:nvSpPr>
            <p:spPr>
              <a:xfrm>
                <a:off x="10769600" y="4146424"/>
                <a:ext cx="889000" cy="176255"/>
              </a:xfrm>
              <a:prstGeom prst="rect">
                <a:avLst/>
              </a:prstGeom>
              <a:solidFill>
                <a:srgbClr val="0D181A"/>
              </a:solidFill>
              <a:ln w="12700">
                <a:solidFill>
                  <a:srgbClr val="FF3F8B"/>
                </a:solidFill>
              </a:ln>
            </p:spPr>
            <p:txBody>
              <a:bodyPr wrap="square" lIns="12700" tIns="0" rIns="12700" bIns="0" rtlCol="0" anchor="ctr">
                <a:noAutofit/>
              </a:bodyPr>
              <a:lstStyle/>
              <a:p>
                <a:pPr marL="0" indent="0" algn="ctr">
                  <a:lnSpc>
                    <a:spcPct val="100000"/>
                  </a:lnSpc>
                  <a:spcBef>
                    <a:spcPts val="0"/>
                  </a:spcBef>
                  <a:buNone/>
                </a:pPr>
                <a14:m>
                  <m:oMath xmlns:m="http://schemas.openxmlformats.org/officeDocument/2006/math">
                    <m:r>
                      <a:rPr lang="en-GB" sz="1000" i="1" dirty="0">
                        <a:solidFill>
                          <a:srgbClr val="FF3F8B"/>
                        </a:solidFill>
                        <a:latin typeface="Cambria Math"/>
                      </a:rPr>
                      <m:t>𝑚</m:t>
                    </m:r>
                    <m:r>
                      <a:rPr lang="en-GB" sz="1000" i="0" dirty="0">
                        <a:solidFill>
                          <a:srgbClr val="FF3F8B"/>
                        </a:solidFill>
                        <a:latin typeface="Cambria Math"/>
                      </a:rPr>
                      <m:t>=3</m:t>
                    </m:r>
                  </m:oMath>
                </a14:m>
                <a:r>
                  <a:rPr lang="en-GB" sz="1000" dirty="0">
                    <a:solidFill>
                      <a:srgbClr val="FF3F8B"/>
                    </a:solidFill>
                    <a:latin typeface="Arial"/>
                    <a:cs typeface="Arial"/>
                  </a:rPr>
                  <a:t> trough</a:t>
                </a:r>
              </a:p>
            </p:txBody>
          </p:sp>
        </mc:Choice>
        <mc:Fallback>
          <p:sp>
            <p:nvSpPr>
              <p:cNvPr id="412" name="Trough box m3"/>
              <p:cNvSpPr>
                <a:spLocks noRot="1" noChangeAspect="1" noMove="1" noResize="1" noEditPoints="1" noAdjustHandles="1" noChangeArrowheads="1" noChangeShapeType="1" noTextEdit="1"/>
              </p:cNvSpPr>
              <p:nvPr/>
            </p:nvSpPr>
            <p:spPr>
              <a:xfrm>
                <a:off x="10769600" y="4146424"/>
                <a:ext cx="889000" cy="176255"/>
              </a:xfrm>
              <a:prstGeom prst="rect">
                <a:avLst/>
              </a:prstGeom>
              <a:blipFill>
                <a:blip r:embed="rId36"/>
                <a:stretch>
                  <a:fillRect t="-16129" b="-29032"/>
                </a:stretch>
              </a:blipFill>
              <a:ln w="12700">
                <a:solidFill>
                  <a:srgbClr val="FF3F8B"/>
                </a:solidFill>
              </a:ln>
            </p:spPr>
            <p:txBody>
              <a:bodyPr/>
              <a:lstStyle/>
              <a:p>
                <a:r>
                  <a:rPr lang="en-GB">
                    <a:noFill/>
                  </a:rPr>
                  <a:t> </a:t>
                </a:r>
              </a:p>
            </p:txBody>
          </p:sp>
        </mc:Fallback>
      </mc:AlternateContent>
      <p:cxnSp>
        <p:nvCxnSpPr>
          <p:cNvPr id="413" name="Trough box m3 arrow"/>
          <p:cNvCxnSpPr/>
          <p:nvPr/>
        </p:nvCxnSpPr>
        <p:spPr>
          <a:xfrm flipV="1">
            <a:off x="11404600" y="3840497"/>
            <a:ext cx="406400" cy="305927"/>
          </a:xfrm>
          <a:prstGeom prst="line">
            <a:avLst/>
          </a:prstGeom>
          <a:ln w="15875">
            <a:solidFill>
              <a:srgbClr val="FF3F8B"/>
            </a:solidFill>
            <a:tailEnd type="triangle" w="med" len="med"/>
          </a:ln>
        </p:spPr>
      </p:cxnSp>
      <p:cxnSp>
        <p:nvCxnSpPr>
          <p:cNvPr id="414" name="Envelope label arrow"/>
          <p:cNvCxnSpPr/>
          <p:nvPr/>
        </p:nvCxnSpPr>
        <p:spPr>
          <a:xfrm flipV="1">
            <a:off x="9167746" y="3798777"/>
            <a:ext cx="0" cy="527753"/>
          </a:xfrm>
          <a:prstGeom prst="line">
            <a:avLst/>
          </a:prstGeom>
          <a:ln w="15875">
            <a:solidFill>
              <a:srgbClr val="FFFFFF"/>
            </a:solidFill>
            <a:tailEnd type="triangle" w="med" len="med"/>
          </a:ln>
        </p:spPr>
      </p:cxnSp>
      <p:cxnSp>
        <p:nvCxnSpPr>
          <p:cNvPr id="415" name="Legend line 1"/>
          <p:cNvCxnSpPr/>
          <p:nvPr/>
        </p:nvCxnSpPr>
        <p:spPr>
          <a:xfrm>
            <a:off x="10769600" y="4408363"/>
            <a:ext cx="203200" cy="0"/>
          </a:xfrm>
          <a:prstGeom prst="line">
            <a:avLst/>
          </a:prstGeom>
          <a:ln w="25400">
            <a:solidFill>
              <a:srgbClr val="2EF5FF"/>
            </a:solidFill>
            <a:prstDash val="sysDash"/>
          </a:ln>
        </p:spPr>
      </p:cxnSp>
      <p:cxnSp>
        <p:nvCxnSpPr>
          <p:cNvPr id="416" name="Legend line 2"/>
          <p:cNvCxnSpPr/>
          <p:nvPr/>
        </p:nvCxnSpPr>
        <p:spPr>
          <a:xfrm>
            <a:off x="10769600" y="4534259"/>
            <a:ext cx="203200" cy="0"/>
          </a:xfrm>
          <a:prstGeom prst="line">
            <a:avLst/>
          </a:prstGeom>
          <a:ln w="25400">
            <a:solidFill>
              <a:srgbClr val="FFF20F"/>
            </a:solidFill>
            <a:prstDash val="sysDash"/>
          </a:ln>
        </p:spPr>
      </p:cxnSp>
      <p:cxnSp>
        <p:nvCxnSpPr>
          <p:cNvPr id="417" name="Legend line 3"/>
          <p:cNvCxnSpPr/>
          <p:nvPr/>
        </p:nvCxnSpPr>
        <p:spPr>
          <a:xfrm>
            <a:off x="10769600" y="4660155"/>
            <a:ext cx="203200" cy="0"/>
          </a:xfrm>
          <a:prstGeom prst="line">
            <a:avLst/>
          </a:prstGeom>
          <a:ln w="25400">
            <a:solidFill>
              <a:srgbClr val="FF3F8B"/>
            </a:solidFill>
            <a:prstDash val="sysDash"/>
          </a:ln>
        </p:spPr>
      </p:cxnSp>
      <p:cxnSp>
        <p:nvCxnSpPr>
          <p:cNvPr id="418" name="Legend line 4"/>
          <p:cNvCxnSpPr/>
          <p:nvPr/>
        </p:nvCxnSpPr>
        <p:spPr>
          <a:xfrm>
            <a:off x="10769600" y="4786051"/>
            <a:ext cx="203200" cy="0"/>
          </a:xfrm>
          <a:prstGeom prst="line">
            <a:avLst/>
          </a:prstGeom>
          <a:ln w="38100">
            <a:solidFill>
              <a:srgbClr val="FFFFFF"/>
            </a:solidFill>
          </a:ln>
        </p:spPr>
      </p:cxnSp>
    </p:spTree>
    <p:extLst>
      <p:ext uri="{BB962C8B-B14F-4D97-AF65-F5344CB8AC3E}">
        <p14:creationId xmlns:p14="http://schemas.microsoft.com/office/powerpoint/2010/main" val="15122986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326F602-137F-8DC0-D09D-6809DE0D070E}"/>
              </a:ext>
            </a:extLst>
          </p:cNvPr>
          <p:cNvSpPr>
            <a:spLocks noGrp="1"/>
          </p:cNvSpPr>
          <p:nvPr>
            <p:ph type="title"/>
          </p:nvPr>
        </p:nvSpPr>
        <p:spPr/>
        <p:txBody>
          <a:bodyPr/>
          <a:lstStyle/>
          <a:p>
            <a:endParaRPr lang="en-GB"/>
          </a:p>
        </p:txBody>
      </p:sp>
      <p:sp>
        <p:nvSpPr>
          <p:cNvPr id="8" name="Content Placeholder 7">
            <a:extLst>
              <a:ext uri="{FF2B5EF4-FFF2-40B4-BE49-F238E27FC236}">
                <a16:creationId xmlns:a16="http://schemas.microsoft.com/office/drawing/2014/main" id="{B64B86AD-8CE8-1E5C-CDD7-EB501552FBD2}"/>
              </a:ext>
            </a:extLst>
          </p:cNvPr>
          <p:cNvSpPr>
            <a:spLocks noGrp="1"/>
          </p:cNvSpPr>
          <p:nvPr>
            <p:ph idx="1"/>
          </p:nvPr>
        </p:nvSpPr>
        <p:spPr/>
        <p:txBody>
          <a:bodyPr/>
          <a:lstStyle/>
          <a:p>
            <a:endParaRPr lang="en-GB"/>
          </a:p>
        </p:txBody>
      </p:sp>
      <p:pic>
        <p:nvPicPr>
          <p:cNvPr id="9" name="Picture 8">
            <a:extLst>
              <a:ext uri="{FF2B5EF4-FFF2-40B4-BE49-F238E27FC236}">
                <a16:creationId xmlns:a16="http://schemas.microsoft.com/office/drawing/2014/main" id="{2CEE9ED2-23B4-863B-FDF6-343144B68E2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2485119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1899F503-B0D9-4F33-5AF7-48042299DDD9}"/>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37792845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EB5622F-7C77-B3C9-24DC-CEC8E65F6E00}"/>
              </a:ext>
            </a:extLst>
          </p:cNvPr>
          <p:cNvSpPr>
            <a:spLocks noGrp="1"/>
          </p:cNvSpPr>
          <p:nvPr>
            <p:ph type="title"/>
          </p:nvPr>
        </p:nvSpPr>
        <p:spPr/>
        <p:txBody>
          <a:bodyPr/>
          <a:lstStyle/>
          <a:p>
            <a:endParaRPr lang="en-GB"/>
          </a:p>
        </p:txBody>
      </p:sp>
      <p:sp>
        <p:nvSpPr>
          <p:cNvPr id="9" name="Content Placeholder 8">
            <a:extLst>
              <a:ext uri="{FF2B5EF4-FFF2-40B4-BE49-F238E27FC236}">
                <a16:creationId xmlns:a16="http://schemas.microsoft.com/office/drawing/2014/main" id="{F483F9A7-2E8A-DFF9-52B5-BBB5E4BDC109}"/>
              </a:ext>
            </a:extLst>
          </p:cNvPr>
          <p:cNvSpPr>
            <a:spLocks noGrp="1"/>
          </p:cNvSpPr>
          <p:nvPr>
            <p:ph idx="1"/>
          </p:nvPr>
        </p:nvSpPr>
        <p:spPr/>
        <p:txBody>
          <a:bodyPr/>
          <a:lstStyle/>
          <a:p>
            <a:endParaRPr lang="en-GB"/>
          </a:p>
        </p:txBody>
      </p:sp>
      <p:pic>
        <p:nvPicPr>
          <p:cNvPr id="10" name="Picture 9">
            <a:extLst>
              <a:ext uri="{FF2B5EF4-FFF2-40B4-BE49-F238E27FC236}">
                <a16:creationId xmlns:a16="http://schemas.microsoft.com/office/drawing/2014/main" id="{F36DC234-F451-5AAC-8F0C-BF200C057B6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6535224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342843-8D04-C1CE-3D20-A277162B24F3}"/>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35112420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0A9BC32-5783-73E9-3774-DCE9D37CA366}"/>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34586167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0BB7FEB-2AD5-7920-7284-570BBDF41046}"/>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40323811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FC5666E-63CB-A291-E6DE-CE9AB6EBBBBC}"/>
              </a:ext>
            </a:extLst>
          </p:cNvPr>
          <p:cNvSpPr>
            <a:spLocks noGrp="1"/>
          </p:cNvSpPr>
          <p:nvPr>
            <p:ph type="title"/>
          </p:nvPr>
        </p:nvSpPr>
        <p:spPr/>
        <p:txBody>
          <a:bodyPr/>
          <a:lstStyle/>
          <a:p>
            <a:endParaRPr lang="en-GB"/>
          </a:p>
        </p:txBody>
      </p:sp>
      <p:pic>
        <p:nvPicPr>
          <p:cNvPr id="8" name="Picture 7">
            <a:extLst>
              <a:ext uri="{FF2B5EF4-FFF2-40B4-BE49-F238E27FC236}">
                <a16:creationId xmlns:a16="http://schemas.microsoft.com/office/drawing/2014/main" id="{4154B0EA-7E8E-56C1-647C-CEF8F75A901E}"/>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574302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E168464-D086-3040-A022-0442D7639F5F}"/>
              </a:ext>
            </a:extLst>
          </p:cNvPr>
          <p:cNvSpPr>
            <a:spLocks noGrp="1"/>
          </p:cNvSpPr>
          <p:nvPr>
            <p:ph type="title"/>
          </p:nvPr>
        </p:nvSpPr>
        <p:spPr/>
        <p:txBody>
          <a:bodyPr/>
          <a:lstStyle/>
          <a:p>
            <a:endParaRPr lang="en-GB"/>
          </a:p>
        </p:txBody>
      </p:sp>
      <p:sp>
        <p:nvSpPr>
          <p:cNvPr id="20" name="Content Placeholder 19">
            <a:extLst>
              <a:ext uri="{FF2B5EF4-FFF2-40B4-BE49-F238E27FC236}">
                <a16:creationId xmlns:a16="http://schemas.microsoft.com/office/drawing/2014/main" id="{5A317CE1-4D66-CBC4-40A5-A4FD8637440D}"/>
              </a:ext>
            </a:extLst>
          </p:cNvPr>
          <p:cNvSpPr>
            <a:spLocks noGrp="1"/>
          </p:cNvSpPr>
          <p:nvPr>
            <p:ph idx="1"/>
          </p:nvPr>
        </p:nvSpPr>
        <p:spPr/>
        <p:txBody>
          <a:bodyPr/>
          <a:lstStyle/>
          <a:p>
            <a:endParaRPr lang="en-GB"/>
          </a:p>
        </p:txBody>
      </p:sp>
      <p:pic>
        <p:nvPicPr>
          <p:cNvPr id="21" name="Picture 20">
            <a:extLst>
              <a:ext uri="{FF2B5EF4-FFF2-40B4-BE49-F238E27FC236}">
                <a16:creationId xmlns:a16="http://schemas.microsoft.com/office/drawing/2014/main" id="{E051DD86-0FF1-425B-3681-D0728C2A3E73}"/>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505645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AB712E2-54AF-F501-52E9-AAB4AB7ED5CC}"/>
              </a:ext>
            </a:extLst>
          </p:cNvPr>
          <p:cNvSpPr>
            <a:spLocks noGrp="1"/>
          </p:cNvSpPr>
          <p:nvPr>
            <p:ph type="title"/>
          </p:nvPr>
        </p:nvSpPr>
        <p:spPr/>
        <p:txBody>
          <a:bodyPr/>
          <a:lstStyle/>
          <a:p>
            <a:endParaRPr lang="en-GB"/>
          </a:p>
        </p:txBody>
      </p:sp>
      <p:sp>
        <p:nvSpPr>
          <p:cNvPr id="10" name="Content Placeholder 9">
            <a:extLst>
              <a:ext uri="{FF2B5EF4-FFF2-40B4-BE49-F238E27FC236}">
                <a16:creationId xmlns:a16="http://schemas.microsoft.com/office/drawing/2014/main" id="{6F84A911-1DCF-267E-BC4D-BBCAF60DA706}"/>
              </a:ext>
            </a:extLst>
          </p:cNvPr>
          <p:cNvSpPr>
            <a:spLocks noGrp="1"/>
          </p:cNvSpPr>
          <p:nvPr>
            <p:ph idx="1"/>
          </p:nvPr>
        </p:nvSpPr>
        <p:spPr/>
        <p:txBody>
          <a:bodyPr/>
          <a:lstStyle/>
          <a:p>
            <a:endParaRPr lang="en-GB"/>
          </a:p>
        </p:txBody>
      </p:sp>
      <p:pic>
        <p:nvPicPr>
          <p:cNvPr id="11" name="Picture 10">
            <a:extLst>
              <a:ext uri="{FF2B5EF4-FFF2-40B4-BE49-F238E27FC236}">
                <a16:creationId xmlns:a16="http://schemas.microsoft.com/office/drawing/2014/main" id="{46E300EF-A914-D00A-0A5B-C7ED35B24BC0}"/>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5927045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3D750C4-23A4-9995-E123-B9E64EC3645E}"/>
              </a:ext>
            </a:extLst>
          </p:cNvPr>
          <p:cNvSpPr>
            <a:spLocks noGrp="1"/>
          </p:cNvSpPr>
          <p:nvPr>
            <p:ph type="title"/>
          </p:nvPr>
        </p:nvSpPr>
        <p:spPr/>
        <p:txBody>
          <a:bodyPr/>
          <a:lstStyle/>
          <a:p>
            <a:endParaRPr lang="en-GB"/>
          </a:p>
        </p:txBody>
      </p:sp>
      <p:sp>
        <p:nvSpPr>
          <p:cNvPr id="9" name="Content Placeholder 8">
            <a:extLst>
              <a:ext uri="{FF2B5EF4-FFF2-40B4-BE49-F238E27FC236}">
                <a16:creationId xmlns:a16="http://schemas.microsoft.com/office/drawing/2014/main" id="{FDB9381A-5BDD-9E3A-1517-A90DEF9F51DA}"/>
              </a:ext>
            </a:extLst>
          </p:cNvPr>
          <p:cNvSpPr>
            <a:spLocks noGrp="1"/>
          </p:cNvSpPr>
          <p:nvPr>
            <p:ph idx="1"/>
          </p:nvPr>
        </p:nvSpPr>
        <p:spPr/>
        <p:txBody>
          <a:bodyPr/>
          <a:lstStyle/>
          <a:p>
            <a:endParaRPr lang="en-GB"/>
          </a:p>
        </p:txBody>
      </p:sp>
      <p:pic>
        <p:nvPicPr>
          <p:cNvPr id="10" name="Picture 9">
            <a:extLst>
              <a:ext uri="{FF2B5EF4-FFF2-40B4-BE49-F238E27FC236}">
                <a16:creationId xmlns:a16="http://schemas.microsoft.com/office/drawing/2014/main" id="{D878A909-0A30-BB70-BDF1-C0E484AD1273}"/>
              </a:ext>
            </a:extLst>
          </p:cNvPr>
          <p:cNvPicPr>
            <a:picLocks noChangeAspect="1"/>
          </p:cNvPicPr>
          <p:nvPr/>
        </p:nvPicPr>
        <p:blipFill>
          <a:blip r:embed="rId3"/>
          <a:stretch>
            <a:fillRect/>
          </a:stretch>
        </p:blipFill>
        <p:spPr>
          <a:xfrm>
            <a:off x="0" y="0"/>
            <a:ext cx="12192000" cy="6858000"/>
          </a:xfrm>
          <a:prstGeom prst="rect">
            <a:avLst/>
          </a:prstGeom>
        </p:spPr>
      </p:pic>
      <p:sp>
        <p:nvSpPr>
          <p:cNvPr id="11" name="Consistent problem-statement bullet"/>
          <p:cNvSpPr txBox="1"/>
          <p:nvPr/>
        </p:nvSpPr>
        <p:spPr>
          <a:xfrm>
            <a:off x="404812" y="2166937"/>
            <a:ext cx="357187" cy="333375"/>
          </a:xfrm>
          <a:prstGeom prst="rect">
            <a:avLst/>
          </a:prstGeom>
          <a:solidFill>
            <a:srgbClr val="2B2B2B"/>
          </a:solidFill>
          <a:ln>
            <a:noFill/>
          </a:ln>
        </p:spPr>
        <p:txBody>
          <a:bodyPr wrap="square" lIns="0" tIns="0" rIns="0" bIns="0" anchor="ctr">
            <a:spAutoFit/>
          </a:bodyPr>
          <a:lstStyle/>
          <a:p>
            <a:pPr algn="ctr"/>
            <a:r>
              <a:rPr sz="1700">
                <a:solidFill>
                  <a:srgbClr val="8DB6F2"/>
                </a:solidFill>
                <a:latin typeface="Arial"/>
              </a:rPr>
              <a:t>•</a:t>
            </a:r>
          </a:p>
        </p:txBody>
      </p:sp>
      <p:sp>
        <p:nvSpPr>
          <p:cNvPr id="12" name="Consistent problem-statement bullet"/>
          <p:cNvSpPr txBox="1"/>
          <p:nvPr/>
        </p:nvSpPr>
        <p:spPr>
          <a:xfrm>
            <a:off x="404812" y="2690812"/>
            <a:ext cx="357187" cy="333375"/>
          </a:xfrm>
          <a:prstGeom prst="rect">
            <a:avLst/>
          </a:prstGeom>
          <a:solidFill>
            <a:srgbClr val="2B2B2B"/>
          </a:solidFill>
          <a:ln>
            <a:noFill/>
          </a:ln>
        </p:spPr>
        <p:txBody>
          <a:bodyPr wrap="square" lIns="0" tIns="0" rIns="0" bIns="0" anchor="ctr">
            <a:spAutoFit/>
          </a:bodyPr>
          <a:lstStyle/>
          <a:p>
            <a:pPr algn="ctr"/>
            <a:r>
              <a:rPr sz="1700">
                <a:solidFill>
                  <a:srgbClr val="8DB6F2"/>
                </a:solidFill>
                <a:latin typeface="Arial"/>
              </a:rPr>
              <a:t>•</a:t>
            </a:r>
          </a:p>
        </p:txBody>
      </p:sp>
      <p:sp>
        <p:nvSpPr>
          <p:cNvPr id="13" name="Consistent problem-statement bullet"/>
          <p:cNvSpPr txBox="1"/>
          <p:nvPr/>
        </p:nvSpPr>
        <p:spPr>
          <a:xfrm>
            <a:off x="404812" y="3238500"/>
            <a:ext cx="357187" cy="333375"/>
          </a:xfrm>
          <a:prstGeom prst="rect">
            <a:avLst/>
          </a:prstGeom>
          <a:solidFill>
            <a:srgbClr val="2B2B2B"/>
          </a:solidFill>
          <a:ln>
            <a:noFill/>
          </a:ln>
        </p:spPr>
        <p:txBody>
          <a:bodyPr wrap="square" lIns="0" tIns="0" rIns="0" bIns="0" anchor="ctr">
            <a:spAutoFit/>
          </a:bodyPr>
          <a:lstStyle/>
          <a:p>
            <a:pPr algn="ctr"/>
            <a:r>
              <a:rPr sz="1700">
                <a:solidFill>
                  <a:srgbClr val="8DB6F2"/>
                </a:solidFill>
                <a:latin typeface="Arial"/>
              </a:rPr>
              <a:t>•</a:t>
            </a:r>
          </a:p>
        </p:txBody>
      </p:sp>
      <p:sp>
        <p:nvSpPr>
          <p:cNvPr id="14" name="Consistent problem-statement bullet"/>
          <p:cNvSpPr txBox="1"/>
          <p:nvPr/>
        </p:nvSpPr>
        <p:spPr>
          <a:xfrm>
            <a:off x="404812" y="4024312"/>
            <a:ext cx="357187" cy="333375"/>
          </a:xfrm>
          <a:prstGeom prst="rect">
            <a:avLst/>
          </a:prstGeom>
          <a:solidFill>
            <a:srgbClr val="2B2B2B"/>
          </a:solidFill>
          <a:ln>
            <a:noFill/>
          </a:ln>
        </p:spPr>
        <p:txBody>
          <a:bodyPr wrap="square" lIns="0" tIns="0" rIns="0" bIns="0" anchor="ctr">
            <a:spAutoFit/>
          </a:bodyPr>
          <a:lstStyle/>
          <a:p>
            <a:pPr algn="ctr"/>
            <a:r>
              <a:rPr sz="1700">
                <a:solidFill>
                  <a:srgbClr val="8DB6F2"/>
                </a:solidFill>
                <a:latin typeface="Arial"/>
              </a:rPr>
              <a:t>•</a:t>
            </a:r>
          </a:p>
        </p:txBody>
      </p:sp>
      <p:sp>
        <p:nvSpPr>
          <p:cNvPr id="15" name="Consistent problem-statement bullet"/>
          <p:cNvSpPr txBox="1"/>
          <p:nvPr/>
        </p:nvSpPr>
        <p:spPr>
          <a:xfrm>
            <a:off x="404812" y="4833937"/>
            <a:ext cx="357187" cy="333375"/>
          </a:xfrm>
          <a:prstGeom prst="rect">
            <a:avLst/>
          </a:prstGeom>
          <a:solidFill>
            <a:srgbClr val="2B2B2B"/>
          </a:solidFill>
          <a:ln>
            <a:noFill/>
          </a:ln>
        </p:spPr>
        <p:txBody>
          <a:bodyPr wrap="square" lIns="0" tIns="0" rIns="0" bIns="0" anchor="ctr">
            <a:spAutoFit/>
          </a:bodyPr>
          <a:lstStyle/>
          <a:p>
            <a:pPr algn="ctr"/>
            <a:r>
              <a:rPr sz="1700">
                <a:solidFill>
                  <a:srgbClr val="8DB6F2"/>
                </a:solidFill>
                <a:latin typeface="Arial"/>
              </a:rPr>
              <a:t>•</a:t>
            </a:r>
          </a:p>
        </p:txBody>
      </p:sp>
    </p:spTree>
    <p:extLst>
      <p:ext uri="{BB962C8B-B14F-4D97-AF65-F5344CB8AC3E}">
        <p14:creationId xmlns:p14="http://schemas.microsoft.com/office/powerpoint/2010/main" val="41742291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D47325-3AE4-493F-D6DF-5C74EEFE33F5}"/>
              </a:ext>
            </a:extLst>
          </p:cNvPr>
          <p:cNvPicPr>
            <a:picLocks noChangeAspect="1"/>
          </p:cNvPicPr>
          <p:nvPr/>
        </p:nvPicPr>
        <p:blipFill>
          <a:blip r:embed="rId3"/>
          <a:stretch>
            <a:fillRect/>
          </a:stretch>
        </p:blipFill>
        <p:spPr>
          <a:xfrm>
            <a:off x="3239" y="0"/>
            <a:ext cx="12185522" cy="6858000"/>
          </a:xfrm>
          <a:prstGeom prst="rect">
            <a:avLst/>
          </a:prstGeom>
        </p:spPr>
      </p:pic>
      <p:pic>
        <p:nvPicPr>
          <p:cNvPr id="3" name="Picture 2">
            <a:extLst>
              <a:ext uri="{FF2B5EF4-FFF2-40B4-BE49-F238E27FC236}">
                <a16:creationId xmlns:a16="http://schemas.microsoft.com/office/drawing/2014/main" id="{3876FA20-23EB-BC1C-90E0-FB4CBA519FA1}"/>
              </a:ext>
            </a:extLst>
          </p:cNvPr>
          <p:cNvPicPr>
            <a:picLocks noChangeAspect="1"/>
          </p:cNvPicPr>
          <p:nvPr/>
        </p:nvPicPr>
        <p:blipFill>
          <a:blip r:embed="rId4"/>
          <a:srcRect l="2911" t="25255" r="42030" b="42745"/>
          <a:stretch>
            <a:fillRect/>
          </a:stretch>
        </p:blipFill>
        <p:spPr>
          <a:xfrm>
            <a:off x="8745965" y="15167"/>
            <a:ext cx="3421279" cy="1118496"/>
          </a:xfrm>
          <a:prstGeom prst="rect">
            <a:avLst/>
          </a:prstGeom>
        </p:spPr>
      </p:pic>
    </p:spTree>
    <p:extLst>
      <p:ext uri="{BB962C8B-B14F-4D97-AF65-F5344CB8AC3E}">
        <p14:creationId xmlns:p14="http://schemas.microsoft.com/office/powerpoint/2010/main" val="24855555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EF256EC-1F47-1EA5-03F6-A89C0A922860}"/>
              </a:ext>
            </a:extLst>
          </p:cNvPr>
          <p:cNvPicPr>
            <a:picLocks noChangeAspect="1"/>
          </p:cNvPicPr>
          <p:nvPr/>
        </p:nvPicPr>
        <p:blipFill>
          <a:blip r:embed="rId3"/>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22E48DAE-87C2-4E1F-ABEF-D9AFD7960B36}"/>
              </a:ext>
            </a:extLst>
          </p:cNvPr>
          <p:cNvSpPr/>
          <p:nvPr/>
        </p:nvSpPr>
        <p:spPr>
          <a:xfrm>
            <a:off x="0" y="1714500"/>
            <a:ext cx="12192000" cy="4191000"/>
          </a:xfrm>
          <a:prstGeom prst="rect">
            <a:avLst/>
          </a:prstGeom>
          <a:solidFill>
            <a:srgbClr val="202020"/>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76" name="Rounded Rectangle 70"/>
          <p:cNvSpPr>
            <a:spLocks/>
          </p:cNvSpPr>
          <p:nvPr/>
        </p:nvSpPr>
        <p:spPr>
          <a:xfrm>
            <a:off x="201168" y="5934456"/>
            <a:ext cx="11786616" cy="512064"/>
          </a:xfrm>
          <a:prstGeom prst="roundRect">
            <a:avLst>
              <a:gd name="adj" fmla="val 10000"/>
            </a:avLst>
          </a:prstGeom>
          <a:solidFill>
            <a:srgbClr val="4B1F2D"/>
          </a:solidFill>
          <a:ln w="25400">
            <a:solidFill>
              <a:srgbClr val="FF4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7" name="TextBox 71"/>
          <p:cNvSpPr txBox="1"/>
          <p:nvPr/>
        </p:nvSpPr>
        <p:spPr>
          <a:xfrm>
            <a:off x="438912" y="5952744"/>
            <a:ext cx="1097280" cy="457200"/>
          </a:xfrm>
          <a:prstGeom prst="rect">
            <a:avLst/>
          </a:prstGeom>
          <a:noFill/>
        </p:spPr>
        <p:txBody>
          <a:bodyPr wrap="square" lIns="0" tIns="0" rIns="0" bIns="0" anchor="ctr">
            <a:spAutoFit/>
          </a:bodyPr>
          <a:lstStyle/>
          <a:p>
            <a:r>
              <a:rPr sz="1900" b="1">
                <a:solidFill>
                  <a:srgbClr val="FFED00"/>
                </a:solidFill>
                <a:latin typeface="Arial"/>
              </a:rPr>
              <a:t>Keynote</a:t>
            </a:r>
          </a:p>
        </p:txBody>
      </p:sp>
      <p:sp>
        <p:nvSpPr>
          <p:cNvPr id="78" name="Rectangle 72"/>
          <p:cNvSpPr/>
          <p:nvPr/>
        </p:nvSpPr>
        <p:spPr>
          <a:xfrm>
            <a:off x="1572768" y="6025896"/>
            <a:ext cx="22860" cy="329184"/>
          </a:xfrm>
          <a:prstGeom prst="rect">
            <a:avLst/>
          </a:prstGeom>
          <a:solidFill>
            <a:srgbClr val="FF4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a:extLst>
              <a:ext uri="{FF2B5EF4-FFF2-40B4-BE49-F238E27FC236}">
                <a16:creationId xmlns:a16="http://schemas.microsoft.com/office/drawing/2014/main" id="{86B4C5A1-83D5-45FB-9A16-CD6B5645C4F9}"/>
              </a:ext>
            </a:extLst>
          </p:cNvPr>
          <p:cNvSpPr txBox="1"/>
          <p:nvPr/>
        </p:nvSpPr>
        <p:spPr>
          <a:xfrm>
            <a:off x="1778000" y="6007100"/>
            <a:ext cx="9969500" cy="381000"/>
          </a:xfrm>
          <a:prstGeom prst="rect">
            <a:avLst/>
          </a:prstGeom>
          <a:noFill/>
        </p:spPr>
        <p:txBody>
          <a:bodyPr vertOverflow="overflow" vert="horz" wrap="square" rtlCol="0" anchor="ctr" anchorCtr="0">
            <a:normAutofit/>
          </a:bodyPr>
          <a:lstStyle/>
          <a:p>
            <a:pPr algn="l"/>
            <a:r>
              <a:rPr lang="en-GB" sz="1500">
                <a:solidFill>
                  <a:srgbClr val="F4F4F4"/>
                </a:solidFill>
                <a:latin typeface="Arial"/>
                <a:cs typeface="Arial"/>
              </a:rPr>
              <a:t>Galerkin converts the differential equation into one algebraic equation for each retained plate mode.</a:t>
            </a:r>
          </a:p>
        </p:txBody>
      </p:sp>
      <p:sp>
        <p:nvSpPr>
          <p:cNvPr id="43" name="Rectangle 42">
            <a:extLst>
              <a:ext uri="{FF2B5EF4-FFF2-40B4-BE49-F238E27FC236}">
                <a16:creationId xmlns:a16="http://schemas.microsoft.com/office/drawing/2014/main" id="{452484CA-E974-4181-9E84-E33CC84FDA61}"/>
              </a:ext>
            </a:extLst>
          </p:cNvPr>
          <p:cNvSpPr/>
          <p:nvPr/>
        </p:nvSpPr>
        <p:spPr>
          <a:xfrm>
            <a:off x="203200" y="1714500"/>
            <a:ext cx="2794000" cy="38608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44" name="Rectangle 43">
            <a:extLst>
              <a:ext uri="{FF2B5EF4-FFF2-40B4-BE49-F238E27FC236}">
                <a16:creationId xmlns:a16="http://schemas.microsoft.com/office/drawing/2014/main" id="{226CBDD9-A614-41BB-8658-4193242B967B}"/>
              </a:ext>
            </a:extLst>
          </p:cNvPr>
          <p:cNvSpPr/>
          <p:nvPr/>
        </p:nvSpPr>
        <p:spPr>
          <a:xfrm>
            <a:off x="203200" y="1714500"/>
            <a:ext cx="63500" cy="3860800"/>
          </a:xfrm>
          <a:prstGeom prst="rect">
            <a:avLst/>
          </a:prstGeom>
          <a:solidFill>
            <a:srgbClr val="84ADF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45" name="Oval 44">
            <a:extLst>
              <a:ext uri="{FF2B5EF4-FFF2-40B4-BE49-F238E27FC236}">
                <a16:creationId xmlns:a16="http://schemas.microsoft.com/office/drawing/2014/main" id="{6D12F710-DE8D-4B05-82C8-73782200E545}"/>
              </a:ext>
            </a:extLst>
          </p:cNvPr>
          <p:cNvSpPr/>
          <p:nvPr/>
        </p:nvSpPr>
        <p:spPr>
          <a:xfrm>
            <a:off x="419100" y="1816100"/>
            <a:ext cx="304800" cy="304800"/>
          </a:xfrm>
          <a:prstGeom prst="ellipse">
            <a:avLst/>
          </a:prstGeom>
          <a:solidFill>
            <a:srgbClr val="84ADF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1</a:t>
            </a:r>
          </a:p>
        </p:txBody>
      </p:sp>
      <p:sp>
        <p:nvSpPr>
          <p:cNvPr id="46" name="TextBox 45">
            <a:extLst>
              <a:ext uri="{FF2B5EF4-FFF2-40B4-BE49-F238E27FC236}">
                <a16:creationId xmlns:a16="http://schemas.microsoft.com/office/drawing/2014/main" id="{9FF1BDD5-CCAE-4A8E-A8E5-BCF5C47AE80E}"/>
              </a:ext>
            </a:extLst>
          </p:cNvPr>
          <p:cNvSpPr txBox="1"/>
          <p:nvPr/>
        </p:nvSpPr>
        <p:spPr>
          <a:xfrm>
            <a:off x="800100" y="1803400"/>
            <a:ext cx="2032000" cy="317500"/>
          </a:xfrm>
          <a:prstGeom prst="rect">
            <a:avLst/>
          </a:prstGeom>
          <a:noFill/>
        </p:spPr>
        <p:txBody>
          <a:bodyPr vertOverflow="overflow" vert="horz" wrap="square" rtlCol="0" anchor="ctr" anchorCtr="0">
            <a:normAutofit fontScale="92500" lnSpcReduction="10000"/>
          </a:bodyPr>
          <a:lstStyle/>
          <a:p>
            <a:pPr algn="l"/>
            <a:r>
              <a:rPr lang="en-GB" sz="1700" b="1">
                <a:solidFill>
                  <a:srgbClr val="84ADFF"/>
                </a:solidFill>
                <a:latin typeface="Arial"/>
                <a:cs typeface="Arial"/>
              </a:rPr>
              <a:t>Assume the shape</a:t>
            </a:r>
          </a:p>
        </p:txBody>
      </p:sp>
      <p:sp>
        <p:nvSpPr>
          <p:cNvPr id="47" name="TextBox 46">
            <a:extLst>
              <a:ext uri="{FF2B5EF4-FFF2-40B4-BE49-F238E27FC236}">
                <a16:creationId xmlns:a16="http://schemas.microsoft.com/office/drawing/2014/main" id="{D913FC72-26B5-41BC-9941-532F168C2F88}"/>
              </a:ext>
            </a:extLst>
          </p:cNvPr>
          <p:cNvSpPr txBox="1"/>
          <p:nvPr/>
        </p:nvSpPr>
        <p:spPr>
          <a:xfrm>
            <a:off x="431800" y="2336800"/>
            <a:ext cx="2336800" cy="1005840"/>
          </a:xfrm>
          <a:prstGeom prst="rect">
            <a:avLst/>
          </a:prstGeom>
          <a:noFill/>
        </p:spPr>
        <p:txBody>
          <a:bodyPr vertOverflow="overflow" vert="horz" wrap="square" rtlCol="0" anchor="t" anchorCtr="0">
            <a:normAutofit/>
          </a:bodyPr>
          <a:lstStyle/>
          <a:p>
            <a:pPr algn="l">
              <a:spcBef>
                <a:spcPts val="0"/>
              </a:spcBef>
              <a:spcAft>
                <a:spcPts val="200"/>
              </a:spcAft>
            </a:pPr>
            <a:r>
              <a:rPr lang="en-GB" sz="1400">
                <a:solidFill>
                  <a:srgbClr val="F4F4F4"/>
                </a:solidFill>
                <a:latin typeface="Arial"/>
                <a:cs typeface="Arial"/>
              </a:rPr>
              <a:t>Choose known wave patterns that fit the supported edges. Solve for their unknown amplitudes.</a:t>
            </a:r>
          </a:p>
        </p:txBody>
      </p:sp>
      <p:sp>
        <p:nvSpPr>
          <p:cNvPr id="48" name="TextBox 47">
            <a:extLst>
              <a:ext uri="{FF2B5EF4-FFF2-40B4-BE49-F238E27FC236}">
                <a16:creationId xmlns:a16="http://schemas.microsoft.com/office/drawing/2014/main" id="{B893439C-87ED-4141-96FC-E939828F8C95}"/>
              </a:ext>
            </a:extLst>
          </p:cNvPr>
          <p:cNvSpPr txBox="1"/>
          <p:nvPr/>
        </p:nvSpPr>
        <p:spPr>
          <a:xfrm>
            <a:off x="381000" y="3474720"/>
            <a:ext cx="2438400" cy="548640"/>
          </a:xfrm>
          <a:prstGeom prst="rect">
            <a:avLst/>
          </a:prstGeom>
          <a:noFill/>
        </p:spPr>
        <p:txBody>
          <a:bodyPr vertOverflow="overflow" vert="horz" wrap="square" rtlCol="0" anchor="t" anchorCtr="0">
            <a:normAutofit/>
          </a:bodyPr>
          <a:lstStyle/>
          <a:p>
            <a:pPr algn="l">
              <a:spcBef>
                <a:spcPts val="0"/>
              </a:spcBef>
              <a:spcAft>
                <a:spcPts val="200"/>
              </a:spcAft>
            </a:pPr>
            <a:r>
              <a:rPr lang="es-ES" sz="1500" i="1">
                <a:solidFill>
                  <a:srgbClr val="84ADFF"/>
                </a:solidFill>
                <a:latin typeface="Arial"/>
                <a:ea typeface="Cambria Math"/>
                <a:cs typeface="Arial"/>
              </a:rPr>
              <a:t>w̃ = Σᵢ,ⱼ Aᵢⱼ φᵢⱼ</a:t>
            </a:r>
            <a:endParaRPr lang="en-GB" sz="1500" i="1">
              <a:solidFill>
                <a:srgbClr val="84ADFF"/>
              </a:solidFill>
              <a:latin typeface="Arial"/>
              <a:ea typeface="Cambria Math"/>
              <a:cs typeface="Arial"/>
            </a:endParaRPr>
          </a:p>
        </p:txBody>
      </p:sp>
      <p:sp>
        <p:nvSpPr>
          <p:cNvPr id="50" name="Rectangle 49">
            <a:extLst>
              <a:ext uri="{FF2B5EF4-FFF2-40B4-BE49-F238E27FC236}">
                <a16:creationId xmlns:a16="http://schemas.microsoft.com/office/drawing/2014/main" id="{5C3F7128-1142-4B57-97FA-077472388E83}"/>
              </a:ext>
            </a:extLst>
          </p:cNvPr>
          <p:cNvSpPr/>
          <p:nvPr/>
        </p:nvSpPr>
        <p:spPr>
          <a:xfrm>
            <a:off x="3200400" y="1714500"/>
            <a:ext cx="2794000" cy="38608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1" name="Rectangle 50">
            <a:extLst>
              <a:ext uri="{FF2B5EF4-FFF2-40B4-BE49-F238E27FC236}">
                <a16:creationId xmlns:a16="http://schemas.microsoft.com/office/drawing/2014/main" id="{89271EC2-3DBC-4090-83BB-EA6FFC47D008}"/>
              </a:ext>
            </a:extLst>
          </p:cNvPr>
          <p:cNvSpPr/>
          <p:nvPr/>
        </p:nvSpPr>
        <p:spPr>
          <a:xfrm>
            <a:off x="3200400" y="1714500"/>
            <a:ext cx="63500" cy="3860800"/>
          </a:xfrm>
          <a:prstGeom prst="rect">
            <a:avLst/>
          </a:prstGeom>
          <a:solidFill>
            <a:srgbClr val="69D4CA"/>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2" name="Oval 51">
            <a:extLst>
              <a:ext uri="{FF2B5EF4-FFF2-40B4-BE49-F238E27FC236}">
                <a16:creationId xmlns:a16="http://schemas.microsoft.com/office/drawing/2014/main" id="{5268A3F0-2EA1-4081-AFCC-C9F91B1CEB59}"/>
              </a:ext>
            </a:extLst>
          </p:cNvPr>
          <p:cNvSpPr/>
          <p:nvPr/>
        </p:nvSpPr>
        <p:spPr>
          <a:xfrm>
            <a:off x="3416300" y="1816100"/>
            <a:ext cx="304800" cy="304800"/>
          </a:xfrm>
          <a:prstGeom prst="ellipse">
            <a:avLst/>
          </a:prstGeom>
          <a:solidFill>
            <a:srgbClr val="69D4CA"/>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2</a:t>
            </a:r>
          </a:p>
        </p:txBody>
      </p:sp>
      <p:sp>
        <p:nvSpPr>
          <p:cNvPr id="53" name="TextBox 52">
            <a:extLst>
              <a:ext uri="{FF2B5EF4-FFF2-40B4-BE49-F238E27FC236}">
                <a16:creationId xmlns:a16="http://schemas.microsoft.com/office/drawing/2014/main" id="{A71421D5-E205-463D-ABAB-7A069DCC3076}"/>
              </a:ext>
            </a:extLst>
          </p:cNvPr>
          <p:cNvSpPr txBox="1"/>
          <p:nvPr/>
        </p:nvSpPr>
        <p:spPr>
          <a:xfrm>
            <a:off x="3797300" y="1803400"/>
            <a:ext cx="2032000" cy="317500"/>
          </a:xfrm>
          <a:prstGeom prst="rect">
            <a:avLst/>
          </a:prstGeom>
          <a:noFill/>
        </p:spPr>
        <p:txBody>
          <a:bodyPr vertOverflow="overflow" vert="horz" wrap="square" rtlCol="0" anchor="ctr" anchorCtr="0">
            <a:normAutofit fontScale="92500" lnSpcReduction="10000"/>
          </a:bodyPr>
          <a:lstStyle/>
          <a:p>
            <a:pPr algn="l"/>
            <a:r>
              <a:rPr lang="en-GB" sz="1700" b="1">
                <a:solidFill>
                  <a:srgbClr val="69D4CA"/>
                </a:solidFill>
                <a:latin typeface="Arial"/>
                <a:cs typeface="Arial"/>
              </a:rPr>
              <a:t>Form the residual</a:t>
            </a:r>
          </a:p>
        </p:txBody>
      </p:sp>
      <p:sp>
        <p:nvSpPr>
          <p:cNvPr id="54" name="TextBox 53">
            <a:extLst>
              <a:ext uri="{FF2B5EF4-FFF2-40B4-BE49-F238E27FC236}">
                <a16:creationId xmlns:a16="http://schemas.microsoft.com/office/drawing/2014/main" id="{24F3614E-9DA7-4566-B1C6-2A067D8E0277}"/>
              </a:ext>
            </a:extLst>
          </p:cNvPr>
          <p:cNvSpPr txBox="1"/>
          <p:nvPr/>
        </p:nvSpPr>
        <p:spPr>
          <a:xfrm>
            <a:off x="3429000" y="2336800"/>
            <a:ext cx="2336800" cy="1005840"/>
          </a:xfrm>
          <a:prstGeom prst="rect">
            <a:avLst/>
          </a:prstGeom>
          <a:noFill/>
        </p:spPr>
        <p:txBody>
          <a:bodyPr vertOverflow="overflow" vert="horz" wrap="square" rtlCol="0" anchor="t" anchorCtr="0">
            <a:normAutofit/>
          </a:bodyPr>
          <a:lstStyle/>
          <a:p>
            <a:pPr algn="l">
              <a:spcBef>
                <a:spcPts val="0"/>
              </a:spcBef>
              <a:spcAft>
                <a:spcPts val="200"/>
              </a:spcAft>
            </a:pPr>
            <a:r>
              <a:rPr lang="en-GB" sz="1400">
                <a:solidFill>
                  <a:srgbClr val="F4F4F4"/>
                </a:solidFill>
                <a:latin typeface="Arial"/>
                <a:cs typeface="Arial"/>
              </a:rPr>
              <a:t>Insert the assumed shape into the plate equation. R is the local imbalance that remains.</a:t>
            </a:r>
          </a:p>
        </p:txBody>
      </p:sp>
      <p:sp>
        <p:nvSpPr>
          <p:cNvPr id="55" name="TextBox 54">
            <a:extLst>
              <a:ext uri="{FF2B5EF4-FFF2-40B4-BE49-F238E27FC236}">
                <a16:creationId xmlns:a16="http://schemas.microsoft.com/office/drawing/2014/main" id="{216D4572-67AB-4F44-AD4C-86477ECD1809}"/>
              </a:ext>
            </a:extLst>
          </p:cNvPr>
          <p:cNvSpPr txBox="1"/>
          <p:nvPr/>
        </p:nvSpPr>
        <p:spPr>
          <a:xfrm>
            <a:off x="3378200" y="3474720"/>
            <a:ext cx="2438400" cy="685800"/>
          </a:xfrm>
          <a:prstGeom prst="rect">
            <a:avLst/>
          </a:prstGeom>
          <a:noFill/>
        </p:spPr>
        <p:txBody>
          <a:bodyPr vertOverflow="overflow" vert="horz" wrap="square" rtlCol="0" anchor="t" anchorCtr="0">
            <a:normAutofit/>
          </a:bodyPr>
          <a:lstStyle/>
          <a:p>
            <a:pPr algn="l">
              <a:spcBef>
                <a:spcPts val="0"/>
              </a:spcBef>
              <a:spcAft>
                <a:spcPts val="200"/>
              </a:spcAft>
            </a:pPr>
            <a:r>
              <a:rPr lang="en-GB" sz="1400" i="1">
                <a:solidFill>
                  <a:srgbClr val="69D4CA"/>
                </a:solidFill>
                <a:latin typeface="Arial"/>
                <a:ea typeface="Cambria Math"/>
                <a:cs typeface="Arial"/>
              </a:rPr>
              <a:t>R = Lᵦ[w̃]</a:t>
            </a:r>
          </a:p>
          <a:p>
            <a:pPr>
              <a:spcBef>
                <a:spcPts val="0"/>
              </a:spcBef>
              <a:spcAft>
                <a:spcPts val="200"/>
              </a:spcAft>
            </a:pPr>
            <a:r>
              <a:rPr lang="en-GB" sz="1400" i="1">
                <a:solidFill>
                  <a:srgbClr val="69D4CA"/>
                </a:solidFill>
                <a:latin typeface="Arial"/>
                <a:ea typeface="Cambria Math"/>
                <a:cs typeface="Arial"/>
              </a:rPr>
              <a:t>− 2Nₓᵧ(∂²w̃/∂x∂y)</a:t>
            </a:r>
          </a:p>
        </p:txBody>
      </p:sp>
      <p:sp>
        <p:nvSpPr>
          <p:cNvPr id="57" name="Rectangle 56">
            <a:extLst>
              <a:ext uri="{FF2B5EF4-FFF2-40B4-BE49-F238E27FC236}">
                <a16:creationId xmlns:a16="http://schemas.microsoft.com/office/drawing/2014/main" id="{6293D28B-1D04-44AD-A44F-BC173ACACE7A}"/>
              </a:ext>
            </a:extLst>
          </p:cNvPr>
          <p:cNvSpPr/>
          <p:nvPr/>
        </p:nvSpPr>
        <p:spPr>
          <a:xfrm>
            <a:off x="6197600" y="1714500"/>
            <a:ext cx="2794000" cy="38608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8" name="Rectangle 57">
            <a:extLst>
              <a:ext uri="{FF2B5EF4-FFF2-40B4-BE49-F238E27FC236}">
                <a16:creationId xmlns:a16="http://schemas.microsoft.com/office/drawing/2014/main" id="{FBB843D7-60DB-4912-A397-D2796BF627C8}"/>
              </a:ext>
            </a:extLst>
          </p:cNvPr>
          <p:cNvSpPr/>
          <p:nvPr/>
        </p:nvSpPr>
        <p:spPr>
          <a:xfrm>
            <a:off x="6197600" y="1714500"/>
            <a:ext cx="63500" cy="3860800"/>
          </a:xfrm>
          <a:prstGeom prst="rect">
            <a:avLst/>
          </a:prstGeom>
          <a:solidFill>
            <a:srgbClr val="FF4D76"/>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9" name="Oval 58">
            <a:extLst>
              <a:ext uri="{FF2B5EF4-FFF2-40B4-BE49-F238E27FC236}">
                <a16:creationId xmlns:a16="http://schemas.microsoft.com/office/drawing/2014/main" id="{61B9B571-E494-461E-B61B-BF0504524EC4}"/>
              </a:ext>
            </a:extLst>
          </p:cNvPr>
          <p:cNvSpPr/>
          <p:nvPr/>
        </p:nvSpPr>
        <p:spPr>
          <a:xfrm>
            <a:off x="6413500" y="1816100"/>
            <a:ext cx="304800" cy="304800"/>
          </a:xfrm>
          <a:prstGeom prst="ellipse">
            <a:avLst/>
          </a:prstGeom>
          <a:solidFill>
            <a:srgbClr val="FF4D76"/>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3</a:t>
            </a:r>
          </a:p>
        </p:txBody>
      </p:sp>
      <p:sp>
        <p:nvSpPr>
          <p:cNvPr id="60" name="TextBox 59">
            <a:extLst>
              <a:ext uri="{FF2B5EF4-FFF2-40B4-BE49-F238E27FC236}">
                <a16:creationId xmlns:a16="http://schemas.microsoft.com/office/drawing/2014/main" id="{A83D6364-E344-4471-A8FD-B0AB2E0FAC47}"/>
              </a:ext>
            </a:extLst>
          </p:cNvPr>
          <p:cNvSpPr txBox="1"/>
          <p:nvPr/>
        </p:nvSpPr>
        <p:spPr>
          <a:xfrm>
            <a:off x="6794500" y="1803400"/>
            <a:ext cx="2032000" cy="317500"/>
          </a:xfrm>
          <a:prstGeom prst="rect">
            <a:avLst/>
          </a:prstGeom>
          <a:noFill/>
        </p:spPr>
        <p:txBody>
          <a:bodyPr vertOverflow="overflow" vert="horz" wrap="square" rtlCol="0" anchor="ctr" anchorCtr="0">
            <a:normAutofit fontScale="85000" lnSpcReduction="10000"/>
          </a:bodyPr>
          <a:lstStyle/>
          <a:p>
            <a:pPr algn="l"/>
            <a:r>
              <a:rPr lang="en-GB" sz="1700" b="1">
                <a:solidFill>
                  <a:srgbClr val="FF4D76"/>
                </a:solidFill>
                <a:latin typeface="Arial"/>
                <a:cs typeface="Arial"/>
              </a:rPr>
              <a:t>Weight and integrate</a:t>
            </a:r>
          </a:p>
        </p:txBody>
      </p:sp>
      <p:sp>
        <p:nvSpPr>
          <p:cNvPr id="61" name="TextBox 60">
            <a:extLst>
              <a:ext uri="{FF2B5EF4-FFF2-40B4-BE49-F238E27FC236}">
                <a16:creationId xmlns:a16="http://schemas.microsoft.com/office/drawing/2014/main" id="{2E0E4BD5-3963-47B3-ACD4-645470E96C56}"/>
              </a:ext>
            </a:extLst>
          </p:cNvPr>
          <p:cNvSpPr txBox="1"/>
          <p:nvPr/>
        </p:nvSpPr>
        <p:spPr>
          <a:xfrm>
            <a:off x="6426200" y="2336800"/>
            <a:ext cx="2336800" cy="1005840"/>
          </a:xfrm>
          <a:prstGeom prst="rect">
            <a:avLst/>
          </a:prstGeom>
          <a:noFill/>
        </p:spPr>
        <p:txBody>
          <a:bodyPr vertOverflow="overflow" vert="horz" wrap="square" rtlCol="0" anchor="t" anchorCtr="0">
            <a:normAutofit/>
          </a:bodyPr>
          <a:lstStyle/>
          <a:p>
            <a:pPr algn="l">
              <a:spcBef>
                <a:spcPts val="0"/>
              </a:spcBef>
              <a:spcAft>
                <a:spcPts val="200"/>
              </a:spcAft>
            </a:pPr>
            <a:r>
              <a:rPr lang="en-GB" sz="1400">
                <a:solidFill>
                  <a:srgbClr val="F4F4F4"/>
                </a:solidFill>
                <a:latin typeface="Arial"/>
                <a:cs typeface="Arial"/>
              </a:rPr>
              <a:t>Use one known wave pattern φₘₙ to test R over the whole plate. Repeat for every retained mode.</a:t>
            </a:r>
          </a:p>
        </p:txBody>
      </p:sp>
      <p:sp>
        <p:nvSpPr>
          <p:cNvPr id="62" name="TextBox 61">
            <a:extLst>
              <a:ext uri="{FF2B5EF4-FFF2-40B4-BE49-F238E27FC236}">
                <a16:creationId xmlns:a16="http://schemas.microsoft.com/office/drawing/2014/main" id="{B8BC9C55-5009-49D5-AE77-0AC518A92A9D}"/>
              </a:ext>
            </a:extLst>
          </p:cNvPr>
          <p:cNvSpPr txBox="1"/>
          <p:nvPr/>
        </p:nvSpPr>
        <p:spPr>
          <a:xfrm>
            <a:off x="6375400" y="3474720"/>
            <a:ext cx="2438400" cy="548640"/>
          </a:xfrm>
          <a:prstGeom prst="rect">
            <a:avLst/>
          </a:prstGeom>
          <a:noFill/>
        </p:spPr>
        <p:txBody>
          <a:bodyPr vertOverflow="overflow" vert="horz" wrap="square" rtlCol="0" anchor="t" anchorCtr="0">
            <a:normAutofit/>
          </a:bodyPr>
          <a:lstStyle/>
          <a:p>
            <a:pPr algn="l">
              <a:spcBef>
                <a:spcPts val="0"/>
              </a:spcBef>
              <a:spcAft>
                <a:spcPts val="200"/>
              </a:spcAft>
            </a:pPr>
            <a:r>
              <a:rPr lang="en-GB" sz="1400" i="1">
                <a:solidFill>
                  <a:srgbClr val="FF4D76"/>
                </a:solidFill>
                <a:latin typeface="Arial"/>
                <a:ea typeface="Cambria Math"/>
                <a:cs typeface="Arial"/>
              </a:rPr>
              <a:t>∫₀ᵇ∫₀ᵃ R φₘₙ dx dy = 0</a:t>
            </a:r>
          </a:p>
        </p:txBody>
      </p:sp>
      <p:sp>
        <p:nvSpPr>
          <p:cNvPr id="64" name="Rectangle 63">
            <a:extLst>
              <a:ext uri="{FF2B5EF4-FFF2-40B4-BE49-F238E27FC236}">
                <a16:creationId xmlns:a16="http://schemas.microsoft.com/office/drawing/2014/main" id="{CBC20A94-B06F-418D-BD0E-20EE66B03B1F}"/>
              </a:ext>
            </a:extLst>
          </p:cNvPr>
          <p:cNvSpPr/>
          <p:nvPr/>
        </p:nvSpPr>
        <p:spPr>
          <a:xfrm>
            <a:off x="9194800" y="1714500"/>
            <a:ext cx="2794000" cy="38608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5" name="Rectangle 64">
            <a:extLst>
              <a:ext uri="{FF2B5EF4-FFF2-40B4-BE49-F238E27FC236}">
                <a16:creationId xmlns:a16="http://schemas.microsoft.com/office/drawing/2014/main" id="{B46EF5BE-01B7-45B3-A541-B7C85FE072A8}"/>
              </a:ext>
            </a:extLst>
          </p:cNvPr>
          <p:cNvSpPr/>
          <p:nvPr/>
        </p:nvSpPr>
        <p:spPr>
          <a:xfrm>
            <a:off x="9194800" y="1714500"/>
            <a:ext cx="63500" cy="3860800"/>
          </a:xfrm>
          <a:prstGeom prst="rect">
            <a:avLst/>
          </a:prstGeom>
          <a:solidFill>
            <a:srgbClr val="FFD92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6" name="Oval 65">
            <a:extLst>
              <a:ext uri="{FF2B5EF4-FFF2-40B4-BE49-F238E27FC236}">
                <a16:creationId xmlns:a16="http://schemas.microsoft.com/office/drawing/2014/main" id="{61831DE5-CDAE-41FA-B481-49C81EC7691F}"/>
              </a:ext>
            </a:extLst>
          </p:cNvPr>
          <p:cNvSpPr/>
          <p:nvPr/>
        </p:nvSpPr>
        <p:spPr>
          <a:xfrm>
            <a:off x="9410700" y="1816100"/>
            <a:ext cx="304800" cy="304800"/>
          </a:xfrm>
          <a:prstGeom prst="ellipse">
            <a:avLst/>
          </a:prstGeom>
          <a:solidFill>
            <a:srgbClr val="FFD92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4</a:t>
            </a:r>
          </a:p>
        </p:txBody>
      </p:sp>
      <p:sp>
        <p:nvSpPr>
          <p:cNvPr id="67" name="TextBox 66">
            <a:extLst>
              <a:ext uri="{FF2B5EF4-FFF2-40B4-BE49-F238E27FC236}">
                <a16:creationId xmlns:a16="http://schemas.microsoft.com/office/drawing/2014/main" id="{97B6C92C-1401-4F0F-90BF-2C603DEE53E9}"/>
              </a:ext>
            </a:extLst>
          </p:cNvPr>
          <p:cNvSpPr txBox="1"/>
          <p:nvPr/>
        </p:nvSpPr>
        <p:spPr>
          <a:xfrm>
            <a:off x="9791700" y="1803400"/>
            <a:ext cx="2032000" cy="317500"/>
          </a:xfrm>
          <a:prstGeom prst="rect">
            <a:avLst/>
          </a:prstGeom>
          <a:noFill/>
        </p:spPr>
        <p:txBody>
          <a:bodyPr vertOverflow="overflow" vert="horz" wrap="square" rtlCol="0" anchor="ctr" anchorCtr="0">
            <a:normAutofit fontScale="85000" lnSpcReduction="10000"/>
          </a:bodyPr>
          <a:lstStyle/>
          <a:p>
            <a:pPr algn="l"/>
            <a:r>
              <a:rPr lang="en-GB" sz="1700" b="1">
                <a:solidFill>
                  <a:srgbClr val="FFD92F"/>
                </a:solidFill>
                <a:latin typeface="Arial"/>
                <a:cs typeface="Arial"/>
              </a:rPr>
              <a:t>Assemble and solve</a:t>
            </a:r>
          </a:p>
        </p:txBody>
      </p:sp>
      <p:sp>
        <p:nvSpPr>
          <p:cNvPr id="68" name="TextBox 67">
            <a:extLst>
              <a:ext uri="{FF2B5EF4-FFF2-40B4-BE49-F238E27FC236}">
                <a16:creationId xmlns:a16="http://schemas.microsoft.com/office/drawing/2014/main" id="{27E96D73-B862-486A-B0C2-42898B4021E8}"/>
              </a:ext>
            </a:extLst>
          </p:cNvPr>
          <p:cNvSpPr txBox="1"/>
          <p:nvPr/>
        </p:nvSpPr>
        <p:spPr>
          <a:xfrm>
            <a:off x="9423400" y="2336800"/>
            <a:ext cx="2336800" cy="1005840"/>
          </a:xfrm>
          <a:prstGeom prst="rect">
            <a:avLst/>
          </a:prstGeom>
          <a:noFill/>
        </p:spPr>
        <p:txBody>
          <a:bodyPr vertOverflow="overflow" vert="horz" wrap="square" rtlCol="0" anchor="t" anchorCtr="0">
            <a:normAutofit/>
          </a:bodyPr>
          <a:lstStyle/>
          <a:p>
            <a:pPr algn="l">
              <a:spcBef>
                <a:spcPts val="0"/>
              </a:spcBef>
              <a:spcAft>
                <a:spcPts val="200"/>
              </a:spcAft>
            </a:pPr>
            <a:r>
              <a:rPr lang="en-GB" sz="1400">
                <a:solidFill>
                  <a:srgbClr val="F4F4F4"/>
                </a:solidFill>
                <a:latin typeface="Arial"/>
                <a:cs typeface="Arial"/>
              </a:rPr>
              <a:t>Collect the equations into E. Find the shear load that permits nonzero amplitudes.</a:t>
            </a:r>
          </a:p>
        </p:txBody>
      </p:sp>
      <p:sp>
        <p:nvSpPr>
          <p:cNvPr id="69" name="TextBox 68">
            <a:extLst>
              <a:ext uri="{FF2B5EF4-FFF2-40B4-BE49-F238E27FC236}">
                <a16:creationId xmlns:a16="http://schemas.microsoft.com/office/drawing/2014/main" id="{8E48F9B4-E1AF-45A7-926D-8C20A031ADDE}"/>
              </a:ext>
            </a:extLst>
          </p:cNvPr>
          <p:cNvSpPr txBox="1"/>
          <p:nvPr/>
        </p:nvSpPr>
        <p:spPr>
          <a:xfrm>
            <a:off x="9372600" y="3474720"/>
            <a:ext cx="2438400" cy="685800"/>
          </a:xfrm>
          <a:prstGeom prst="rect">
            <a:avLst/>
          </a:prstGeom>
          <a:noFill/>
        </p:spPr>
        <p:txBody>
          <a:bodyPr vertOverflow="overflow" vert="horz" wrap="square" rtlCol="0" anchor="t" anchorCtr="0">
            <a:normAutofit/>
          </a:bodyPr>
          <a:lstStyle/>
          <a:p>
            <a:pPr algn="l">
              <a:spcBef>
                <a:spcPts val="0"/>
              </a:spcBef>
              <a:spcAft>
                <a:spcPts val="200"/>
              </a:spcAft>
            </a:pPr>
            <a:r>
              <a:rPr lang="en-GB" sz="1500" i="1">
                <a:solidFill>
                  <a:srgbClr val="FFD92F"/>
                </a:solidFill>
                <a:latin typeface="Arial"/>
                <a:ea typeface="Cambria Math"/>
                <a:cs typeface="Arial"/>
              </a:rPr>
              <a:t>E(Nₓᵧ){A} = 0</a:t>
            </a:r>
          </a:p>
          <a:p>
            <a:pPr>
              <a:spcBef>
                <a:spcPts val="0"/>
              </a:spcBef>
              <a:spcAft>
                <a:spcPts val="200"/>
              </a:spcAft>
            </a:pPr>
            <a:r>
              <a:rPr lang="en-GB" sz="1500" i="1">
                <a:solidFill>
                  <a:srgbClr val="FFD92F"/>
                </a:solidFill>
                <a:latin typeface="Arial"/>
                <a:ea typeface="Cambria Math"/>
                <a:cs typeface="Arial"/>
              </a:rPr>
              <a:t>det E(Nₓᵧ) = 0</a:t>
            </a:r>
          </a:p>
        </p:txBody>
      </p:sp>
      <p:sp>
        <p:nvSpPr>
          <p:cNvPr id="70" name="TextBox 69">
            <a:extLst>
              <a:ext uri="{FF2B5EF4-FFF2-40B4-BE49-F238E27FC236}">
                <a16:creationId xmlns:a16="http://schemas.microsoft.com/office/drawing/2014/main" id="{308D9B35-12E9-4C20-9B41-697AEE9E2617}"/>
              </a:ext>
            </a:extLst>
          </p:cNvPr>
          <p:cNvSpPr txBox="1"/>
          <p:nvPr/>
        </p:nvSpPr>
        <p:spPr>
          <a:xfrm>
            <a:off x="3565598" y="5568950"/>
            <a:ext cx="5080000" cy="317500"/>
          </a:xfrm>
          <a:prstGeom prst="rect">
            <a:avLst/>
          </a:prstGeom>
          <a:noFill/>
        </p:spPr>
        <p:txBody>
          <a:bodyPr vertOverflow="overflow" vert="horz" wrap="square" rtlCol="0" anchor="t" anchorCtr="0">
            <a:normAutofit/>
          </a:bodyPr>
          <a:lstStyle/>
          <a:p>
            <a:pPr algn="l">
              <a:spcBef>
                <a:spcPts val="0"/>
              </a:spcBef>
              <a:spcAft>
                <a:spcPts val="200"/>
              </a:spcAft>
            </a:pPr>
            <a:r>
              <a:rPr lang="en-GB" sz="1400">
                <a:solidFill>
                  <a:srgbClr val="BDBDBD"/>
                </a:solidFill>
                <a:latin typeface="Arial"/>
                <a:cs typeface="Arial"/>
              </a:rPr>
              <a:t>Add modes and check that the critical load converges.</a:t>
            </a:r>
          </a:p>
        </p:txBody>
      </p:sp>
      <p:sp>
        <p:nvSpPr>
          <p:cNvPr id="40" name="TextBox 39">
            <a:extLst>
              <a:ext uri="{FF2B5EF4-FFF2-40B4-BE49-F238E27FC236}">
                <a16:creationId xmlns:a16="http://schemas.microsoft.com/office/drawing/2014/main" id="{E8BEC8EE-EC23-42B6-A940-C7B79E5DE9E4}"/>
              </a:ext>
            </a:extLst>
          </p:cNvPr>
          <p:cNvSpPr txBox="1"/>
          <p:nvPr/>
        </p:nvSpPr>
        <p:spPr>
          <a:xfrm>
            <a:off x="762000" y="722376"/>
            <a:ext cx="10414000" cy="508000"/>
          </a:xfrm>
          <a:prstGeom prst="rect">
            <a:avLst/>
          </a:prstGeom>
          <a:noFill/>
          <a:ln>
            <a:noFill/>
          </a:ln>
        </p:spPr>
        <p:txBody>
          <a:bodyPr vertOverflow="overflow" vert="horz" wrap="square" rtlCol="0" anchor="t" anchorCtr="0">
            <a:normAutofit/>
          </a:bodyPr>
          <a:lstStyle/>
          <a:p>
            <a:pPr algn="l">
              <a:spcBef>
                <a:spcPts val="0"/>
              </a:spcBef>
              <a:spcAft>
                <a:spcPts val="200"/>
              </a:spcAft>
            </a:pPr>
            <a:r>
              <a:rPr lang="en-GB" sz="2700" b="1" dirty="0" err="1">
                <a:solidFill>
                  <a:srgbClr val="FFF200"/>
                </a:solidFill>
                <a:latin typeface="Arial"/>
                <a:cs typeface="Arial"/>
              </a:rPr>
              <a:t>Galerkin</a:t>
            </a:r>
            <a:r>
              <a:rPr lang="en-GB" sz="2700" b="1" dirty="0">
                <a:solidFill>
                  <a:srgbClr val="FFF200"/>
                </a:solidFill>
                <a:latin typeface="Arial"/>
                <a:cs typeface="Arial"/>
              </a:rPr>
              <a:t> method: four steps to the buckling load</a:t>
            </a:r>
          </a:p>
        </p:txBody>
      </p:sp>
      <p:sp>
        <p:nvSpPr>
          <p:cNvPr id="71" name="TextBox 70"/>
          <p:cNvSpPr txBox="1"/>
          <p:nvPr/>
        </p:nvSpPr>
        <p:spPr>
          <a:xfrm>
            <a:off x="512064" y="4370832"/>
            <a:ext cx="2331720" cy="950976"/>
          </a:xfrm>
          <a:prstGeom prst="rect">
            <a:avLst/>
          </a:prstGeom>
          <a:noFill/>
        </p:spPr>
        <p:txBody>
          <a:bodyPr wrap="square" lIns="0" rIns="0">
            <a:spAutoFit/>
          </a:bodyPr>
          <a:lstStyle/>
          <a:p>
            <a:pPr>
              <a:spcAft>
                <a:spcPts val="500"/>
              </a:spcAft>
            </a:pPr>
            <a:r>
              <a:rPr sz="1300">
                <a:solidFill>
                  <a:srgbClr val="DDDDDD"/>
                </a:solidFill>
                <a:latin typeface="Arial"/>
              </a:rPr>
              <a:t>φᵢⱼ = sin(iπx/a)sin(jπy/b)</a:t>
            </a:r>
          </a:p>
          <a:p>
            <a:pPr>
              <a:spcAft>
                <a:spcPts val="500"/>
              </a:spcAft>
            </a:pPr>
            <a:r>
              <a:rPr sz="1300">
                <a:solidFill>
                  <a:srgbClr val="DDDDDD"/>
                </a:solidFill>
                <a:latin typeface="Arial"/>
              </a:rPr>
              <a:t>Aᵢⱼ = unknown amplitude</a:t>
            </a:r>
          </a:p>
          <a:p>
            <a:pPr>
              <a:spcAft>
                <a:spcPts val="500"/>
              </a:spcAft>
            </a:pPr>
            <a:r>
              <a:rPr sz="1300">
                <a:solidFill>
                  <a:srgbClr val="DDDDDD"/>
                </a:solidFill>
                <a:latin typeface="Arial"/>
              </a:rPr>
              <a:t>Σ = sum of retained patterns</a:t>
            </a:r>
          </a:p>
        </p:txBody>
      </p:sp>
      <p:sp>
        <p:nvSpPr>
          <p:cNvPr id="72" name="TextBox 71"/>
          <p:cNvSpPr txBox="1"/>
          <p:nvPr/>
        </p:nvSpPr>
        <p:spPr>
          <a:xfrm>
            <a:off x="3511296" y="4370832"/>
            <a:ext cx="2331720" cy="950976"/>
          </a:xfrm>
          <a:prstGeom prst="rect">
            <a:avLst/>
          </a:prstGeom>
          <a:noFill/>
        </p:spPr>
        <p:txBody>
          <a:bodyPr wrap="square" lIns="0" rIns="0">
            <a:spAutoFit/>
          </a:bodyPr>
          <a:lstStyle/>
          <a:p>
            <a:pPr>
              <a:spcAft>
                <a:spcPts val="500"/>
              </a:spcAft>
            </a:pPr>
            <a:r>
              <a:rPr sz="1300">
                <a:solidFill>
                  <a:srgbClr val="DDDDDD"/>
                </a:solidFill>
                <a:latin typeface="Arial"/>
              </a:rPr>
              <a:t>Lᵦ = bending operator</a:t>
            </a:r>
          </a:p>
          <a:p>
            <a:pPr>
              <a:spcAft>
                <a:spcPts val="500"/>
              </a:spcAft>
            </a:pPr>
            <a:r>
              <a:rPr sz="1300">
                <a:solidFill>
                  <a:srgbClr val="DDDDDD"/>
                </a:solidFill>
                <a:latin typeface="Arial"/>
              </a:rPr>
              <a:t>Nₓᵧ = applied shear load</a:t>
            </a:r>
          </a:p>
          <a:p>
            <a:pPr>
              <a:spcAft>
                <a:spcPts val="500"/>
              </a:spcAft>
            </a:pPr>
            <a:r>
              <a:rPr sz="1300">
                <a:solidFill>
                  <a:srgbClr val="DDDDDD"/>
                </a:solidFill>
                <a:latin typeface="Arial"/>
              </a:rPr>
              <a:t>Exact solution: R = 0 everywhere</a:t>
            </a:r>
          </a:p>
        </p:txBody>
      </p:sp>
      <p:sp>
        <p:nvSpPr>
          <p:cNvPr id="73" name="TextBox 72"/>
          <p:cNvSpPr txBox="1"/>
          <p:nvPr/>
        </p:nvSpPr>
        <p:spPr>
          <a:xfrm>
            <a:off x="6510528" y="4370832"/>
            <a:ext cx="2331720" cy="950976"/>
          </a:xfrm>
          <a:prstGeom prst="rect">
            <a:avLst/>
          </a:prstGeom>
          <a:noFill/>
        </p:spPr>
        <p:txBody>
          <a:bodyPr wrap="square" lIns="0" rIns="0">
            <a:spAutoFit/>
          </a:bodyPr>
          <a:lstStyle/>
          <a:p>
            <a:pPr>
              <a:spcAft>
                <a:spcPts val="500"/>
              </a:spcAft>
            </a:pPr>
            <a:r>
              <a:rPr sz="1300">
                <a:solidFill>
                  <a:srgbClr val="DDDDDD"/>
                </a:solidFill>
                <a:latin typeface="Arial"/>
              </a:rPr>
              <a:t>φₘₙ = one test pattern</a:t>
            </a:r>
          </a:p>
          <a:p>
            <a:pPr>
              <a:spcAft>
                <a:spcPts val="500"/>
              </a:spcAft>
            </a:pPr>
            <a:r>
              <a:rPr sz="1300">
                <a:solidFill>
                  <a:srgbClr val="DDDDDD"/>
                </a:solidFill>
                <a:latin typeface="Arial"/>
              </a:rPr>
              <a:t>Each test gives one equation.</a:t>
            </a:r>
          </a:p>
          <a:p>
            <a:pPr>
              <a:spcAft>
                <a:spcPts val="500"/>
              </a:spcAft>
            </a:pPr>
            <a:r>
              <a:rPr sz="1300">
                <a:solidFill>
                  <a:srgbClr val="DDDDDD"/>
                </a:solidFill>
                <a:latin typeface="Arial"/>
              </a:rPr>
              <a:t>R need not vanish at every point.</a:t>
            </a:r>
          </a:p>
        </p:txBody>
      </p:sp>
      <p:sp>
        <p:nvSpPr>
          <p:cNvPr id="74" name="TextBox 73"/>
          <p:cNvSpPr txBox="1"/>
          <p:nvPr/>
        </p:nvSpPr>
        <p:spPr>
          <a:xfrm>
            <a:off x="9500616" y="4370832"/>
            <a:ext cx="2331720" cy="950976"/>
          </a:xfrm>
          <a:prstGeom prst="rect">
            <a:avLst/>
          </a:prstGeom>
          <a:noFill/>
        </p:spPr>
        <p:txBody>
          <a:bodyPr wrap="square" lIns="0" rIns="0">
            <a:spAutoFit/>
          </a:bodyPr>
          <a:lstStyle/>
          <a:p>
            <a:pPr>
              <a:spcAft>
                <a:spcPts val="500"/>
              </a:spcAft>
            </a:pPr>
            <a:r>
              <a:rPr sz="1300">
                <a:solidFill>
                  <a:srgbClr val="DDDDDD"/>
                </a:solidFill>
                <a:latin typeface="Arial"/>
              </a:rPr>
              <a:t>E = coefficient matrix</a:t>
            </a:r>
          </a:p>
          <a:p>
            <a:pPr>
              <a:spcAft>
                <a:spcPts val="500"/>
              </a:spcAft>
            </a:pPr>
            <a:r>
              <a:rPr sz="1300">
                <a:solidFill>
                  <a:srgbClr val="DDDDDD"/>
                </a:solidFill>
                <a:latin typeface="Arial"/>
              </a:rPr>
              <a:t>{A} = amplitude vector</a:t>
            </a:r>
          </a:p>
          <a:p>
            <a:pPr>
              <a:spcAft>
                <a:spcPts val="500"/>
              </a:spcAft>
            </a:pPr>
            <a:r>
              <a:rPr sz="1300">
                <a:solidFill>
                  <a:srgbClr val="DDDDDD"/>
                </a:solidFill>
                <a:latin typeface="Arial"/>
              </a:rPr>
              <a:t>Result: load and relative amplitudes</a:t>
            </a:r>
          </a:p>
        </p:txBody>
      </p:sp>
      <p:sp>
        <p:nvSpPr>
          <p:cNvPr id="75" name="Example heading - editable text"/>
          <p:cNvSpPr txBox="1"/>
          <p:nvPr/>
        </p:nvSpPr>
        <p:spPr>
          <a:xfrm>
            <a:off x="761695" y="205740"/>
            <a:ext cx="7315200" cy="557784"/>
          </a:xfrm>
          <a:prstGeom prst="rect">
            <a:avLst/>
          </a:prstGeom>
          <a:noFill/>
        </p:spPr>
        <p:txBody>
          <a:bodyPr wrap="square" lIns="0" tIns="0" rIns="0" bIns="0">
            <a:spAutoFit/>
          </a:bodyPr>
          <a:lstStyle/>
          <a:p>
            <a:r>
              <a:rPr sz="3200" b="1">
                <a:solidFill>
                  <a:srgbClr val="FFFFFF"/>
                </a:solidFill>
                <a:latin typeface="Arial"/>
              </a:rPr>
              <a:t>Example 5: solution</a:t>
            </a:r>
          </a:p>
        </p:txBody>
      </p:sp>
    </p:spTree>
    <p:extLst>
      <p:ext uri="{BB962C8B-B14F-4D97-AF65-F5344CB8AC3E}">
        <p14:creationId xmlns:p14="http://schemas.microsoft.com/office/powerpoint/2010/main" val="3639166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EF256EC-1F47-1EA5-03F6-A89C0A922860}"/>
              </a:ext>
            </a:extLst>
          </p:cNvPr>
          <p:cNvPicPr>
            <a:picLocks noChangeAspect="1"/>
          </p:cNvPicPr>
          <p:nvPr/>
        </p:nvPicPr>
        <p:blipFill>
          <a:blip r:embed="rId3"/>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447E6065-B3F7-4C18-B4F4-DC1D66F2F9C9}"/>
              </a:ext>
            </a:extLst>
          </p:cNvPr>
          <p:cNvSpPr/>
          <p:nvPr/>
        </p:nvSpPr>
        <p:spPr>
          <a:xfrm>
            <a:off x="0" y="1371600"/>
            <a:ext cx="12192000" cy="4533900"/>
          </a:xfrm>
          <a:prstGeom prst="rect">
            <a:avLst/>
          </a:prstGeom>
          <a:solidFill>
            <a:srgbClr val="202020"/>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6" name="Rounded Rectangle 70"/>
          <p:cNvSpPr>
            <a:spLocks/>
          </p:cNvSpPr>
          <p:nvPr/>
        </p:nvSpPr>
        <p:spPr>
          <a:xfrm>
            <a:off x="201168" y="5934456"/>
            <a:ext cx="11786616" cy="512064"/>
          </a:xfrm>
          <a:prstGeom prst="roundRect">
            <a:avLst>
              <a:gd name="adj" fmla="val 10000"/>
            </a:avLst>
          </a:prstGeom>
          <a:solidFill>
            <a:srgbClr val="4B1F2D"/>
          </a:solidFill>
          <a:ln w="25400">
            <a:solidFill>
              <a:srgbClr val="FF4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7" name="TextBox 71"/>
          <p:cNvSpPr txBox="1"/>
          <p:nvPr/>
        </p:nvSpPr>
        <p:spPr>
          <a:xfrm>
            <a:off x="438912" y="5952744"/>
            <a:ext cx="1097280" cy="457200"/>
          </a:xfrm>
          <a:prstGeom prst="rect">
            <a:avLst/>
          </a:prstGeom>
          <a:noFill/>
        </p:spPr>
        <p:txBody>
          <a:bodyPr wrap="square" lIns="0" tIns="0" rIns="0" bIns="0" anchor="ctr">
            <a:spAutoFit/>
          </a:bodyPr>
          <a:lstStyle/>
          <a:p>
            <a:r>
              <a:rPr sz="1900" b="1">
                <a:solidFill>
                  <a:srgbClr val="FFED00"/>
                </a:solidFill>
                <a:latin typeface="Arial"/>
              </a:rPr>
              <a:t>Keynote</a:t>
            </a:r>
          </a:p>
        </p:txBody>
      </p:sp>
      <p:sp>
        <p:nvSpPr>
          <p:cNvPr id="68" name="Rectangle 72"/>
          <p:cNvSpPr/>
          <p:nvPr/>
        </p:nvSpPr>
        <p:spPr>
          <a:xfrm>
            <a:off x="1572768" y="6025896"/>
            <a:ext cx="22860" cy="329184"/>
          </a:xfrm>
          <a:prstGeom prst="rect">
            <a:avLst/>
          </a:prstGeom>
          <a:solidFill>
            <a:srgbClr val="FF4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a:extLst>
              <a:ext uri="{FF2B5EF4-FFF2-40B4-BE49-F238E27FC236}">
                <a16:creationId xmlns:a16="http://schemas.microsoft.com/office/drawing/2014/main" id="{F88144F7-8BCA-4B9B-994E-A5CE5AACFFEA}"/>
              </a:ext>
            </a:extLst>
          </p:cNvPr>
          <p:cNvSpPr txBox="1"/>
          <p:nvPr/>
        </p:nvSpPr>
        <p:spPr>
          <a:xfrm>
            <a:off x="1778000" y="6007100"/>
            <a:ext cx="9969500" cy="381000"/>
          </a:xfrm>
          <a:prstGeom prst="rect">
            <a:avLst/>
          </a:prstGeom>
          <a:noFill/>
        </p:spPr>
        <p:txBody>
          <a:bodyPr vertOverflow="overflow" vert="horz" wrap="square" rtlCol="0" anchor="ctr" anchorCtr="0">
            <a:normAutofit/>
          </a:bodyPr>
          <a:lstStyle/>
          <a:p>
            <a:pPr algn="l"/>
            <a:r>
              <a:rPr lang="en-GB" sz="1500">
                <a:solidFill>
                  <a:srgbClr val="F4F4F4"/>
                </a:solidFill>
                <a:latin typeface="Arial"/>
                <a:cs typeface="Arial"/>
              </a:rPr>
              <a:t>The sine basis satisfies zero deflection at all four supported edges before any coefficients are solved.</a:t>
            </a:r>
          </a:p>
        </p:txBody>
      </p:sp>
      <p:sp>
        <p:nvSpPr>
          <p:cNvPr id="43" name="Rectangle 42">
            <a:extLst>
              <a:ext uri="{FF2B5EF4-FFF2-40B4-BE49-F238E27FC236}">
                <a16:creationId xmlns:a16="http://schemas.microsoft.com/office/drawing/2014/main" id="{B8650568-75F8-4F65-A630-D599FAFBB6D7}"/>
              </a:ext>
            </a:extLst>
          </p:cNvPr>
          <p:cNvSpPr/>
          <p:nvPr/>
        </p:nvSpPr>
        <p:spPr>
          <a:xfrm>
            <a:off x="203200" y="1714500"/>
            <a:ext cx="11785600" cy="14986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44" name="Rectangle 43">
            <a:extLst>
              <a:ext uri="{FF2B5EF4-FFF2-40B4-BE49-F238E27FC236}">
                <a16:creationId xmlns:a16="http://schemas.microsoft.com/office/drawing/2014/main" id="{49DC4023-4B8A-4C4C-85D8-BF7D1B363C6F}"/>
              </a:ext>
            </a:extLst>
          </p:cNvPr>
          <p:cNvSpPr/>
          <p:nvPr/>
        </p:nvSpPr>
        <p:spPr>
          <a:xfrm>
            <a:off x="203200" y="1714500"/>
            <a:ext cx="63500" cy="1498600"/>
          </a:xfrm>
          <a:prstGeom prst="rect">
            <a:avLst/>
          </a:prstGeom>
          <a:solidFill>
            <a:srgbClr val="84ADF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45" name="Oval 44">
            <a:extLst>
              <a:ext uri="{FF2B5EF4-FFF2-40B4-BE49-F238E27FC236}">
                <a16:creationId xmlns:a16="http://schemas.microsoft.com/office/drawing/2014/main" id="{B9B0D69E-3BE9-4C6B-80F8-5EFC1AE38D52}"/>
              </a:ext>
            </a:extLst>
          </p:cNvPr>
          <p:cNvSpPr/>
          <p:nvPr/>
        </p:nvSpPr>
        <p:spPr>
          <a:xfrm>
            <a:off x="419100" y="1816100"/>
            <a:ext cx="304800" cy="304800"/>
          </a:xfrm>
          <a:prstGeom prst="ellipse">
            <a:avLst/>
          </a:prstGeom>
          <a:solidFill>
            <a:srgbClr val="84ADF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1</a:t>
            </a:r>
          </a:p>
        </p:txBody>
      </p:sp>
      <p:sp>
        <p:nvSpPr>
          <p:cNvPr id="46" name="TextBox 45">
            <a:extLst>
              <a:ext uri="{FF2B5EF4-FFF2-40B4-BE49-F238E27FC236}">
                <a16:creationId xmlns:a16="http://schemas.microsoft.com/office/drawing/2014/main" id="{4B675E8E-AEBE-43C1-A456-03B76C60E388}"/>
              </a:ext>
            </a:extLst>
          </p:cNvPr>
          <p:cNvSpPr txBox="1"/>
          <p:nvPr/>
        </p:nvSpPr>
        <p:spPr>
          <a:xfrm>
            <a:off x="800100" y="1803400"/>
            <a:ext cx="11023600" cy="317500"/>
          </a:xfrm>
          <a:prstGeom prst="rect">
            <a:avLst/>
          </a:prstGeom>
          <a:noFill/>
        </p:spPr>
        <p:txBody>
          <a:bodyPr vertOverflow="overflow" vert="horz" wrap="square" rtlCol="0" anchor="ctr" anchorCtr="0">
            <a:normAutofit fontScale="92500" lnSpcReduction="10000"/>
          </a:bodyPr>
          <a:lstStyle/>
          <a:p>
            <a:pPr algn="l"/>
            <a:r>
              <a:rPr lang="en-GB" sz="1700" b="1">
                <a:solidFill>
                  <a:srgbClr val="84ADFF"/>
                </a:solidFill>
                <a:latin typeface="Arial"/>
                <a:cs typeface="Arial"/>
              </a:rPr>
              <a:t>Admissible double-sine expansion</a:t>
            </a:r>
          </a:p>
        </p:txBody>
      </p:sp>
      <p:sp>
        <p:nvSpPr>
          <p:cNvPr id="47" name="TextBox 46">
            <a:extLst>
              <a:ext uri="{FF2B5EF4-FFF2-40B4-BE49-F238E27FC236}">
                <a16:creationId xmlns:a16="http://schemas.microsoft.com/office/drawing/2014/main" id="{2A587483-4D9C-4153-95DC-07590E0FA873}"/>
              </a:ext>
            </a:extLst>
          </p:cNvPr>
          <p:cNvSpPr txBox="1"/>
          <p:nvPr/>
        </p:nvSpPr>
        <p:spPr>
          <a:xfrm>
            <a:off x="1016000" y="2286000"/>
            <a:ext cx="10160000" cy="609600"/>
          </a:xfrm>
          <a:prstGeom prst="rect">
            <a:avLst/>
          </a:prstGeom>
          <a:noFill/>
        </p:spPr>
        <p:txBody>
          <a:bodyPr vertOverflow="overflow" vert="horz" wrap="square" rtlCol="0" anchor="ctr" anchorCtr="0">
            <a:normAutofit/>
          </a:bodyPr>
          <a:lstStyle/>
          <a:p>
            <a:pPr algn="l"/>
            <a:r>
              <a:rPr lang="es-ES" sz="2400" i="1" dirty="0">
                <a:solidFill>
                  <a:srgbClr val="84ADFF"/>
                </a:solidFill>
                <a:latin typeface="Arial"/>
                <a:ea typeface="Cambria Math"/>
                <a:cs typeface="Arial"/>
              </a:rPr>
              <a:t>w₀(</a:t>
            </a:r>
            <a:r>
              <a:rPr lang="es-ES" sz="2400" i="1" dirty="0" err="1">
                <a:solidFill>
                  <a:srgbClr val="84ADFF"/>
                </a:solidFill>
                <a:latin typeface="Arial"/>
                <a:ea typeface="Cambria Math"/>
                <a:cs typeface="Arial"/>
              </a:rPr>
              <a:t>x,y</a:t>
            </a:r>
            <a:r>
              <a:rPr lang="es-ES" sz="2400" i="1" dirty="0">
                <a:solidFill>
                  <a:srgbClr val="84ADFF"/>
                </a:solidFill>
                <a:latin typeface="Arial"/>
                <a:ea typeface="Cambria Math"/>
                <a:cs typeface="Arial"/>
              </a:rPr>
              <a:t>) = Σᵢ,ⱼ Aᵢⱼ sin(iπx/a) sin(jπy/b)</a:t>
            </a:r>
            <a:endParaRPr lang="en-GB" sz="2400" i="1" dirty="0">
              <a:solidFill>
                <a:srgbClr val="84ADFF"/>
              </a:solidFill>
              <a:latin typeface="Arial"/>
              <a:ea typeface="Cambria Math"/>
              <a:cs typeface="Arial"/>
            </a:endParaRPr>
          </a:p>
        </p:txBody>
      </p:sp>
      <p:sp>
        <p:nvSpPr>
          <p:cNvPr id="48" name="Rectangle 47">
            <a:extLst>
              <a:ext uri="{FF2B5EF4-FFF2-40B4-BE49-F238E27FC236}">
                <a16:creationId xmlns:a16="http://schemas.microsoft.com/office/drawing/2014/main" id="{767D71EB-62B4-4997-868B-D931D87CC713}"/>
              </a:ext>
            </a:extLst>
          </p:cNvPr>
          <p:cNvSpPr/>
          <p:nvPr/>
        </p:nvSpPr>
        <p:spPr>
          <a:xfrm>
            <a:off x="203200" y="3378200"/>
            <a:ext cx="5740400" cy="21971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49" name="Rectangle 48">
            <a:extLst>
              <a:ext uri="{FF2B5EF4-FFF2-40B4-BE49-F238E27FC236}">
                <a16:creationId xmlns:a16="http://schemas.microsoft.com/office/drawing/2014/main" id="{BCBD0797-F2C0-4259-965A-5047B04A9CC9}"/>
              </a:ext>
            </a:extLst>
          </p:cNvPr>
          <p:cNvSpPr/>
          <p:nvPr/>
        </p:nvSpPr>
        <p:spPr>
          <a:xfrm>
            <a:off x="203200" y="3378200"/>
            <a:ext cx="63500" cy="2197100"/>
          </a:xfrm>
          <a:prstGeom prst="rect">
            <a:avLst/>
          </a:prstGeom>
          <a:solidFill>
            <a:srgbClr val="69D4CA"/>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0" name="Oval 49">
            <a:extLst>
              <a:ext uri="{FF2B5EF4-FFF2-40B4-BE49-F238E27FC236}">
                <a16:creationId xmlns:a16="http://schemas.microsoft.com/office/drawing/2014/main" id="{32C4CACD-5FCD-4340-B8B3-2C8EA3FCC783}"/>
              </a:ext>
            </a:extLst>
          </p:cNvPr>
          <p:cNvSpPr/>
          <p:nvPr/>
        </p:nvSpPr>
        <p:spPr>
          <a:xfrm>
            <a:off x="419100" y="3479800"/>
            <a:ext cx="304800" cy="304800"/>
          </a:xfrm>
          <a:prstGeom prst="ellipse">
            <a:avLst/>
          </a:prstGeom>
          <a:solidFill>
            <a:srgbClr val="69D4CA"/>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2</a:t>
            </a:r>
          </a:p>
        </p:txBody>
      </p:sp>
      <p:sp>
        <p:nvSpPr>
          <p:cNvPr id="51" name="TextBox 50">
            <a:extLst>
              <a:ext uri="{FF2B5EF4-FFF2-40B4-BE49-F238E27FC236}">
                <a16:creationId xmlns:a16="http://schemas.microsoft.com/office/drawing/2014/main" id="{175080B9-92C3-419C-913B-B4785B0CED08}"/>
              </a:ext>
            </a:extLst>
          </p:cNvPr>
          <p:cNvSpPr txBox="1"/>
          <p:nvPr/>
        </p:nvSpPr>
        <p:spPr>
          <a:xfrm>
            <a:off x="800100" y="3467100"/>
            <a:ext cx="4978400" cy="317500"/>
          </a:xfrm>
          <a:prstGeom prst="rect">
            <a:avLst/>
          </a:prstGeom>
          <a:noFill/>
        </p:spPr>
        <p:txBody>
          <a:bodyPr vertOverflow="overflow" vert="horz" wrap="square" rtlCol="0" anchor="ctr" anchorCtr="0">
            <a:normAutofit fontScale="92500" lnSpcReduction="10000"/>
          </a:bodyPr>
          <a:lstStyle/>
          <a:p>
            <a:pPr algn="l"/>
            <a:r>
              <a:rPr lang="en-GB" sz="1700" b="1">
                <a:solidFill>
                  <a:srgbClr val="69D4CA"/>
                </a:solidFill>
                <a:latin typeface="Arial"/>
                <a:cs typeface="Arial"/>
              </a:rPr>
              <a:t>Why sine functions?</a:t>
            </a:r>
          </a:p>
        </p:txBody>
      </p:sp>
      <p:sp>
        <p:nvSpPr>
          <p:cNvPr id="52" name="TextBox 51">
            <a:extLst>
              <a:ext uri="{FF2B5EF4-FFF2-40B4-BE49-F238E27FC236}">
                <a16:creationId xmlns:a16="http://schemas.microsoft.com/office/drawing/2014/main" id="{255861B2-37E5-4CEA-AAA7-8427F51D8A4D}"/>
              </a:ext>
            </a:extLst>
          </p:cNvPr>
          <p:cNvSpPr txBox="1"/>
          <p:nvPr/>
        </p:nvSpPr>
        <p:spPr>
          <a:xfrm>
            <a:off x="533400" y="3962400"/>
            <a:ext cx="5080000" cy="863600"/>
          </a:xfrm>
          <a:prstGeom prst="rect">
            <a:avLst/>
          </a:prstGeom>
          <a:noFill/>
        </p:spPr>
        <p:txBody>
          <a:bodyPr vertOverflow="overflow" vert="horz" wrap="square" rtlCol="0" anchor="ctr" anchorCtr="0">
            <a:normAutofit/>
          </a:bodyPr>
          <a:lstStyle/>
          <a:p>
            <a:pPr algn="l"/>
            <a:r>
              <a:rPr lang="en-GB" sz="1400" dirty="0">
                <a:solidFill>
                  <a:srgbClr val="F4F4F4"/>
                </a:solidFill>
                <a:latin typeface="Arial"/>
                <a:cs typeface="Arial"/>
              </a:rPr>
              <a:t>At x = 0 or a, the x-sine is zero. At y = 0 or b, the y-sine is zero. Therefore, every retained term satisfies the displacement boundary conditions.</a:t>
            </a:r>
          </a:p>
        </p:txBody>
      </p:sp>
      <p:sp>
        <p:nvSpPr>
          <p:cNvPr id="53" name="Rectangle 52">
            <a:extLst>
              <a:ext uri="{FF2B5EF4-FFF2-40B4-BE49-F238E27FC236}">
                <a16:creationId xmlns:a16="http://schemas.microsoft.com/office/drawing/2014/main" id="{17BE9709-FF00-4A78-B81D-1C22DE16479A}"/>
              </a:ext>
            </a:extLst>
          </p:cNvPr>
          <p:cNvSpPr/>
          <p:nvPr/>
        </p:nvSpPr>
        <p:spPr>
          <a:xfrm>
            <a:off x="533400" y="4940300"/>
            <a:ext cx="5080000" cy="431800"/>
          </a:xfrm>
          <a:prstGeom prst="rect">
            <a:avLst/>
          </a:prstGeom>
          <a:solidFill>
            <a:srgbClr val="202020"/>
          </a:solidFill>
          <a:ln w="25400" cap="rnd" cmpd="sng" algn="ctr">
            <a:solidFill>
              <a:srgbClr val="69D4CA"/>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4" name="TextBox 53">
            <a:extLst>
              <a:ext uri="{FF2B5EF4-FFF2-40B4-BE49-F238E27FC236}">
                <a16:creationId xmlns:a16="http://schemas.microsoft.com/office/drawing/2014/main" id="{00BA17EB-A924-431D-9E6C-EB09487853E1}"/>
              </a:ext>
            </a:extLst>
          </p:cNvPr>
          <p:cNvSpPr txBox="1"/>
          <p:nvPr/>
        </p:nvSpPr>
        <p:spPr>
          <a:xfrm>
            <a:off x="609600" y="5003800"/>
            <a:ext cx="4927600" cy="304800"/>
          </a:xfrm>
          <a:prstGeom prst="rect">
            <a:avLst/>
          </a:prstGeom>
          <a:noFill/>
        </p:spPr>
        <p:txBody>
          <a:bodyPr vertOverflow="overflow" vert="horz" wrap="square" rtlCol="0" anchor="ctr" anchorCtr="0">
            <a:normAutofit lnSpcReduction="10000"/>
          </a:bodyPr>
          <a:lstStyle/>
          <a:p>
            <a:pPr algn="l"/>
            <a:r>
              <a:rPr lang="es-ES" sz="1500" i="1" dirty="0">
                <a:solidFill>
                  <a:srgbClr val="F4F4F4"/>
                </a:solidFill>
                <a:latin typeface="Arial"/>
                <a:ea typeface="Cambria Math"/>
                <a:cs typeface="Arial"/>
              </a:rPr>
              <a:t>w₀(0,y)=w₀(</a:t>
            </a:r>
            <a:r>
              <a:rPr lang="es-ES" sz="1500" i="1" dirty="0" err="1">
                <a:solidFill>
                  <a:srgbClr val="F4F4F4"/>
                </a:solidFill>
                <a:latin typeface="Arial"/>
                <a:ea typeface="Cambria Math"/>
                <a:cs typeface="Arial"/>
              </a:rPr>
              <a:t>a,y</a:t>
            </a:r>
            <a:r>
              <a:rPr lang="es-ES" sz="1500" i="1" dirty="0">
                <a:solidFill>
                  <a:srgbClr val="F4F4F4"/>
                </a:solidFill>
                <a:latin typeface="Arial"/>
                <a:ea typeface="Cambria Math"/>
                <a:cs typeface="Arial"/>
              </a:rPr>
              <a:t>)=w₀(x,0)=w₀(</a:t>
            </a:r>
            <a:r>
              <a:rPr lang="es-ES" sz="1500" i="1" dirty="0" err="1">
                <a:solidFill>
                  <a:srgbClr val="F4F4F4"/>
                </a:solidFill>
                <a:latin typeface="Arial"/>
                <a:ea typeface="Cambria Math"/>
                <a:cs typeface="Arial"/>
              </a:rPr>
              <a:t>x,b</a:t>
            </a:r>
            <a:r>
              <a:rPr lang="es-ES" sz="1500" i="1" dirty="0">
                <a:solidFill>
                  <a:srgbClr val="F4F4F4"/>
                </a:solidFill>
                <a:latin typeface="Arial"/>
                <a:ea typeface="Cambria Math"/>
                <a:cs typeface="Arial"/>
              </a:rPr>
              <a:t>)=0</a:t>
            </a:r>
            <a:endParaRPr lang="en-GB" sz="1500" i="1" dirty="0">
              <a:solidFill>
                <a:srgbClr val="F4F4F4"/>
              </a:solidFill>
              <a:latin typeface="Arial"/>
              <a:ea typeface="Cambria Math"/>
              <a:cs typeface="Arial"/>
            </a:endParaRPr>
          </a:p>
        </p:txBody>
      </p:sp>
      <p:sp>
        <p:nvSpPr>
          <p:cNvPr id="55" name="Rectangle 54">
            <a:extLst>
              <a:ext uri="{FF2B5EF4-FFF2-40B4-BE49-F238E27FC236}">
                <a16:creationId xmlns:a16="http://schemas.microsoft.com/office/drawing/2014/main" id="{AF590BE6-A4F3-4190-AF39-C40FB99AEF12}"/>
              </a:ext>
            </a:extLst>
          </p:cNvPr>
          <p:cNvSpPr/>
          <p:nvPr/>
        </p:nvSpPr>
        <p:spPr>
          <a:xfrm>
            <a:off x="6146800" y="3378200"/>
            <a:ext cx="5842000" cy="21971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6" name="Rectangle 55">
            <a:extLst>
              <a:ext uri="{FF2B5EF4-FFF2-40B4-BE49-F238E27FC236}">
                <a16:creationId xmlns:a16="http://schemas.microsoft.com/office/drawing/2014/main" id="{EA54172E-9692-4EC9-A50D-48B49DDB4EF8}"/>
              </a:ext>
            </a:extLst>
          </p:cNvPr>
          <p:cNvSpPr/>
          <p:nvPr/>
        </p:nvSpPr>
        <p:spPr>
          <a:xfrm>
            <a:off x="6146800" y="3378200"/>
            <a:ext cx="63500" cy="2197100"/>
          </a:xfrm>
          <a:prstGeom prst="rect">
            <a:avLst/>
          </a:prstGeom>
          <a:solidFill>
            <a:srgbClr val="FFD92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7" name="Oval 56">
            <a:extLst>
              <a:ext uri="{FF2B5EF4-FFF2-40B4-BE49-F238E27FC236}">
                <a16:creationId xmlns:a16="http://schemas.microsoft.com/office/drawing/2014/main" id="{C56959EC-B5C6-47A9-B54E-C7A4C0994677}"/>
              </a:ext>
            </a:extLst>
          </p:cNvPr>
          <p:cNvSpPr/>
          <p:nvPr/>
        </p:nvSpPr>
        <p:spPr>
          <a:xfrm>
            <a:off x="6362700" y="3479800"/>
            <a:ext cx="304800" cy="304800"/>
          </a:xfrm>
          <a:prstGeom prst="ellipse">
            <a:avLst/>
          </a:prstGeom>
          <a:solidFill>
            <a:srgbClr val="FFD92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3</a:t>
            </a:r>
          </a:p>
        </p:txBody>
      </p:sp>
      <p:sp>
        <p:nvSpPr>
          <p:cNvPr id="58" name="TextBox 57">
            <a:extLst>
              <a:ext uri="{FF2B5EF4-FFF2-40B4-BE49-F238E27FC236}">
                <a16:creationId xmlns:a16="http://schemas.microsoft.com/office/drawing/2014/main" id="{6B1DA48E-B0C7-482A-A619-E2CCAC036749}"/>
              </a:ext>
            </a:extLst>
          </p:cNvPr>
          <p:cNvSpPr txBox="1"/>
          <p:nvPr/>
        </p:nvSpPr>
        <p:spPr>
          <a:xfrm>
            <a:off x="6743700" y="3467100"/>
            <a:ext cx="5080000" cy="317500"/>
          </a:xfrm>
          <a:prstGeom prst="rect">
            <a:avLst/>
          </a:prstGeom>
          <a:noFill/>
        </p:spPr>
        <p:txBody>
          <a:bodyPr vertOverflow="overflow" vert="horz" wrap="square" rtlCol="0" anchor="ctr" anchorCtr="0">
            <a:normAutofit fontScale="92500" lnSpcReduction="10000"/>
          </a:bodyPr>
          <a:lstStyle/>
          <a:p>
            <a:pPr algn="l"/>
            <a:r>
              <a:rPr lang="en-GB" sz="1700" b="1">
                <a:solidFill>
                  <a:srgbClr val="FFD92F"/>
                </a:solidFill>
                <a:latin typeface="Arial"/>
                <a:cs typeface="Arial"/>
              </a:rPr>
              <a:t>What the mode indices mean</a:t>
            </a:r>
          </a:p>
        </p:txBody>
      </p:sp>
      <p:sp>
        <p:nvSpPr>
          <p:cNvPr id="59" name="TextBox 58">
            <a:extLst>
              <a:ext uri="{FF2B5EF4-FFF2-40B4-BE49-F238E27FC236}">
                <a16:creationId xmlns:a16="http://schemas.microsoft.com/office/drawing/2014/main" id="{9638F711-7F81-48CA-AEB8-025B06CB8297}"/>
              </a:ext>
            </a:extLst>
          </p:cNvPr>
          <p:cNvSpPr txBox="1"/>
          <p:nvPr/>
        </p:nvSpPr>
        <p:spPr>
          <a:xfrm>
            <a:off x="6477000" y="3962400"/>
            <a:ext cx="5181600" cy="609600"/>
          </a:xfrm>
          <a:prstGeom prst="rect">
            <a:avLst/>
          </a:prstGeom>
          <a:noFill/>
        </p:spPr>
        <p:txBody>
          <a:bodyPr vertOverflow="overflow" vert="horz" wrap="square" rtlCol="0" anchor="ctr" anchorCtr="0">
            <a:normAutofit/>
          </a:bodyPr>
          <a:lstStyle/>
          <a:p>
            <a:pPr algn="l"/>
            <a:r>
              <a:rPr lang="en-GB" sz="1400">
                <a:solidFill>
                  <a:srgbClr val="F4F4F4"/>
                </a:solidFill>
                <a:latin typeface="Arial"/>
                <a:cs typeface="Arial"/>
              </a:rPr>
              <a:t>Each pair (i,j) is one possible wave pattern. Aᵢⱼ is the amplitude of that mode in the final buckled shape.</a:t>
            </a:r>
          </a:p>
        </p:txBody>
      </p:sp>
      <p:sp>
        <p:nvSpPr>
          <p:cNvPr id="60" name="Rectangle 59">
            <a:extLst>
              <a:ext uri="{FF2B5EF4-FFF2-40B4-BE49-F238E27FC236}">
                <a16:creationId xmlns:a16="http://schemas.microsoft.com/office/drawing/2014/main" id="{56DDCC26-8F01-4095-9031-A6B6742640CB}"/>
              </a:ext>
            </a:extLst>
          </p:cNvPr>
          <p:cNvSpPr/>
          <p:nvPr/>
        </p:nvSpPr>
        <p:spPr>
          <a:xfrm>
            <a:off x="6477000" y="4699000"/>
            <a:ext cx="1574800" cy="685800"/>
          </a:xfrm>
          <a:prstGeom prst="rect">
            <a:avLst/>
          </a:prstGeom>
          <a:solidFill>
            <a:srgbClr val="202020"/>
          </a:solidFill>
          <a:ln w="25400" cap="rnd" cmpd="sng" algn="ctr">
            <a:solidFill>
              <a:srgbClr val="FFD92F"/>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1" name="TextBox 60">
            <a:extLst>
              <a:ext uri="{FF2B5EF4-FFF2-40B4-BE49-F238E27FC236}">
                <a16:creationId xmlns:a16="http://schemas.microsoft.com/office/drawing/2014/main" id="{8725B439-64B8-4E7B-951C-E5C0109F4125}"/>
              </a:ext>
            </a:extLst>
          </p:cNvPr>
          <p:cNvSpPr txBox="1"/>
          <p:nvPr/>
        </p:nvSpPr>
        <p:spPr>
          <a:xfrm>
            <a:off x="6553200" y="4749800"/>
            <a:ext cx="1422400" cy="584200"/>
          </a:xfrm>
          <a:prstGeom prst="rect">
            <a:avLst/>
          </a:prstGeom>
          <a:noFill/>
        </p:spPr>
        <p:txBody>
          <a:bodyPr vertOverflow="overflow" vert="horz" wrap="square" lIns="0" tIns="0" rIns="0" bIns="0" rtlCol="0" anchor="ctr" anchorCtr="0">
            <a:normAutofit/>
          </a:bodyPr>
          <a:lstStyle/>
          <a:p>
            <a:pPr algn="l"/>
            <a:r>
              <a:rPr lang="en-GB" sz="1200" b="1">
                <a:solidFill>
                  <a:srgbClr val="FFD92F"/>
                </a:solidFill>
                <a:latin typeface="Arial"/>
                <a:cs typeface="Arial"/>
              </a:rPr>
              <a:t>(1,1)
1 half-wave in x
1 half-wave in y</a:t>
            </a:r>
          </a:p>
        </p:txBody>
      </p:sp>
      <p:sp>
        <p:nvSpPr>
          <p:cNvPr id="62" name="Rectangle 61">
            <a:extLst>
              <a:ext uri="{FF2B5EF4-FFF2-40B4-BE49-F238E27FC236}">
                <a16:creationId xmlns:a16="http://schemas.microsoft.com/office/drawing/2014/main" id="{FFD37E28-F22A-4E31-8B9B-6716E0D67639}"/>
              </a:ext>
            </a:extLst>
          </p:cNvPr>
          <p:cNvSpPr/>
          <p:nvPr/>
        </p:nvSpPr>
        <p:spPr>
          <a:xfrm>
            <a:off x="8204200" y="4699000"/>
            <a:ext cx="1574800" cy="685800"/>
          </a:xfrm>
          <a:prstGeom prst="rect">
            <a:avLst/>
          </a:prstGeom>
          <a:solidFill>
            <a:srgbClr val="202020"/>
          </a:solidFill>
          <a:ln w="25400" cap="rnd" cmpd="sng" algn="ctr">
            <a:solidFill>
              <a:srgbClr val="FFD92F"/>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3" name="TextBox 62">
            <a:extLst>
              <a:ext uri="{FF2B5EF4-FFF2-40B4-BE49-F238E27FC236}">
                <a16:creationId xmlns:a16="http://schemas.microsoft.com/office/drawing/2014/main" id="{98AD118E-6644-43F3-8737-BCABBF9D1A9F}"/>
              </a:ext>
            </a:extLst>
          </p:cNvPr>
          <p:cNvSpPr txBox="1"/>
          <p:nvPr/>
        </p:nvSpPr>
        <p:spPr>
          <a:xfrm>
            <a:off x="8280400" y="4749800"/>
            <a:ext cx="1422400" cy="584200"/>
          </a:xfrm>
          <a:prstGeom prst="rect">
            <a:avLst/>
          </a:prstGeom>
          <a:noFill/>
        </p:spPr>
        <p:txBody>
          <a:bodyPr vertOverflow="overflow" vert="horz" wrap="square" lIns="0" tIns="0" rIns="0" bIns="0" rtlCol="0" anchor="ctr" anchorCtr="0">
            <a:normAutofit/>
          </a:bodyPr>
          <a:lstStyle/>
          <a:p>
            <a:pPr algn="l"/>
            <a:r>
              <a:rPr lang="en-GB" sz="1200">
                <a:solidFill>
                  <a:srgbClr val="F4F4F4"/>
                </a:solidFill>
                <a:latin typeface="Arial"/>
                <a:cs typeface="Arial"/>
              </a:rPr>
              <a:t>(2,1)
2 half-waves in x
1 half-wave in y</a:t>
            </a:r>
          </a:p>
        </p:txBody>
      </p:sp>
      <p:sp>
        <p:nvSpPr>
          <p:cNvPr id="64" name="Rectangle 63">
            <a:extLst>
              <a:ext uri="{FF2B5EF4-FFF2-40B4-BE49-F238E27FC236}">
                <a16:creationId xmlns:a16="http://schemas.microsoft.com/office/drawing/2014/main" id="{AA4AD961-4158-479A-B7C9-031FF7222527}"/>
              </a:ext>
            </a:extLst>
          </p:cNvPr>
          <p:cNvSpPr/>
          <p:nvPr/>
        </p:nvSpPr>
        <p:spPr>
          <a:xfrm>
            <a:off x="9931400" y="4699000"/>
            <a:ext cx="1574800" cy="685800"/>
          </a:xfrm>
          <a:prstGeom prst="rect">
            <a:avLst/>
          </a:prstGeom>
          <a:solidFill>
            <a:srgbClr val="202020"/>
          </a:solidFill>
          <a:ln w="25400" cap="rnd" cmpd="sng" algn="ctr">
            <a:solidFill>
              <a:srgbClr val="FFD92F"/>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5" name="TextBox 64">
            <a:extLst>
              <a:ext uri="{FF2B5EF4-FFF2-40B4-BE49-F238E27FC236}">
                <a16:creationId xmlns:a16="http://schemas.microsoft.com/office/drawing/2014/main" id="{AF23D063-9C72-4B57-AD1F-91E140BDAF14}"/>
              </a:ext>
            </a:extLst>
          </p:cNvPr>
          <p:cNvSpPr txBox="1"/>
          <p:nvPr/>
        </p:nvSpPr>
        <p:spPr>
          <a:xfrm>
            <a:off x="10007600" y="4749800"/>
            <a:ext cx="1422400" cy="584200"/>
          </a:xfrm>
          <a:prstGeom prst="rect">
            <a:avLst/>
          </a:prstGeom>
          <a:noFill/>
        </p:spPr>
        <p:txBody>
          <a:bodyPr vertOverflow="overflow" vert="horz" wrap="square" lIns="0" tIns="0" rIns="0" bIns="0" rtlCol="0" anchor="ctr" anchorCtr="0">
            <a:normAutofit/>
          </a:bodyPr>
          <a:lstStyle/>
          <a:p>
            <a:pPr algn="l"/>
            <a:r>
              <a:rPr lang="en-GB" sz="1200">
                <a:solidFill>
                  <a:srgbClr val="F4F4F4"/>
                </a:solidFill>
                <a:latin typeface="Arial"/>
                <a:cs typeface="Arial"/>
              </a:rPr>
              <a:t>(1,2)
1 half-wave in x
2 half-waves in y</a:t>
            </a:r>
          </a:p>
        </p:txBody>
      </p:sp>
      <p:sp>
        <p:nvSpPr>
          <p:cNvPr id="40" name="TextBox 39">
            <a:extLst>
              <a:ext uri="{FF2B5EF4-FFF2-40B4-BE49-F238E27FC236}">
                <a16:creationId xmlns:a16="http://schemas.microsoft.com/office/drawing/2014/main" id="{CB721442-BB11-44E1-BFEE-7CC8B2D397A7}"/>
              </a:ext>
            </a:extLst>
          </p:cNvPr>
          <p:cNvSpPr txBox="1"/>
          <p:nvPr/>
        </p:nvSpPr>
        <p:spPr>
          <a:xfrm>
            <a:off x="762000" y="736600"/>
            <a:ext cx="10414000" cy="508000"/>
          </a:xfrm>
          <a:prstGeom prst="rect">
            <a:avLst/>
          </a:prstGeom>
          <a:noFill/>
          <a:ln>
            <a:noFill/>
          </a:ln>
        </p:spPr>
        <p:txBody>
          <a:bodyPr vertOverflow="overflow" vert="horz" wrap="square" rtlCol="0" anchor="ctr" anchorCtr="0">
            <a:normAutofit/>
          </a:bodyPr>
          <a:lstStyle/>
          <a:p>
            <a:pPr algn="l"/>
            <a:r>
              <a:rPr lang="en-GB" sz="2700" b="1" dirty="0">
                <a:solidFill>
                  <a:srgbClr val="FFF200"/>
                </a:solidFill>
                <a:latin typeface="Arial"/>
                <a:cs typeface="Arial"/>
              </a:rPr>
              <a:t>Step 1: choose a shape that fits the edges</a:t>
            </a:r>
          </a:p>
        </p:txBody>
      </p:sp>
      <p:sp>
        <p:nvSpPr>
          <p:cNvPr id="39" name="Isosceles Triangle 38">
            <a:extLst>
              <a:ext uri="{FF2B5EF4-FFF2-40B4-BE49-F238E27FC236}">
                <a16:creationId xmlns:a16="http://schemas.microsoft.com/office/drawing/2014/main" id="{D61E5A7F-55F0-48C1-BDC0-B29EC3465796}"/>
              </a:ext>
            </a:extLst>
          </p:cNvPr>
          <p:cNvSpPr/>
          <p:nvPr/>
        </p:nvSpPr>
        <p:spPr>
          <a:xfrm rot="10800000">
            <a:off x="1917700" y="1295400"/>
            <a:ext cx="965200" cy="381000"/>
          </a:xfrm>
          <a:prstGeom prst="triangle">
            <a:avLst/>
          </a:prstGeom>
          <a:solidFill>
            <a:srgbClr val="F43F6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9" name="Example heading - editable text"/>
          <p:cNvSpPr txBox="1"/>
          <p:nvPr/>
        </p:nvSpPr>
        <p:spPr>
          <a:xfrm>
            <a:off x="761695" y="205740"/>
            <a:ext cx="7315200" cy="557784"/>
          </a:xfrm>
          <a:prstGeom prst="rect">
            <a:avLst/>
          </a:prstGeom>
          <a:noFill/>
        </p:spPr>
        <p:txBody>
          <a:bodyPr wrap="square" lIns="0" tIns="0" rIns="0" bIns="0">
            <a:spAutoFit/>
          </a:bodyPr>
          <a:lstStyle/>
          <a:p>
            <a:r>
              <a:rPr sz="3200" b="1">
                <a:solidFill>
                  <a:srgbClr val="FFFFFF"/>
                </a:solidFill>
                <a:latin typeface="Arial"/>
              </a:rPr>
              <a:t>Example 5: solution</a:t>
            </a:r>
          </a:p>
        </p:txBody>
      </p:sp>
    </p:spTree>
    <p:extLst>
      <p:ext uri="{BB962C8B-B14F-4D97-AF65-F5344CB8AC3E}">
        <p14:creationId xmlns:p14="http://schemas.microsoft.com/office/powerpoint/2010/main" val="37226557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EF256EC-1F47-1EA5-03F6-A89C0A922860}"/>
              </a:ext>
            </a:extLst>
          </p:cNvPr>
          <p:cNvPicPr>
            <a:picLocks noChangeAspect="1"/>
          </p:cNvPicPr>
          <p:nvPr/>
        </p:nvPicPr>
        <p:blipFill>
          <a:blip r:embed="rId3"/>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B90DA5F8-F77E-4A2A-B09C-50E072133155}"/>
              </a:ext>
            </a:extLst>
          </p:cNvPr>
          <p:cNvSpPr/>
          <p:nvPr/>
        </p:nvSpPr>
        <p:spPr>
          <a:xfrm>
            <a:off x="0" y="1371600"/>
            <a:ext cx="12192000" cy="4533900"/>
          </a:xfrm>
          <a:prstGeom prst="rect">
            <a:avLst/>
          </a:prstGeom>
          <a:solidFill>
            <a:srgbClr val="202020"/>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9" name="Rounded Rectangle 68"/>
          <p:cNvSpPr/>
          <p:nvPr/>
        </p:nvSpPr>
        <p:spPr>
          <a:xfrm>
            <a:off x="201168" y="5934456"/>
            <a:ext cx="11786616" cy="512064"/>
          </a:xfrm>
          <a:prstGeom prst="roundRect">
            <a:avLst>
              <a:gd name="adj" fmla="val 10000"/>
            </a:avLst>
          </a:prstGeom>
          <a:solidFill>
            <a:srgbClr val="4B1F2D"/>
          </a:solidFill>
          <a:ln w="25400">
            <a:solidFill>
              <a:srgbClr val="FF4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a:extLst>
              <a:ext uri="{FF2B5EF4-FFF2-40B4-BE49-F238E27FC236}">
                <a16:creationId xmlns:a16="http://schemas.microsoft.com/office/drawing/2014/main" id="{D6EE86C2-89E6-45B1-AB57-8ACE19901881}"/>
              </a:ext>
            </a:extLst>
          </p:cNvPr>
          <p:cNvSpPr txBox="1"/>
          <p:nvPr/>
        </p:nvSpPr>
        <p:spPr>
          <a:xfrm>
            <a:off x="1773936" y="5943600"/>
            <a:ext cx="9948672" cy="493776"/>
          </a:xfrm>
          <a:prstGeom prst="rect">
            <a:avLst/>
          </a:prstGeom>
          <a:noFill/>
        </p:spPr>
        <p:txBody>
          <a:bodyPr vertOverflow="overflow" vert="horz" wrap="square" tIns="0" bIns="0" rtlCol="0" anchor="ctr" anchorCtr="0">
            <a:noAutofit/>
          </a:bodyPr>
          <a:lstStyle/>
          <a:p>
            <a:pPr algn="l">
              <a:spcBef>
                <a:spcPts val="0"/>
              </a:spcBef>
              <a:spcAft>
                <a:spcPts val="0"/>
              </a:spcAft>
            </a:pPr>
            <a:r>
              <a:rPr lang="en-GB" sz="1400">
                <a:solidFill>
                  <a:srgbClr val="F4F4F4"/>
                </a:solidFill>
                <a:latin typeface="Arial"/>
                <a:cs typeface="Arial"/>
              </a:rPr>
              <a:t>Supports constrain the displacement and edge rotation. Differentiation changes the mathematical pattern, not the supports.</a:t>
            </a:r>
          </a:p>
        </p:txBody>
      </p:sp>
      <p:sp>
        <p:nvSpPr>
          <p:cNvPr id="43" name="Rectangle 42">
            <a:extLst>
              <a:ext uri="{FF2B5EF4-FFF2-40B4-BE49-F238E27FC236}">
                <a16:creationId xmlns:a16="http://schemas.microsoft.com/office/drawing/2014/main" id="{62B50BCE-EAFE-4064-97B9-8F431D571A97}"/>
              </a:ext>
            </a:extLst>
          </p:cNvPr>
          <p:cNvSpPr/>
          <p:nvPr/>
        </p:nvSpPr>
        <p:spPr>
          <a:xfrm>
            <a:off x="203200" y="1714500"/>
            <a:ext cx="11785600" cy="14986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44" name="Rectangle 43">
            <a:extLst>
              <a:ext uri="{FF2B5EF4-FFF2-40B4-BE49-F238E27FC236}">
                <a16:creationId xmlns:a16="http://schemas.microsoft.com/office/drawing/2014/main" id="{ED090D21-EB23-41E4-BB92-ECEEEE492697}"/>
              </a:ext>
            </a:extLst>
          </p:cNvPr>
          <p:cNvSpPr/>
          <p:nvPr/>
        </p:nvSpPr>
        <p:spPr>
          <a:xfrm>
            <a:off x="203200" y="1714500"/>
            <a:ext cx="63500" cy="1498600"/>
          </a:xfrm>
          <a:prstGeom prst="rect">
            <a:avLst/>
          </a:prstGeom>
          <a:solidFill>
            <a:srgbClr val="84ADF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45" name="Oval 44">
            <a:extLst>
              <a:ext uri="{FF2B5EF4-FFF2-40B4-BE49-F238E27FC236}">
                <a16:creationId xmlns:a16="http://schemas.microsoft.com/office/drawing/2014/main" id="{5E9A52D4-0F83-472C-849D-D5C685A19D05}"/>
              </a:ext>
            </a:extLst>
          </p:cNvPr>
          <p:cNvSpPr/>
          <p:nvPr/>
        </p:nvSpPr>
        <p:spPr>
          <a:xfrm>
            <a:off x="419100" y="1816100"/>
            <a:ext cx="304800" cy="304800"/>
          </a:xfrm>
          <a:prstGeom prst="ellipse">
            <a:avLst/>
          </a:prstGeom>
          <a:solidFill>
            <a:srgbClr val="84ADF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1</a:t>
            </a:r>
          </a:p>
        </p:txBody>
      </p:sp>
      <p:sp>
        <p:nvSpPr>
          <p:cNvPr id="46" name="TextBox 45">
            <a:extLst>
              <a:ext uri="{FF2B5EF4-FFF2-40B4-BE49-F238E27FC236}">
                <a16:creationId xmlns:a16="http://schemas.microsoft.com/office/drawing/2014/main" id="{D66E7E2D-3784-4B4C-A532-7C931A6680CB}"/>
              </a:ext>
            </a:extLst>
          </p:cNvPr>
          <p:cNvSpPr txBox="1"/>
          <p:nvPr/>
        </p:nvSpPr>
        <p:spPr>
          <a:xfrm>
            <a:off x="800100" y="1803400"/>
            <a:ext cx="11023600" cy="317500"/>
          </a:xfrm>
          <a:prstGeom prst="rect">
            <a:avLst/>
          </a:prstGeom>
          <a:noFill/>
        </p:spPr>
        <p:txBody>
          <a:bodyPr vertOverflow="overflow" vert="horz" wrap="square" tIns="0" bIns="0" rtlCol="0" anchor="t" anchorCtr="0">
            <a:normAutofit/>
          </a:bodyPr>
          <a:lstStyle/>
          <a:p>
            <a:pPr algn="l">
              <a:spcBef>
                <a:spcPts val="0"/>
              </a:spcBef>
              <a:spcAft>
                <a:spcPts val="300"/>
              </a:spcAft>
            </a:pPr>
            <a:r>
              <a:rPr lang="en-GB" sz="1700" b="1">
                <a:solidFill>
                  <a:srgbClr val="84ADFF"/>
                </a:solidFill>
                <a:latin typeface="Arial"/>
                <a:cs typeface="Arial"/>
              </a:rPr>
              <a:t>One displacement pattern for simply supported edges</a:t>
            </a:r>
          </a:p>
        </p:txBody>
      </p:sp>
      <p:sp>
        <p:nvSpPr>
          <p:cNvPr id="47" name="TextBox 46">
            <a:extLst>
              <a:ext uri="{FF2B5EF4-FFF2-40B4-BE49-F238E27FC236}">
                <a16:creationId xmlns:a16="http://schemas.microsoft.com/office/drawing/2014/main" id="{40DAED99-487B-49D7-98DE-6E6A31344FFB}"/>
              </a:ext>
            </a:extLst>
          </p:cNvPr>
          <p:cNvSpPr txBox="1"/>
          <p:nvPr/>
        </p:nvSpPr>
        <p:spPr>
          <a:xfrm>
            <a:off x="736600" y="2331720"/>
            <a:ext cx="6217920" cy="548640"/>
          </a:xfrm>
          <a:prstGeom prst="rect">
            <a:avLst/>
          </a:prstGeom>
          <a:noFill/>
        </p:spPr>
        <p:txBody>
          <a:bodyPr vertOverflow="overflow" vert="horz" wrap="square" tIns="0" bIns="0" rtlCol="0" anchor="t" anchorCtr="0">
            <a:normAutofit/>
          </a:bodyPr>
          <a:lstStyle/>
          <a:p>
            <a:pPr algn="l">
              <a:spcBef>
                <a:spcPts val="0"/>
              </a:spcBef>
              <a:spcAft>
                <a:spcPts val="300"/>
              </a:spcAft>
            </a:pPr>
            <a:r>
              <a:rPr lang="es-ES" sz="2200" i="1">
                <a:solidFill>
                  <a:srgbClr val="F4F4F4"/>
                </a:solidFill>
                <a:latin typeface="Arial"/>
                <a:ea typeface="Cambria Math"/>
                <a:cs typeface="Arial"/>
              </a:rPr>
              <a:t>w₀ = A sin(πx/a) sin(2πy/b)</a:t>
            </a:r>
            <a:endParaRPr lang="en-GB" sz="2200" i="1">
              <a:solidFill>
                <a:srgbClr val="F4F4F4"/>
              </a:solidFill>
              <a:latin typeface="Arial"/>
              <a:ea typeface="Cambria Math"/>
              <a:cs typeface="Arial"/>
            </a:endParaRPr>
          </a:p>
        </p:txBody>
      </p:sp>
      <p:sp>
        <p:nvSpPr>
          <p:cNvPr id="48" name="Rectangle 47">
            <a:extLst>
              <a:ext uri="{FF2B5EF4-FFF2-40B4-BE49-F238E27FC236}">
                <a16:creationId xmlns:a16="http://schemas.microsoft.com/office/drawing/2014/main" id="{8FFBF8DA-F252-4DFC-B638-043144F8F5DC}"/>
              </a:ext>
            </a:extLst>
          </p:cNvPr>
          <p:cNvSpPr/>
          <p:nvPr/>
        </p:nvSpPr>
        <p:spPr>
          <a:xfrm>
            <a:off x="203200" y="3378200"/>
            <a:ext cx="3835400" cy="21971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49" name="Rectangle 48">
            <a:extLst>
              <a:ext uri="{FF2B5EF4-FFF2-40B4-BE49-F238E27FC236}">
                <a16:creationId xmlns:a16="http://schemas.microsoft.com/office/drawing/2014/main" id="{90A117A2-45C7-4343-9D31-1B4F486C4747}"/>
              </a:ext>
            </a:extLst>
          </p:cNvPr>
          <p:cNvSpPr/>
          <p:nvPr/>
        </p:nvSpPr>
        <p:spPr>
          <a:xfrm>
            <a:off x="203200" y="3378200"/>
            <a:ext cx="63500" cy="2197100"/>
          </a:xfrm>
          <a:prstGeom prst="rect">
            <a:avLst/>
          </a:prstGeom>
          <a:solidFill>
            <a:srgbClr val="69D4CA"/>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0" name="Oval 49">
            <a:extLst>
              <a:ext uri="{FF2B5EF4-FFF2-40B4-BE49-F238E27FC236}">
                <a16:creationId xmlns:a16="http://schemas.microsoft.com/office/drawing/2014/main" id="{7EC1CEFF-F489-411A-8124-AED7D05D044F}"/>
              </a:ext>
            </a:extLst>
          </p:cNvPr>
          <p:cNvSpPr/>
          <p:nvPr/>
        </p:nvSpPr>
        <p:spPr>
          <a:xfrm>
            <a:off x="419100" y="3479800"/>
            <a:ext cx="304800" cy="304800"/>
          </a:xfrm>
          <a:prstGeom prst="ellipse">
            <a:avLst/>
          </a:prstGeom>
          <a:solidFill>
            <a:srgbClr val="69D4CA"/>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2</a:t>
            </a:r>
          </a:p>
        </p:txBody>
      </p:sp>
      <p:sp>
        <p:nvSpPr>
          <p:cNvPr id="51" name="TextBox 50">
            <a:extLst>
              <a:ext uri="{FF2B5EF4-FFF2-40B4-BE49-F238E27FC236}">
                <a16:creationId xmlns:a16="http://schemas.microsoft.com/office/drawing/2014/main" id="{F2D76A3B-F4DC-4C05-910E-FA0EDFD2EBC6}"/>
              </a:ext>
            </a:extLst>
          </p:cNvPr>
          <p:cNvSpPr txBox="1"/>
          <p:nvPr/>
        </p:nvSpPr>
        <p:spPr>
          <a:xfrm>
            <a:off x="800100" y="3467100"/>
            <a:ext cx="3073400" cy="317500"/>
          </a:xfrm>
          <a:prstGeom prst="rect">
            <a:avLst/>
          </a:prstGeom>
          <a:noFill/>
        </p:spPr>
        <p:txBody>
          <a:bodyPr vertOverflow="overflow" vert="horz" wrap="square" tIns="0" bIns="0" rtlCol="0" anchor="t" anchorCtr="0">
            <a:noAutofit/>
          </a:bodyPr>
          <a:lstStyle/>
          <a:p>
            <a:pPr algn="l">
              <a:spcBef>
                <a:spcPts val="0"/>
              </a:spcBef>
              <a:spcAft>
                <a:spcPts val="300"/>
              </a:spcAft>
            </a:pPr>
            <a:r>
              <a:rPr lang="en-GB" sz="1500" b="1">
                <a:solidFill>
                  <a:srgbClr val="69D4CA"/>
                </a:solidFill>
                <a:latin typeface="Arial"/>
                <a:cs typeface="Arial"/>
              </a:rPr>
              <a:t>Differentiate in x, then y</a:t>
            </a:r>
          </a:p>
        </p:txBody>
      </p:sp>
      <p:sp>
        <p:nvSpPr>
          <p:cNvPr id="52" name="TextBox 51">
            <a:extLst>
              <a:ext uri="{FF2B5EF4-FFF2-40B4-BE49-F238E27FC236}">
                <a16:creationId xmlns:a16="http://schemas.microsoft.com/office/drawing/2014/main" id="{99CA3D34-099A-4CF5-BE09-3C149CF0E1EB}"/>
              </a:ext>
            </a:extLst>
          </p:cNvPr>
          <p:cNvSpPr txBox="1"/>
          <p:nvPr/>
        </p:nvSpPr>
        <p:spPr>
          <a:xfrm>
            <a:off x="508000" y="3922776"/>
            <a:ext cx="3225800" cy="896112"/>
          </a:xfrm>
          <a:prstGeom prst="rect">
            <a:avLst/>
          </a:prstGeom>
          <a:noFill/>
        </p:spPr>
        <p:txBody>
          <a:bodyPr vertOverflow="overflow" vert="horz" wrap="square" tIns="0" bIns="0" rtlCol="0" anchor="t" anchorCtr="0">
            <a:normAutofit/>
          </a:bodyPr>
          <a:lstStyle/>
          <a:p>
            <a:pPr algn="l">
              <a:spcBef>
                <a:spcPts val="0"/>
              </a:spcBef>
              <a:spcAft>
                <a:spcPts val="300"/>
              </a:spcAft>
            </a:pPr>
            <a:r>
              <a:rPr lang="en-GB" sz="1400" dirty="0">
                <a:solidFill>
                  <a:srgbClr val="F4F4F4"/>
                </a:solidFill>
                <a:latin typeface="Arial"/>
                <a:cs typeface="Arial"/>
              </a:rPr>
              <a:t>First, differentiate in x:</a:t>
            </a:r>
          </a:p>
          <a:p>
            <a:pPr>
              <a:spcBef>
                <a:spcPts val="0"/>
              </a:spcBef>
              <a:spcAft>
                <a:spcPts val="300"/>
              </a:spcAft>
            </a:pPr>
            <a:r>
              <a:rPr lang="en-GB" sz="1400" dirty="0">
                <a:solidFill>
                  <a:srgbClr val="F4F4F4"/>
                </a:solidFill>
                <a:latin typeface="Arial"/>
                <a:cs typeface="Arial"/>
              </a:rPr>
              <a:t>∂w₀/∂x = (πA/a) cos(πx/a) sin(2πy/b)</a:t>
            </a:r>
          </a:p>
          <a:p>
            <a:pPr>
              <a:spcBef>
                <a:spcPts val="0"/>
              </a:spcBef>
              <a:spcAft>
                <a:spcPts val="300"/>
              </a:spcAft>
            </a:pPr>
            <a:r>
              <a:rPr lang="en-GB" sz="1400" dirty="0">
                <a:solidFill>
                  <a:srgbClr val="F4F4F4"/>
                </a:solidFill>
                <a:latin typeface="Arial"/>
                <a:cs typeface="Arial"/>
              </a:rPr>
              <a:t>Then differentiate this result in y:</a:t>
            </a:r>
          </a:p>
        </p:txBody>
      </p:sp>
      <p:sp>
        <p:nvSpPr>
          <p:cNvPr id="53" name="Rectangle 52">
            <a:extLst>
              <a:ext uri="{FF2B5EF4-FFF2-40B4-BE49-F238E27FC236}">
                <a16:creationId xmlns:a16="http://schemas.microsoft.com/office/drawing/2014/main" id="{079A0932-A740-4FB4-9DE2-C19FCBB395E7}"/>
              </a:ext>
            </a:extLst>
          </p:cNvPr>
          <p:cNvSpPr/>
          <p:nvPr/>
        </p:nvSpPr>
        <p:spPr>
          <a:xfrm>
            <a:off x="4178300" y="3378200"/>
            <a:ext cx="3835400" cy="21971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4" name="Rectangle 53">
            <a:extLst>
              <a:ext uri="{FF2B5EF4-FFF2-40B4-BE49-F238E27FC236}">
                <a16:creationId xmlns:a16="http://schemas.microsoft.com/office/drawing/2014/main" id="{5D79715E-242E-4AE0-BB24-E6240093D0F4}"/>
              </a:ext>
            </a:extLst>
          </p:cNvPr>
          <p:cNvSpPr/>
          <p:nvPr/>
        </p:nvSpPr>
        <p:spPr>
          <a:xfrm>
            <a:off x="4178300" y="3378200"/>
            <a:ext cx="63500" cy="2197100"/>
          </a:xfrm>
          <a:prstGeom prst="rect">
            <a:avLst/>
          </a:prstGeom>
          <a:solidFill>
            <a:srgbClr val="FFD92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5" name="Oval 54">
            <a:extLst>
              <a:ext uri="{FF2B5EF4-FFF2-40B4-BE49-F238E27FC236}">
                <a16:creationId xmlns:a16="http://schemas.microsoft.com/office/drawing/2014/main" id="{93FF8FE1-CF34-4C2B-900F-E57DD12842FE}"/>
              </a:ext>
            </a:extLst>
          </p:cNvPr>
          <p:cNvSpPr/>
          <p:nvPr/>
        </p:nvSpPr>
        <p:spPr>
          <a:xfrm>
            <a:off x="4394200" y="3479800"/>
            <a:ext cx="304800" cy="304800"/>
          </a:xfrm>
          <a:prstGeom prst="ellipse">
            <a:avLst/>
          </a:prstGeom>
          <a:solidFill>
            <a:srgbClr val="FFD92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3</a:t>
            </a:r>
          </a:p>
        </p:txBody>
      </p:sp>
      <p:sp>
        <p:nvSpPr>
          <p:cNvPr id="56" name="TextBox 55">
            <a:extLst>
              <a:ext uri="{FF2B5EF4-FFF2-40B4-BE49-F238E27FC236}">
                <a16:creationId xmlns:a16="http://schemas.microsoft.com/office/drawing/2014/main" id="{7BE6D312-18BC-4A65-8495-C886177FD842}"/>
              </a:ext>
            </a:extLst>
          </p:cNvPr>
          <p:cNvSpPr txBox="1"/>
          <p:nvPr/>
        </p:nvSpPr>
        <p:spPr>
          <a:xfrm>
            <a:off x="4775200" y="3467100"/>
            <a:ext cx="3073400" cy="317500"/>
          </a:xfrm>
          <a:prstGeom prst="rect">
            <a:avLst/>
          </a:prstGeom>
          <a:noFill/>
        </p:spPr>
        <p:txBody>
          <a:bodyPr vertOverflow="overflow" vert="horz" wrap="square" tIns="0" bIns="0" rtlCol="0" anchor="t" anchorCtr="0">
            <a:noAutofit/>
          </a:bodyPr>
          <a:lstStyle/>
          <a:p>
            <a:pPr algn="l">
              <a:spcBef>
                <a:spcPts val="0"/>
              </a:spcBef>
              <a:spcAft>
                <a:spcPts val="300"/>
              </a:spcAft>
            </a:pPr>
            <a:r>
              <a:rPr lang="en-GB" sz="1500" b="1">
                <a:solidFill>
                  <a:srgbClr val="FFD92F"/>
                </a:solidFill>
                <a:latin typeface="Arial"/>
                <a:cs typeface="Arial"/>
              </a:rPr>
              <a:t>Multiply by the shear load</a:t>
            </a:r>
          </a:p>
        </p:txBody>
      </p:sp>
      <p:sp>
        <p:nvSpPr>
          <p:cNvPr id="57" name="TextBox 56">
            <a:extLst>
              <a:ext uri="{FF2B5EF4-FFF2-40B4-BE49-F238E27FC236}">
                <a16:creationId xmlns:a16="http://schemas.microsoft.com/office/drawing/2014/main" id="{6AF0D6AC-6615-48BB-B7E0-7903D1925D15}"/>
              </a:ext>
            </a:extLst>
          </p:cNvPr>
          <p:cNvSpPr txBox="1"/>
          <p:nvPr/>
        </p:nvSpPr>
        <p:spPr>
          <a:xfrm>
            <a:off x="4483100" y="3922776"/>
            <a:ext cx="3225800" cy="905256"/>
          </a:xfrm>
          <a:prstGeom prst="rect">
            <a:avLst/>
          </a:prstGeom>
          <a:noFill/>
        </p:spPr>
        <p:txBody>
          <a:bodyPr vertOverflow="overflow" vert="horz" wrap="square" tIns="0" bIns="0" rtlCol="0" anchor="t" anchorCtr="0">
            <a:normAutofit/>
          </a:bodyPr>
          <a:lstStyle/>
          <a:p>
            <a:pPr algn="l">
              <a:spcBef>
                <a:spcPts val="0"/>
              </a:spcBef>
              <a:spcAft>
                <a:spcPts val="300"/>
              </a:spcAft>
            </a:pPr>
            <a:r>
              <a:rPr lang="en-GB" sz="1400">
                <a:solidFill>
                  <a:srgbClr val="F4F4F4"/>
                </a:solidFill>
                <a:latin typeface="Arial"/>
                <a:cs typeface="Arial"/>
              </a:rPr>
              <a:t>Nₓᵧ is shear force per unit length.</a:t>
            </a:r>
          </a:p>
          <a:p>
            <a:pPr>
              <a:spcBef>
                <a:spcPts val="0"/>
              </a:spcBef>
              <a:spcAft>
                <a:spcPts val="300"/>
              </a:spcAft>
            </a:pPr>
            <a:r>
              <a:rPr lang="en-GB" sz="1400">
                <a:solidFill>
                  <a:srgbClr val="F4F4F4"/>
                </a:solidFill>
                <a:latin typeface="Arial"/>
                <a:cs typeface="Arial"/>
              </a:rPr>
              <a:t>Multiply the mixed derivative by 2Nₓᵧ, as required by the governing equation.</a:t>
            </a:r>
          </a:p>
        </p:txBody>
      </p:sp>
      <p:sp>
        <p:nvSpPr>
          <p:cNvPr id="58" name="Rectangle 57">
            <a:extLst>
              <a:ext uri="{FF2B5EF4-FFF2-40B4-BE49-F238E27FC236}">
                <a16:creationId xmlns:a16="http://schemas.microsoft.com/office/drawing/2014/main" id="{76DF391C-4CFE-4877-8480-4B5BEC2520D0}"/>
              </a:ext>
            </a:extLst>
          </p:cNvPr>
          <p:cNvSpPr/>
          <p:nvPr/>
        </p:nvSpPr>
        <p:spPr>
          <a:xfrm>
            <a:off x="8153400" y="3378200"/>
            <a:ext cx="3835400" cy="21971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9" name="Rectangle 58">
            <a:extLst>
              <a:ext uri="{FF2B5EF4-FFF2-40B4-BE49-F238E27FC236}">
                <a16:creationId xmlns:a16="http://schemas.microsoft.com/office/drawing/2014/main" id="{0B360AEA-AB95-4D65-85EB-D508B2D204A2}"/>
              </a:ext>
            </a:extLst>
          </p:cNvPr>
          <p:cNvSpPr/>
          <p:nvPr/>
        </p:nvSpPr>
        <p:spPr>
          <a:xfrm>
            <a:off x="8153400" y="3378200"/>
            <a:ext cx="63500" cy="2197100"/>
          </a:xfrm>
          <a:prstGeom prst="rect">
            <a:avLst/>
          </a:prstGeom>
          <a:solidFill>
            <a:srgbClr val="FF4D76"/>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0" name="Oval 59">
            <a:extLst>
              <a:ext uri="{FF2B5EF4-FFF2-40B4-BE49-F238E27FC236}">
                <a16:creationId xmlns:a16="http://schemas.microsoft.com/office/drawing/2014/main" id="{C1F40135-2E2F-482A-98C4-875015D3FFC4}"/>
              </a:ext>
            </a:extLst>
          </p:cNvPr>
          <p:cNvSpPr/>
          <p:nvPr/>
        </p:nvSpPr>
        <p:spPr>
          <a:xfrm>
            <a:off x="8369300" y="3479800"/>
            <a:ext cx="304800" cy="304800"/>
          </a:xfrm>
          <a:prstGeom prst="ellipse">
            <a:avLst/>
          </a:prstGeom>
          <a:solidFill>
            <a:srgbClr val="FF4D76"/>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4</a:t>
            </a:r>
          </a:p>
        </p:txBody>
      </p:sp>
      <p:sp>
        <p:nvSpPr>
          <p:cNvPr id="61" name="TextBox 60">
            <a:extLst>
              <a:ext uri="{FF2B5EF4-FFF2-40B4-BE49-F238E27FC236}">
                <a16:creationId xmlns:a16="http://schemas.microsoft.com/office/drawing/2014/main" id="{16CA5878-F74A-4154-991F-E367C036DB53}"/>
              </a:ext>
            </a:extLst>
          </p:cNvPr>
          <p:cNvSpPr txBox="1"/>
          <p:nvPr/>
        </p:nvSpPr>
        <p:spPr>
          <a:xfrm>
            <a:off x="8750300" y="3467100"/>
            <a:ext cx="3073400" cy="317500"/>
          </a:xfrm>
          <a:prstGeom prst="rect">
            <a:avLst/>
          </a:prstGeom>
          <a:noFill/>
        </p:spPr>
        <p:txBody>
          <a:bodyPr vertOverflow="overflow" vert="horz" wrap="square" tIns="0" bIns="0" rtlCol="0" anchor="t" anchorCtr="0">
            <a:noAutofit/>
          </a:bodyPr>
          <a:lstStyle/>
          <a:p>
            <a:pPr algn="l">
              <a:spcBef>
                <a:spcPts val="0"/>
              </a:spcBef>
              <a:spcAft>
                <a:spcPts val="300"/>
              </a:spcAft>
            </a:pPr>
            <a:r>
              <a:rPr lang="en-GB" sz="1400" b="1">
                <a:solidFill>
                  <a:srgbClr val="FF4D76"/>
                </a:solidFill>
                <a:latin typeface="Arial"/>
                <a:cs typeface="Arial"/>
              </a:rPr>
              <a:t>Shear load, bending resistance</a:t>
            </a:r>
          </a:p>
        </p:txBody>
      </p:sp>
      <p:sp>
        <p:nvSpPr>
          <p:cNvPr id="62" name="TextBox 61">
            <a:extLst>
              <a:ext uri="{FF2B5EF4-FFF2-40B4-BE49-F238E27FC236}">
                <a16:creationId xmlns:a16="http://schemas.microsoft.com/office/drawing/2014/main" id="{F8CE8385-3702-4306-A6F3-1C9907FBC40E}"/>
              </a:ext>
            </a:extLst>
          </p:cNvPr>
          <p:cNvSpPr txBox="1"/>
          <p:nvPr/>
        </p:nvSpPr>
        <p:spPr>
          <a:xfrm>
            <a:off x="8458200" y="3922776"/>
            <a:ext cx="3225800" cy="960120"/>
          </a:xfrm>
          <a:prstGeom prst="rect">
            <a:avLst/>
          </a:prstGeom>
          <a:noFill/>
        </p:spPr>
        <p:txBody>
          <a:bodyPr vertOverflow="overflow" vert="horz" wrap="square" tIns="0" bIns="0" rtlCol="0" anchor="t" anchorCtr="0">
            <a:noAutofit/>
          </a:bodyPr>
          <a:lstStyle/>
          <a:p>
            <a:pPr algn="l">
              <a:spcBef>
                <a:spcPts val="0"/>
              </a:spcBef>
              <a:spcAft>
                <a:spcPts val="300"/>
              </a:spcAft>
            </a:pPr>
            <a:r>
              <a:rPr lang="en-GB" sz="1400">
                <a:solidFill>
                  <a:srgbClr val="F4F4F4"/>
                </a:solidFill>
                <a:latin typeface="Arial"/>
                <a:cs typeface="Arial"/>
              </a:rPr>
              <a:t>In-plane shear can cause out-of-plane buckling.</a:t>
            </a:r>
          </a:p>
          <a:p>
            <a:pPr>
              <a:spcAft>
                <a:spcPts val="300"/>
              </a:spcAft>
            </a:pPr>
            <a:r>
              <a:rPr lang="en-GB" sz="1400">
                <a:solidFill>
                  <a:srgbClr val="F4F4F4"/>
                </a:solidFill>
                <a:latin typeface="Arial"/>
                <a:cs typeface="Arial"/>
              </a:rPr>
              <a:t>Bending stiffness resists the resulting curvature.</a:t>
            </a:r>
          </a:p>
        </p:txBody>
      </p:sp>
      <p:sp>
        <p:nvSpPr>
          <p:cNvPr id="63" name="TextBox 62">
            <a:extLst>
              <a:ext uri="{FF2B5EF4-FFF2-40B4-BE49-F238E27FC236}">
                <a16:creationId xmlns:a16="http://schemas.microsoft.com/office/drawing/2014/main" id="{FFAE3F64-5235-40A0-B9BA-83EA597DF1D7}"/>
              </a:ext>
            </a:extLst>
          </p:cNvPr>
          <p:cNvSpPr txBox="1"/>
          <p:nvPr/>
        </p:nvSpPr>
        <p:spPr>
          <a:xfrm>
            <a:off x="508000" y="4882896"/>
            <a:ext cx="3225800" cy="612648"/>
          </a:xfrm>
          <a:prstGeom prst="rect">
            <a:avLst/>
          </a:prstGeom>
          <a:noFill/>
        </p:spPr>
        <p:txBody>
          <a:bodyPr vertOverflow="overflow" vert="horz" wrap="square" tIns="0" bIns="0" rtlCol="0" anchor="t" anchorCtr="0">
            <a:noAutofit/>
          </a:bodyPr>
          <a:lstStyle/>
          <a:p>
            <a:pPr algn="l">
              <a:spcBef>
                <a:spcPts val="0"/>
              </a:spcBef>
              <a:spcAft>
                <a:spcPts val="300"/>
              </a:spcAft>
            </a:pPr>
            <a:r>
              <a:rPr lang="en-GB" sz="1500" i="1">
                <a:solidFill>
                  <a:srgbClr val="69D4CA"/>
                </a:solidFill>
                <a:latin typeface="Arial"/>
                <a:ea typeface="Cambria Math"/>
                <a:cs typeface="Arial"/>
              </a:rPr>
              <a:t>∂²w₀/∂x∂y = (2π²A/ab)</a:t>
            </a:r>
          </a:p>
          <a:p>
            <a:pPr>
              <a:spcBef>
                <a:spcPts val="0"/>
              </a:spcBef>
              <a:spcAft>
                <a:spcPts val="300"/>
              </a:spcAft>
            </a:pPr>
            <a:r>
              <a:rPr lang="en-GB" sz="1500" i="1">
                <a:solidFill>
                  <a:srgbClr val="69D4CA"/>
                </a:solidFill>
                <a:latin typeface="Arial"/>
                <a:ea typeface="Cambria Math"/>
                <a:cs typeface="Arial"/>
              </a:rPr>
              <a:t>× cos(πx/a) cos(2πy/b)</a:t>
            </a:r>
          </a:p>
        </p:txBody>
      </p:sp>
      <p:sp>
        <p:nvSpPr>
          <p:cNvPr id="64" name="TextBox 63">
            <a:extLst>
              <a:ext uri="{FF2B5EF4-FFF2-40B4-BE49-F238E27FC236}">
                <a16:creationId xmlns:a16="http://schemas.microsoft.com/office/drawing/2014/main" id="{5B55C463-4895-4378-B2AA-BD24B642D38D}"/>
              </a:ext>
            </a:extLst>
          </p:cNvPr>
          <p:cNvSpPr txBox="1"/>
          <p:nvPr/>
        </p:nvSpPr>
        <p:spPr>
          <a:xfrm>
            <a:off x="4483100" y="4828032"/>
            <a:ext cx="3225800" cy="676656"/>
          </a:xfrm>
          <a:prstGeom prst="rect">
            <a:avLst/>
          </a:prstGeom>
          <a:noFill/>
        </p:spPr>
        <p:txBody>
          <a:bodyPr vertOverflow="overflow" vert="horz" wrap="square" tIns="0" bIns="0" rtlCol="0" anchor="t" anchorCtr="0">
            <a:noAutofit/>
          </a:bodyPr>
          <a:lstStyle/>
          <a:p>
            <a:pPr algn="l">
              <a:spcBef>
                <a:spcPts val="0"/>
              </a:spcBef>
              <a:spcAft>
                <a:spcPts val="300"/>
              </a:spcAft>
            </a:pPr>
            <a:r>
              <a:rPr lang="en-GB" sz="1400" i="1">
                <a:solidFill>
                  <a:srgbClr val="FFD92F"/>
                </a:solidFill>
                <a:latin typeface="Arial"/>
                <a:ea typeface="Cambria Math"/>
                <a:cs typeface="Arial"/>
              </a:rPr>
              <a:t>2Nₓᵧ(∂²w₀/∂x∂y)</a:t>
            </a:r>
          </a:p>
          <a:p>
            <a:pPr>
              <a:spcBef>
                <a:spcPts val="0"/>
              </a:spcBef>
              <a:spcAft>
                <a:spcPts val="300"/>
              </a:spcAft>
            </a:pPr>
            <a:r>
              <a:rPr lang="en-GB" sz="1400" i="1">
                <a:solidFill>
                  <a:srgbClr val="FFD92F"/>
                </a:solidFill>
                <a:latin typeface="Arial"/>
                <a:ea typeface="Cambria Math"/>
                <a:cs typeface="Arial"/>
              </a:rPr>
              <a:t>= (4π²NₓᵧA/ab)</a:t>
            </a:r>
          </a:p>
          <a:p>
            <a:pPr>
              <a:spcBef>
                <a:spcPts val="0"/>
              </a:spcBef>
              <a:spcAft>
                <a:spcPts val="300"/>
              </a:spcAft>
            </a:pPr>
            <a:r>
              <a:rPr lang="en-GB" sz="1400" i="1">
                <a:solidFill>
                  <a:srgbClr val="FFD92F"/>
                </a:solidFill>
                <a:latin typeface="Arial"/>
                <a:ea typeface="Cambria Math"/>
                <a:cs typeface="Arial"/>
              </a:rPr>
              <a:t>× cos(πx/a) cos(2πy/b)</a:t>
            </a:r>
          </a:p>
        </p:txBody>
      </p:sp>
      <p:sp>
        <p:nvSpPr>
          <p:cNvPr id="65" name="Rectangle 64">
            <a:extLst>
              <a:ext uri="{FF2B5EF4-FFF2-40B4-BE49-F238E27FC236}">
                <a16:creationId xmlns:a16="http://schemas.microsoft.com/office/drawing/2014/main" id="{FD452F3F-4805-4150-A3F6-076C3EBA49BE}"/>
              </a:ext>
            </a:extLst>
          </p:cNvPr>
          <p:cNvSpPr/>
          <p:nvPr/>
        </p:nvSpPr>
        <p:spPr>
          <a:xfrm>
            <a:off x="8458200" y="4902200"/>
            <a:ext cx="3225800" cy="469900"/>
          </a:xfrm>
          <a:prstGeom prst="rect">
            <a:avLst/>
          </a:prstGeom>
          <a:solidFill>
            <a:srgbClr val="202020"/>
          </a:solidFill>
          <a:ln w="25400" cap="rnd" cmpd="sng" algn="ctr">
            <a:solidFill>
              <a:srgbClr val="FF4D76"/>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6" name="TextBox 65">
            <a:extLst>
              <a:ext uri="{FF2B5EF4-FFF2-40B4-BE49-F238E27FC236}">
                <a16:creationId xmlns:a16="http://schemas.microsoft.com/office/drawing/2014/main" id="{3DF726BB-5955-4112-8017-D10EA3591604}"/>
              </a:ext>
            </a:extLst>
          </p:cNvPr>
          <p:cNvSpPr txBox="1"/>
          <p:nvPr/>
        </p:nvSpPr>
        <p:spPr>
          <a:xfrm>
            <a:off x="8559800" y="4965192"/>
            <a:ext cx="3022600" cy="420624"/>
          </a:xfrm>
          <a:prstGeom prst="rect">
            <a:avLst/>
          </a:prstGeom>
          <a:noFill/>
        </p:spPr>
        <p:txBody>
          <a:bodyPr vertOverflow="overflow" vert="horz" wrap="square" tIns="0" bIns="0" rtlCol="0" anchor="t" anchorCtr="0">
            <a:noAutofit/>
          </a:bodyPr>
          <a:lstStyle/>
          <a:p>
            <a:pPr algn="l">
              <a:spcBef>
                <a:spcPts val="0"/>
              </a:spcBef>
              <a:spcAft>
                <a:spcPts val="300"/>
              </a:spcAft>
            </a:pPr>
            <a:r>
              <a:rPr lang="en-GB" sz="1100" b="1">
                <a:solidFill>
                  <a:srgbClr val="FF4D76"/>
                </a:solidFill>
                <a:latin typeface="Arial"/>
                <a:ea typeface="Cambria Math"/>
                <a:cs typeface="Arial"/>
              </a:rPr>
              <a:t>Cosines appear in the derivative.</a:t>
            </a:r>
          </a:p>
          <a:p>
            <a:pPr>
              <a:spcAft>
                <a:spcPts val="300"/>
              </a:spcAft>
            </a:pPr>
            <a:r>
              <a:rPr lang="en-GB" sz="1100" b="1">
                <a:solidFill>
                  <a:srgbClr val="FF4D76"/>
                </a:solidFill>
                <a:latin typeface="Arial"/>
                <a:ea typeface="Cambria Math"/>
                <a:cs typeface="Arial"/>
              </a:rPr>
              <a:t>Displacement remains sine × sine.</a:t>
            </a:r>
          </a:p>
        </p:txBody>
      </p:sp>
      <p:sp>
        <p:nvSpPr>
          <p:cNvPr id="40" name="TextBox 39">
            <a:extLst>
              <a:ext uri="{FF2B5EF4-FFF2-40B4-BE49-F238E27FC236}">
                <a16:creationId xmlns:a16="http://schemas.microsoft.com/office/drawing/2014/main" id="{E79BAAF4-2B17-4DDE-A12A-07B9071B0D28}"/>
              </a:ext>
            </a:extLst>
          </p:cNvPr>
          <p:cNvSpPr txBox="1"/>
          <p:nvPr/>
        </p:nvSpPr>
        <p:spPr>
          <a:xfrm>
            <a:off x="762000" y="736600"/>
            <a:ext cx="10414000" cy="508000"/>
          </a:xfrm>
          <a:prstGeom prst="rect">
            <a:avLst/>
          </a:prstGeom>
          <a:noFill/>
          <a:ln>
            <a:noFill/>
          </a:ln>
        </p:spPr>
        <p:txBody>
          <a:bodyPr vertOverflow="overflow" vert="horz" wrap="square" rtlCol="0" anchor="ctr" anchorCtr="0">
            <a:normAutofit/>
          </a:bodyPr>
          <a:lstStyle/>
          <a:p>
            <a:pPr algn="l"/>
            <a:r>
              <a:rPr lang="en-GB" sz="2700" b="1" dirty="0">
                <a:solidFill>
                  <a:srgbClr val="FFF200"/>
                </a:solidFill>
                <a:latin typeface="Arial"/>
                <a:cs typeface="Arial"/>
              </a:rPr>
              <a:t>Step 2: what the shear-load term means</a:t>
            </a:r>
          </a:p>
        </p:txBody>
      </p:sp>
      <p:sp>
        <p:nvSpPr>
          <p:cNvPr id="39" name="Isosceles Triangle 38">
            <a:extLst>
              <a:ext uri="{FF2B5EF4-FFF2-40B4-BE49-F238E27FC236}">
                <a16:creationId xmlns:a16="http://schemas.microsoft.com/office/drawing/2014/main" id="{2B14606F-D4E3-41E4-8597-626D07B38058}"/>
              </a:ext>
            </a:extLst>
          </p:cNvPr>
          <p:cNvSpPr/>
          <p:nvPr/>
        </p:nvSpPr>
        <p:spPr>
          <a:xfrm rot="10800000">
            <a:off x="1917700" y="1295400"/>
            <a:ext cx="965200" cy="381000"/>
          </a:xfrm>
          <a:prstGeom prst="triangle">
            <a:avLst/>
          </a:prstGeom>
          <a:solidFill>
            <a:srgbClr val="F43F6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7" name="TextBox 66"/>
          <p:cNvSpPr txBox="1"/>
          <p:nvPr/>
        </p:nvSpPr>
        <p:spPr>
          <a:xfrm>
            <a:off x="7360920" y="2221992"/>
            <a:ext cx="4251960" cy="813816"/>
          </a:xfrm>
          <a:prstGeom prst="rect">
            <a:avLst/>
          </a:prstGeom>
          <a:noFill/>
        </p:spPr>
        <p:txBody>
          <a:bodyPr wrap="square" lIns="0" tIns="0" rIns="0" bIns="0">
            <a:spAutoFit/>
          </a:bodyPr>
          <a:lstStyle/>
          <a:p>
            <a:pPr>
              <a:spcAft>
                <a:spcPts val="400"/>
              </a:spcAft>
            </a:pPr>
            <a:r>
              <a:rPr sz="1300">
                <a:solidFill>
                  <a:srgbClr val="DDDDDD"/>
                </a:solidFill>
                <a:latin typeface="Arial"/>
              </a:rPr>
              <a:t>A = amplitude; a, b = plate dimensions</a:t>
            </a:r>
          </a:p>
          <a:p>
            <a:pPr>
              <a:spcAft>
                <a:spcPts val="400"/>
              </a:spcAft>
            </a:pPr>
            <a:r>
              <a:rPr sz="1300">
                <a:solidFill>
                  <a:srgbClr val="DDDDDD"/>
                </a:solidFill>
                <a:latin typeface="Arial"/>
              </a:rPr>
              <a:t>1 half-wave in x, 2 half-waves in y</a:t>
            </a:r>
          </a:p>
          <a:p>
            <a:pPr>
              <a:spcAft>
                <a:spcPts val="400"/>
              </a:spcAft>
            </a:pPr>
            <a:r>
              <a:rPr sz="1300">
                <a:solidFill>
                  <a:srgbClr val="DDDDDD"/>
                </a:solidFill>
                <a:latin typeface="Arial"/>
              </a:rPr>
              <a:t>One term illustrates differentiation, not the full solution.</a:t>
            </a:r>
          </a:p>
        </p:txBody>
      </p:sp>
      <p:sp>
        <p:nvSpPr>
          <p:cNvPr id="68" name="TextBox 67"/>
          <p:cNvSpPr txBox="1"/>
          <p:nvPr/>
        </p:nvSpPr>
        <p:spPr>
          <a:xfrm>
            <a:off x="594360" y="5664540"/>
            <a:ext cx="11018520" cy="192360"/>
          </a:xfrm>
          <a:prstGeom prst="rect">
            <a:avLst/>
          </a:prstGeom>
          <a:noFill/>
        </p:spPr>
        <p:txBody>
          <a:bodyPr wrap="square" lIns="0" tIns="0" rIns="0" bIns="0" anchor="ctr">
            <a:spAutoFit/>
          </a:bodyPr>
          <a:lstStyle/>
          <a:p>
            <a:pPr algn="ctr"/>
            <a:r>
              <a:rPr lang="en-GB" sz="1250">
                <a:solidFill>
                  <a:srgbClr val="DDDDDD"/>
                </a:solidFill>
                <a:latin typeface="Arial"/>
              </a:rPr>
              <a:t>Simply supported: w = 0, Mₙₙ = 0; rotation allowed.    Clamped: w = 0, ∂w/∂n = 0; rotation prevented.</a:t>
            </a:r>
          </a:p>
        </p:txBody>
      </p:sp>
      <p:sp>
        <p:nvSpPr>
          <p:cNvPr id="70" name="TextBox 69"/>
          <p:cNvSpPr txBox="1"/>
          <p:nvPr/>
        </p:nvSpPr>
        <p:spPr>
          <a:xfrm>
            <a:off x="438912" y="5952744"/>
            <a:ext cx="1097280" cy="457200"/>
          </a:xfrm>
          <a:prstGeom prst="rect">
            <a:avLst/>
          </a:prstGeom>
          <a:noFill/>
        </p:spPr>
        <p:txBody>
          <a:bodyPr wrap="square" lIns="0" tIns="0" rIns="0" bIns="0" anchor="ctr">
            <a:spAutoFit/>
          </a:bodyPr>
          <a:lstStyle/>
          <a:p>
            <a:r>
              <a:rPr sz="1900" b="1">
                <a:solidFill>
                  <a:srgbClr val="FFED00"/>
                </a:solidFill>
                <a:latin typeface="Arial"/>
              </a:rPr>
              <a:t>Keynote</a:t>
            </a:r>
          </a:p>
        </p:txBody>
      </p:sp>
      <p:sp>
        <p:nvSpPr>
          <p:cNvPr id="71" name="Rectangle 70"/>
          <p:cNvSpPr/>
          <p:nvPr/>
        </p:nvSpPr>
        <p:spPr>
          <a:xfrm>
            <a:off x="1572768" y="6025896"/>
            <a:ext cx="22860" cy="329184"/>
          </a:xfrm>
          <a:prstGeom prst="rect">
            <a:avLst/>
          </a:prstGeom>
          <a:solidFill>
            <a:srgbClr val="FF4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 name="Example heading - editable text"/>
          <p:cNvSpPr txBox="1"/>
          <p:nvPr/>
        </p:nvSpPr>
        <p:spPr>
          <a:xfrm>
            <a:off x="761695" y="205740"/>
            <a:ext cx="7315200" cy="557784"/>
          </a:xfrm>
          <a:prstGeom prst="rect">
            <a:avLst/>
          </a:prstGeom>
          <a:noFill/>
        </p:spPr>
        <p:txBody>
          <a:bodyPr wrap="square" lIns="0" tIns="0" rIns="0" bIns="0">
            <a:spAutoFit/>
          </a:bodyPr>
          <a:lstStyle/>
          <a:p>
            <a:r>
              <a:rPr sz="3200" b="1">
                <a:solidFill>
                  <a:srgbClr val="FFFFFF"/>
                </a:solidFill>
                <a:latin typeface="Arial"/>
              </a:rPr>
              <a:t>Example 5: solution</a:t>
            </a:r>
          </a:p>
        </p:txBody>
      </p:sp>
    </p:spTree>
    <p:extLst>
      <p:ext uri="{BB962C8B-B14F-4D97-AF65-F5344CB8AC3E}">
        <p14:creationId xmlns:p14="http://schemas.microsoft.com/office/powerpoint/2010/main" val="21707585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EF256EC-1F47-1EA5-03F6-A89C0A922860}"/>
              </a:ext>
            </a:extLst>
          </p:cNvPr>
          <p:cNvPicPr>
            <a:picLocks noChangeAspect="1"/>
          </p:cNvPicPr>
          <p:nvPr/>
        </p:nvPicPr>
        <p:blipFill>
          <a:blip r:embed="rId3"/>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F2820976-9110-470D-94FA-3C2A3B481369}"/>
              </a:ext>
            </a:extLst>
          </p:cNvPr>
          <p:cNvSpPr/>
          <p:nvPr/>
        </p:nvSpPr>
        <p:spPr>
          <a:xfrm>
            <a:off x="0" y="1371600"/>
            <a:ext cx="12192000" cy="4533900"/>
          </a:xfrm>
          <a:prstGeom prst="rect">
            <a:avLst/>
          </a:prstGeom>
          <a:solidFill>
            <a:srgbClr val="202020"/>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108" name="Rounded Rectangle 70"/>
          <p:cNvSpPr>
            <a:spLocks/>
          </p:cNvSpPr>
          <p:nvPr/>
        </p:nvSpPr>
        <p:spPr>
          <a:xfrm>
            <a:off x="201168" y="5934456"/>
            <a:ext cx="11786616" cy="512064"/>
          </a:xfrm>
          <a:prstGeom prst="roundRect">
            <a:avLst>
              <a:gd name="adj" fmla="val 10000"/>
            </a:avLst>
          </a:prstGeom>
          <a:solidFill>
            <a:srgbClr val="4B1F2D"/>
          </a:solidFill>
          <a:ln w="25400">
            <a:solidFill>
              <a:srgbClr val="FF4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9" name="TextBox 71"/>
          <p:cNvSpPr txBox="1"/>
          <p:nvPr/>
        </p:nvSpPr>
        <p:spPr>
          <a:xfrm>
            <a:off x="438912" y="5952744"/>
            <a:ext cx="1097280" cy="457200"/>
          </a:xfrm>
          <a:prstGeom prst="rect">
            <a:avLst/>
          </a:prstGeom>
          <a:noFill/>
        </p:spPr>
        <p:txBody>
          <a:bodyPr wrap="square" lIns="0" tIns="0" rIns="0" bIns="0" anchor="ctr">
            <a:spAutoFit/>
          </a:bodyPr>
          <a:lstStyle/>
          <a:p>
            <a:r>
              <a:rPr sz="1900" b="1">
                <a:solidFill>
                  <a:srgbClr val="FFED00"/>
                </a:solidFill>
                <a:latin typeface="Arial"/>
              </a:rPr>
              <a:t>Keynote</a:t>
            </a:r>
          </a:p>
        </p:txBody>
      </p:sp>
      <p:sp>
        <p:nvSpPr>
          <p:cNvPr id="110" name="Rectangle 72"/>
          <p:cNvSpPr/>
          <p:nvPr/>
        </p:nvSpPr>
        <p:spPr>
          <a:xfrm>
            <a:off x="1572768" y="6025896"/>
            <a:ext cx="22860" cy="329184"/>
          </a:xfrm>
          <a:prstGeom prst="rect">
            <a:avLst/>
          </a:prstGeom>
          <a:solidFill>
            <a:srgbClr val="FF4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a:extLst>
              <a:ext uri="{FF2B5EF4-FFF2-40B4-BE49-F238E27FC236}">
                <a16:creationId xmlns:a16="http://schemas.microsoft.com/office/drawing/2014/main" id="{092372C7-3DCC-45FE-A026-F809E8D2225B}"/>
              </a:ext>
            </a:extLst>
          </p:cNvPr>
          <p:cNvSpPr txBox="1"/>
          <p:nvPr/>
        </p:nvSpPr>
        <p:spPr>
          <a:xfrm>
            <a:off x="1778000" y="6007100"/>
            <a:ext cx="9969500" cy="381000"/>
          </a:xfrm>
          <a:prstGeom prst="rect">
            <a:avLst/>
          </a:prstGeom>
          <a:noFill/>
        </p:spPr>
        <p:txBody>
          <a:bodyPr vertOverflow="overflow" vert="horz" wrap="square" rtlCol="0" anchor="ctr" anchorCtr="0">
            <a:noAutofit/>
          </a:bodyPr>
          <a:lstStyle/>
          <a:p>
            <a:pPr algn="l">
              <a:spcBef>
                <a:spcPts val="0"/>
              </a:spcBef>
              <a:spcAft>
                <a:spcPts val="200"/>
              </a:spcAft>
            </a:pPr>
            <a:r>
              <a:rPr lang="en-GB" sz="1400">
                <a:solidFill>
                  <a:srgbClr val="F4F4F4"/>
                </a:solidFill>
                <a:latin typeface="Arial"/>
                <a:cs typeface="Arial"/>
              </a:rPr>
              <a:t>Three terms illustrate the method. A converged buckling solution may need more modes from the same sine family.</a:t>
            </a:r>
          </a:p>
        </p:txBody>
      </p:sp>
      <p:sp>
        <p:nvSpPr>
          <p:cNvPr id="43" name="Rectangle 42">
            <a:extLst>
              <a:ext uri="{FF2B5EF4-FFF2-40B4-BE49-F238E27FC236}">
                <a16:creationId xmlns:a16="http://schemas.microsoft.com/office/drawing/2014/main" id="{9D8DA476-E456-4E90-877C-CD45D7B2B788}"/>
              </a:ext>
            </a:extLst>
          </p:cNvPr>
          <p:cNvSpPr/>
          <p:nvPr/>
        </p:nvSpPr>
        <p:spPr>
          <a:xfrm>
            <a:off x="203200" y="1714500"/>
            <a:ext cx="11785600" cy="14986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44" name="Rectangle 43">
            <a:extLst>
              <a:ext uri="{FF2B5EF4-FFF2-40B4-BE49-F238E27FC236}">
                <a16:creationId xmlns:a16="http://schemas.microsoft.com/office/drawing/2014/main" id="{5D67FFF9-0743-408D-BCAB-0E3B8E6087F6}"/>
              </a:ext>
            </a:extLst>
          </p:cNvPr>
          <p:cNvSpPr/>
          <p:nvPr/>
        </p:nvSpPr>
        <p:spPr>
          <a:xfrm>
            <a:off x="203200" y="1714500"/>
            <a:ext cx="63500" cy="1498600"/>
          </a:xfrm>
          <a:prstGeom prst="rect">
            <a:avLst/>
          </a:prstGeom>
          <a:solidFill>
            <a:srgbClr val="FF4D76"/>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45" name="Oval 44">
            <a:extLst>
              <a:ext uri="{FF2B5EF4-FFF2-40B4-BE49-F238E27FC236}">
                <a16:creationId xmlns:a16="http://schemas.microsoft.com/office/drawing/2014/main" id="{3A344A08-2443-4190-9EA4-4CAC5DED268B}"/>
              </a:ext>
            </a:extLst>
          </p:cNvPr>
          <p:cNvSpPr/>
          <p:nvPr/>
        </p:nvSpPr>
        <p:spPr>
          <a:xfrm>
            <a:off x="419100" y="1816100"/>
            <a:ext cx="304800" cy="304800"/>
          </a:xfrm>
          <a:prstGeom prst="ellipse">
            <a:avLst/>
          </a:prstGeom>
          <a:solidFill>
            <a:srgbClr val="FF4D76"/>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1</a:t>
            </a:r>
          </a:p>
        </p:txBody>
      </p:sp>
      <p:sp>
        <p:nvSpPr>
          <p:cNvPr id="46" name="TextBox 45">
            <a:extLst>
              <a:ext uri="{FF2B5EF4-FFF2-40B4-BE49-F238E27FC236}">
                <a16:creationId xmlns:a16="http://schemas.microsoft.com/office/drawing/2014/main" id="{A7736609-B686-4327-A84B-B2BDBAE171C7}"/>
              </a:ext>
            </a:extLst>
          </p:cNvPr>
          <p:cNvSpPr txBox="1"/>
          <p:nvPr/>
        </p:nvSpPr>
        <p:spPr>
          <a:xfrm>
            <a:off x="800100" y="1803400"/>
            <a:ext cx="11023600" cy="317500"/>
          </a:xfrm>
          <a:prstGeom prst="rect">
            <a:avLst/>
          </a:prstGeom>
          <a:noFill/>
        </p:spPr>
        <p:txBody>
          <a:bodyPr vertOverflow="overflow" vert="horz" wrap="square" rtlCol="0" anchor="ctr" anchorCtr="0">
            <a:noAutofit/>
          </a:bodyPr>
          <a:lstStyle/>
          <a:p>
            <a:pPr algn="l">
              <a:spcBef>
                <a:spcPts val="0"/>
              </a:spcBef>
              <a:spcAft>
                <a:spcPts val="300"/>
              </a:spcAft>
            </a:pPr>
            <a:r>
              <a:rPr lang="en-GB" sz="1600" b="1">
                <a:solidFill>
                  <a:srgbClr val="FF4D76"/>
                </a:solidFill>
                <a:latin typeface="Arial"/>
                <a:cs typeface="Arial"/>
              </a:rPr>
              <a:t>One sine family, a trial sum and one test per retained mode</a:t>
            </a:r>
          </a:p>
        </p:txBody>
      </p:sp>
      <p:sp>
        <p:nvSpPr>
          <p:cNvPr id="47" name="TextBox 46">
            <a:extLst>
              <a:ext uri="{FF2B5EF4-FFF2-40B4-BE49-F238E27FC236}">
                <a16:creationId xmlns:a16="http://schemas.microsoft.com/office/drawing/2014/main" id="{701C51AA-4ADA-44C5-8DFF-8339A9BBA8E7}"/>
              </a:ext>
            </a:extLst>
          </p:cNvPr>
          <p:cNvSpPr txBox="1"/>
          <p:nvPr/>
        </p:nvSpPr>
        <p:spPr>
          <a:xfrm>
            <a:off x="685800" y="2148840"/>
            <a:ext cx="10972800" cy="1005840"/>
          </a:xfrm>
          <a:prstGeom prst="rect">
            <a:avLst/>
          </a:prstGeom>
          <a:noFill/>
        </p:spPr>
        <p:txBody>
          <a:bodyPr vertOverflow="overflow" vert="horz" wrap="square" rtlCol="0" anchor="ctr" anchorCtr="0">
            <a:normAutofit/>
          </a:bodyPr>
          <a:lstStyle/>
          <a:p>
            <a:pPr algn="l">
              <a:spcBef>
                <a:spcPts val="0"/>
              </a:spcBef>
              <a:spcAft>
                <a:spcPts val="200"/>
              </a:spcAft>
            </a:pPr>
            <a:r>
              <a:rPr lang="es-ES" sz="1700" i="1">
                <a:solidFill>
                  <a:srgbClr val="FF4D76"/>
                </a:solidFill>
                <a:latin typeface="Arial"/>
                <a:ea typeface="Cambria Math"/>
                <a:cs typeface="Arial"/>
              </a:rPr>
              <a:t>Family: φᵢⱼ(x,y) = sin(iπx/a) sin(jπy/b),   i,j = 1,2,3,…</a:t>
            </a:r>
            <a:endParaRPr lang="en-GB" sz="1700" i="1">
              <a:solidFill>
                <a:srgbClr val="FF4D76"/>
              </a:solidFill>
              <a:latin typeface="Arial"/>
              <a:ea typeface="Cambria Math"/>
              <a:cs typeface="Arial"/>
            </a:endParaRPr>
          </a:p>
          <a:p>
            <a:pPr>
              <a:spcBef>
                <a:spcPts val="0"/>
              </a:spcBef>
              <a:spcAft>
                <a:spcPts val="200"/>
              </a:spcAft>
            </a:pPr>
            <a:r>
              <a:rPr lang="es-ES" sz="1700" i="1">
                <a:solidFill>
                  <a:srgbClr val="FF4D76"/>
                </a:solidFill>
                <a:latin typeface="Arial"/>
                <a:ea typeface="Cambria Math"/>
                <a:cs typeface="Arial"/>
              </a:rPr>
              <a:t>Three-term trial: w̃ = A₁₁ sin(πx/a)sin(πy/b) + A₂₂ sin(2πx/a)sin(2πy/b)</a:t>
            </a:r>
          </a:p>
          <a:p>
            <a:pPr>
              <a:spcBef>
                <a:spcPts val="0"/>
              </a:spcBef>
              <a:spcAft>
                <a:spcPts val="200"/>
              </a:spcAft>
            </a:pPr>
            <a:r>
              <a:rPr lang="es-ES" sz="1700" i="1">
                <a:solidFill>
                  <a:srgbClr val="FF4D76"/>
                </a:solidFill>
                <a:latin typeface="Arial"/>
                <a:ea typeface="Cambria Math"/>
                <a:cs typeface="Arial"/>
              </a:rPr>
              <a:t>                              + A₃₃ sin(3πx/a)sin(3πy/b)</a:t>
            </a:r>
          </a:p>
        </p:txBody>
      </p:sp>
      <p:sp>
        <p:nvSpPr>
          <p:cNvPr id="48" name="Rectangle 47">
            <a:extLst>
              <a:ext uri="{FF2B5EF4-FFF2-40B4-BE49-F238E27FC236}">
                <a16:creationId xmlns:a16="http://schemas.microsoft.com/office/drawing/2014/main" id="{F6DE1BCC-F525-42AC-88BC-857905364272}"/>
              </a:ext>
            </a:extLst>
          </p:cNvPr>
          <p:cNvSpPr/>
          <p:nvPr/>
        </p:nvSpPr>
        <p:spPr>
          <a:xfrm>
            <a:off x="203200" y="3378200"/>
            <a:ext cx="3835400" cy="21971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49" name="Rectangle 48">
            <a:extLst>
              <a:ext uri="{FF2B5EF4-FFF2-40B4-BE49-F238E27FC236}">
                <a16:creationId xmlns:a16="http://schemas.microsoft.com/office/drawing/2014/main" id="{69F14EDA-72F9-45F9-AD42-CB49D8F193AA}"/>
              </a:ext>
            </a:extLst>
          </p:cNvPr>
          <p:cNvSpPr/>
          <p:nvPr/>
        </p:nvSpPr>
        <p:spPr>
          <a:xfrm>
            <a:off x="203200" y="3378200"/>
            <a:ext cx="63500" cy="2197100"/>
          </a:xfrm>
          <a:prstGeom prst="rect">
            <a:avLst/>
          </a:prstGeom>
          <a:solidFill>
            <a:srgbClr val="84ADF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0" name="Oval 49">
            <a:extLst>
              <a:ext uri="{FF2B5EF4-FFF2-40B4-BE49-F238E27FC236}">
                <a16:creationId xmlns:a16="http://schemas.microsoft.com/office/drawing/2014/main" id="{ACF88EF7-274A-4D0E-BE01-DCCEBD377C8C}"/>
              </a:ext>
            </a:extLst>
          </p:cNvPr>
          <p:cNvSpPr/>
          <p:nvPr/>
        </p:nvSpPr>
        <p:spPr>
          <a:xfrm>
            <a:off x="419100" y="3479800"/>
            <a:ext cx="304800" cy="304800"/>
          </a:xfrm>
          <a:prstGeom prst="ellipse">
            <a:avLst/>
          </a:prstGeom>
          <a:solidFill>
            <a:srgbClr val="84ADF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2</a:t>
            </a:r>
          </a:p>
        </p:txBody>
      </p:sp>
      <p:sp>
        <p:nvSpPr>
          <p:cNvPr id="51" name="TextBox 50">
            <a:extLst>
              <a:ext uri="{FF2B5EF4-FFF2-40B4-BE49-F238E27FC236}">
                <a16:creationId xmlns:a16="http://schemas.microsoft.com/office/drawing/2014/main" id="{E511877F-7ACF-4BE1-A6E0-F704D5618BE7}"/>
              </a:ext>
            </a:extLst>
          </p:cNvPr>
          <p:cNvSpPr txBox="1"/>
          <p:nvPr/>
        </p:nvSpPr>
        <p:spPr>
          <a:xfrm>
            <a:off x="800100" y="3467100"/>
            <a:ext cx="3073400" cy="317500"/>
          </a:xfrm>
          <a:prstGeom prst="rect">
            <a:avLst/>
          </a:prstGeom>
          <a:noFill/>
        </p:spPr>
        <p:txBody>
          <a:bodyPr vertOverflow="overflow" vert="horz" wrap="square" rtlCol="0" anchor="ctr" anchorCtr="0">
            <a:noAutofit/>
          </a:bodyPr>
          <a:lstStyle/>
          <a:p>
            <a:pPr algn="l">
              <a:spcBef>
                <a:spcPts val="0"/>
              </a:spcBef>
              <a:spcAft>
                <a:spcPts val="300"/>
              </a:spcAft>
            </a:pPr>
            <a:r>
              <a:rPr lang="en-GB" sz="1400" b="1">
                <a:solidFill>
                  <a:srgbClr val="84ADFF"/>
                </a:solidFill>
                <a:latin typeface="Arial"/>
                <a:cs typeface="Arial"/>
              </a:rPr>
              <a:t>Why choose these functions?</a:t>
            </a:r>
          </a:p>
        </p:txBody>
      </p:sp>
      <p:sp>
        <p:nvSpPr>
          <p:cNvPr id="52" name="TextBox 51">
            <a:extLst>
              <a:ext uri="{FF2B5EF4-FFF2-40B4-BE49-F238E27FC236}">
                <a16:creationId xmlns:a16="http://schemas.microsoft.com/office/drawing/2014/main" id="{21F501EA-5EEA-4493-9456-7356CAEDAD14}"/>
              </a:ext>
            </a:extLst>
          </p:cNvPr>
          <p:cNvSpPr txBox="1"/>
          <p:nvPr/>
        </p:nvSpPr>
        <p:spPr>
          <a:xfrm>
            <a:off x="512064" y="3886200"/>
            <a:ext cx="3227832" cy="960120"/>
          </a:xfrm>
          <a:prstGeom prst="rect">
            <a:avLst/>
          </a:prstGeom>
          <a:noFill/>
        </p:spPr>
        <p:txBody>
          <a:bodyPr vertOverflow="overflow" vert="horz" wrap="square" rtlCol="0" anchor="ctr" anchorCtr="0">
            <a:noAutofit/>
          </a:bodyPr>
          <a:lstStyle/>
          <a:p>
            <a:pPr algn="l">
              <a:spcBef>
                <a:spcPts val="0"/>
              </a:spcBef>
              <a:spcAft>
                <a:spcPts val="300"/>
              </a:spcAft>
            </a:pPr>
            <a:r>
              <a:rPr lang="en-GB" sz="1300">
                <a:solidFill>
                  <a:srgbClr val="F4F4F4"/>
                </a:solidFill>
                <a:latin typeface="Arial"/>
                <a:cs typeface="Arial"/>
              </a:rPr>
              <a:t>Each sine product is zero at x = 0,a and y = 0,b. These independent modes fit the simply supported model used here. Retain a finite set to approximate the unknown shape.</a:t>
            </a:r>
          </a:p>
        </p:txBody>
      </p:sp>
      <p:sp>
        <p:nvSpPr>
          <p:cNvPr id="53" name="Rectangle 52">
            <a:extLst>
              <a:ext uri="{FF2B5EF4-FFF2-40B4-BE49-F238E27FC236}">
                <a16:creationId xmlns:a16="http://schemas.microsoft.com/office/drawing/2014/main" id="{6B1432BC-F563-44CE-BAE6-B6F3813E65B9}"/>
              </a:ext>
            </a:extLst>
          </p:cNvPr>
          <p:cNvSpPr/>
          <p:nvPr/>
        </p:nvSpPr>
        <p:spPr>
          <a:xfrm>
            <a:off x="4178300" y="3378200"/>
            <a:ext cx="3835400" cy="21971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4" name="Rectangle 53">
            <a:extLst>
              <a:ext uri="{FF2B5EF4-FFF2-40B4-BE49-F238E27FC236}">
                <a16:creationId xmlns:a16="http://schemas.microsoft.com/office/drawing/2014/main" id="{67B50E10-A36E-4D91-B2ED-CB23CC6F5FFE}"/>
              </a:ext>
            </a:extLst>
          </p:cNvPr>
          <p:cNvSpPr/>
          <p:nvPr/>
        </p:nvSpPr>
        <p:spPr>
          <a:xfrm>
            <a:off x="4178300" y="3378200"/>
            <a:ext cx="63500" cy="2197100"/>
          </a:xfrm>
          <a:prstGeom prst="rect">
            <a:avLst/>
          </a:prstGeom>
          <a:solidFill>
            <a:srgbClr val="69D4CA"/>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5" name="Oval 54">
            <a:extLst>
              <a:ext uri="{FF2B5EF4-FFF2-40B4-BE49-F238E27FC236}">
                <a16:creationId xmlns:a16="http://schemas.microsoft.com/office/drawing/2014/main" id="{BB3F3CE5-4063-47CC-AB35-C8E45632FAF4}"/>
              </a:ext>
            </a:extLst>
          </p:cNvPr>
          <p:cNvSpPr/>
          <p:nvPr/>
        </p:nvSpPr>
        <p:spPr>
          <a:xfrm>
            <a:off x="4394200" y="3479800"/>
            <a:ext cx="304800" cy="304800"/>
          </a:xfrm>
          <a:prstGeom prst="ellipse">
            <a:avLst/>
          </a:prstGeom>
          <a:solidFill>
            <a:srgbClr val="69D4CA"/>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3</a:t>
            </a:r>
          </a:p>
        </p:txBody>
      </p:sp>
      <p:sp>
        <p:nvSpPr>
          <p:cNvPr id="56" name="TextBox 55">
            <a:extLst>
              <a:ext uri="{FF2B5EF4-FFF2-40B4-BE49-F238E27FC236}">
                <a16:creationId xmlns:a16="http://schemas.microsoft.com/office/drawing/2014/main" id="{1BC81B39-6961-483E-A661-8A5FB5BCA985}"/>
              </a:ext>
            </a:extLst>
          </p:cNvPr>
          <p:cNvSpPr txBox="1"/>
          <p:nvPr/>
        </p:nvSpPr>
        <p:spPr>
          <a:xfrm>
            <a:off x="4775200" y="3467100"/>
            <a:ext cx="3073400" cy="317500"/>
          </a:xfrm>
          <a:prstGeom prst="rect">
            <a:avLst/>
          </a:prstGeom>
          <a:noFill/>
        </p:spPr>
        <p:txBody>
          <a:bodyPr vertOverflow="overflow" vert="horz" wrap="square" rtlCol="0" anchor="ctr" anchorCtr="0">
            <a:noAutofit/>
          </a:bodyPr>
          <a:lstStyle/>
          <a:p>
            <a:pPr algn="l">
              <a:spcBef>
                <a:spcPts val="0"/>
              </a:spcBef>
              <a:spcAft>
                <a:spcPts val="300"/>
              </a:spcAft>
            </a:pPr>
            <a:r>
              <a:rPr lang="en-GB" sz="1400" b="1">
                <a:solidFill>
                  <a:srgbClr val="69D4CA"/>
                </a:solidFill>
                <a:latin typeface="Arial"/>
                <a:cs typeface="Arial"/>
              </a:rPr>
              <a:t>What do the indices mean?</a:t>
            </a:r>
          </a:p>
        </p:txBody>
      </p:sp>
      <p:sp>
        <p:nvSpPr>
          <p:cNvPr id="57" name="TextBox 56">
            <a:extLst>
              <a:ext uri="{FF2B5EF4-FFF2-40B4-BE49-F238E27FC236}">
                <a16:creationId xmlns:a16="http://schemas.microsoft.com/office/drawing/2014/main" id="{15639806-B1B9-407D-891E-B17A313899EC}"/>
              </a:ext>
            </a:extLst>
          </p:cNvPr>
          <p:cNvSpPr txBox="1"/>
          <p:nvPr/>
        </p:nvSpPr>
        <p:spPr>
          <a:xfrm>
            <a:off x="4480560" y="3886200"/>
            <a:ext cx="3227832" cy="960120"/>
          </a:xfrm>
          <a:prstGeom prst="rect">
            <a:avLst/>
          </a:prstGeom>
          <a:noFill/>
        </p:spPr>
        <p:txBody>
          <a:bodyPr vertOverflow="overflow" vert="horz" wrap="square" rtlCol="0" anchor="ctr" anchorCtr="0">
            <a:noAutofit/>
          </a:bodyPr>
          <a:lstStyle/>
          <a:p>
            <a:pPr algn="l">
              <a:spcBef>
                <a:spcPts val="0"/>
              </a:spcBef>
              <a:spcAft>
                <a:spcPts val="200"/>
              </a:spcAft>
            </a:pPr>
            <a:r>
              <a:rPr lang="en-GB" sz="1300">
                <a:solidFill>
                  <a:srgbClr val="F4F4F4"/>
                </a:solidFill>
                <a:latin typeface="Arial"/>
                <a:cs typeface="Arial"/>
              </a:rPr>
              <a:t>i,j label terms in the </a:t>
            </a:r>
            <a:r>
              <a:rPr lang="en-GB" sz="1300" dirty="0">
                <a:solidFill>
                  <a:srgbClr val="F4F4F4"/>
                </a:solidFill>
                <a:latin typeface="Arial"/>
                <a:cs typeface="Arial"/>
              </a:rPr>
              <a:t>trial </a:t>
            </a:r>
            <a:r>
              <a:rPr lang="en-GB" sz="1300">
                <a:solidFill>
                  <a:srgbClr val="F4F4F4"/>
                </a:solidFill>
                <a:latin typeface="Arial"/>
                <a:cs typeface="Arial"/>
              </a:rPr>
              <a:t>sum.</a:t>
            </a:r>
          </a:p>
          <a:p>
            <a:pPr>
              <a:spcBef>
                <a:spcPts val="0"/>
              </a:spcBef>
              <a:spcAft>
                <a:spcPts val="200"/>
              </a:spcAft>
            </a:pPr>
            <a:r>
              <a:rPr lang="en-GB" sz="1300">
                <a:solidFill>
                  <a:srgbClr val="F4F4F4"/>
                </a:solidFill>
                <a:latin typeface="Arial"/>
                <a:cs typeface="Arial"/>
              </a:rPr>
              <a:t>m,n label </a:t>
            </a:r>
            <a:r>
              <a:rPr lang="en-GB" sz="1300" dirty="0">
                <a:solidFill>
                  <a:srgbClr val="F4F4F4"/>
                </a:solidFill>
                <a:latin typeface="Arial"/>
                <a:cs typeface="Arial"/>
              </a:rPr>
              <a:t>the mode </a:t>
            </a:r>
            <a:r>
              <a:rPr lang="en-GB" sz="1300">
                <a:solidFill>
                  <a:srgbClr val="F4F4F4"/>
                </a:solidFill>
                <a:latin typeface="Arial"/>
                <a:cs typeface="Arial"/>
              </a:rPr>
              <a:t>used for one test.</a:t>
            </a:r>
          </a:p>
          <a:p>
            <a:pPr>
              <a:spcBef>
                <a:spcPts val="0"/>
              </a:spcBef>
              <a:spcAft>
                <a:spcPts val="200"/>
              </a:spcAft>
            </a:pPr>
            <a:r>
              <a:rPr lang="en-GB" sz="1300">
                <a:solidFill>
                  <a:srgbClr val="F4F4F4"/>
                </a:solidFill>
                <a:latin typeface="Arial"/>
                <a:cs typeface="Arial"/>
              </a:rPr>
              <a:t>Both use </a:t>
            </a:r>
            <a:r>
              <a:rPr lang="en-GB" sz="1300" dirty="0">
                <a:solidFill>
                  <a:srgbClr val="F4F4F4"/>
                </a:solidFill>
                <a:latin typeface="Arial"/>
                <a:cs typeface="Arial"/>
              </a:rPr>
              <a:t>the </a:t>
            </a:r>
            <a:r>
              <a:rPr lang="en-GB" sz="1300">
                <a:solidFill>
                  <a:srgbClr val="F4F4F4"/>
                </a:solidFill>
                <a:latin typeface="Arial"/>
                <a:cs typeface="Arial"/>
              </a:rPr>
              <a:t>SAME sine formula</a:t>
            </a:r>
            <a:r>
              <a:rPr lang="en-GB" sz="1300" dirty="0">
                <a:solidFill>
                  <a:srgbClr val="F4F4F4"/>
                </a:solidFill>
                <a:latin typeface="Arial"/>
                <a:cs typeface="Arial"/>
              </a:rPr>
              <a:t>.</a:t>
            </a:r>
            <a:endParaRPr lang="en-GB" sz="1300">
              <a:solidFill>
                <a:srgbClr val="F4F4F4"/>
              </a:solidFill>
              <a:latin typeface="Arial"/>
              <a:cs typeface="Arial"/>
            </a:endParaRPr>
          </a:p>
          <a:p>
            <a:pPr>
              <a:spcBef>
                <a:spcPts val="0"/>
              </a:spcBef>
              <a:spcAft>
                <a:spcPts val="200"/>
              </a:spcAft>
            </a:pPr>
            <a:r>
              <a:rPr lang="en-GB" sz="1300">
                <a:solidFill>
                  <a:srgbClr val="F4F4F4"/>
                </a:solidFill>
                <a:latin typeface="Arial"/>
                <a:cs typeface="Arial"/>
              </a:rPr>
              <a:t>Here retain (1,1), (2,2) and (3,3).</a:t>
            </a:r>
          </a:p>
        </p:txBody>
      </p:sp>
      <p:sp>
        <p:nvSpPr>
          <p:cNvPr id="58" name="Rectangle 57">
            <a:extLst>
              <a:ext uri="{FF2B5EF4-FFF2-40B4-BE49-F238E27FC236}">
                <a16:creationId xmlns:a16="http://schemas.microsoft.com/office/drawing/2014/main" id="{0D40EACE-BDFB-44CB-9352-1C04F54794BF}"/>
              </a:ext>
            </a:extLst>
          </p:cNvPr>
          <p:cNvSpPr/>
          <p:nvPr/>
        </p:nvSpPr>
        <p:spPr>
          <a:xfrm>
            <a:off x="8153400" y="3378200"/>
            <a:ext cx="3835400" cy="21971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9" name="Rectangle 58">
            <a:extLst>
              <a:ext uri="{FF2B5EF4-FFF2-40B4-BE49-F238E27FC236}">
                <a16:creationId xmlns:a16="http://schemas.microsoft.com/office/drawing/2014/main" id="{DC3F4A01-E8E2-45AB-8CC6-3F85FA6B49C1}"/>
              </a:ext>
            </a:extLst>
          </p:cNvPr>
          <p:cNvSpPr/>
          <p:nvPr/>
        </p:nvSpPr>
        <p:spPr>
          <a:xfrm>
            <a:off x="8153400" y="3378200"/>
            <a:ext cx="63500" cy="2197100"/>
          </a:xfrm>
          <a:prstGeom prst="rect">
            <a:avLst/>
          </a:prstGeom>
          <a:solidFill>
            <a:srgbClr val="FFD92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0" name="Oval 59">
            <a:extLst>
              <a:ext uri="{FF2B5EF4-FFF2-40B4-BE49-F238E27FC236}">
                <a16:creationId xmlns:a16="http://schemas.microsoft.com/office/drawing/2014/main" id="{8855F4DC-0CAE-4EFC-8BCF-69F9FF1FA2E5}"/>
              </a:ext>
            </a:extLst>
          </p:cNvPr>
          <p:cNvSpPr/>
          <p:nvPr/>
        </p:nvSpPr>
        <p:spPr>
          <a:xfrm>
            <a:off x="8369300" y="3479800"/>
            <a:ext cx="304800" cy="304800"/>
          </a:xfrm>
          <a:prstGeom prst="ellipse">
            <a:avLst/>
          </a:prstGeom>
          <a:solidFill>
            <a:srgbClr val="FFD92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4</a:t>
            </a:r>
          </a:p>
        </p:txBody>
      </p:sp>
      <p:sp>
        <p:nvSpPr>
          <p:cNvPr id="61" name="TextBox 60">
            <a:extLst>
              <a:ext uri="{FF2B5EF4-FFF2-40B4-BE49-F238E27FC236}">
                <a16:creationId xmlns:a16="http://schemas.microsoft.com/office/drawing/2014/main" id="{2F4BEA42-ED93-4ACF-B332-375EBD8B26D3}"/>
              </a:ext>
            </a:extLst>
          </p:cNvPr>
          <p:cNvSpPr txBox="1"/>
          <p:nvPr/>
        </p:nvSpPr>
        <p:spPr>
          <a:xfrm>
            <a:off x="8750300" y="3467100"/>
            <a:ext cx="3073400" cy="317500"/>
          </a:xfrm>
          <a:prstGeom prst="rect">
            <a:avLst/>
          </a:prstGeom>
          <a:noFill/>
        </p:spPr>
        <p:txBody>
          <a:bodyPr vertOverflow="overflow" vert="horz" wrap="square" rtlCol="0" anchor="ctr" anchorCtr="0">
            <a:noAutofit/>
          </a:bodyPr>
          <a:lstStyle/>
          <a:p>
            <a:pPr algn="l">
              <a:spcBef>
                <a:spcPts val="0"/>
              </a:spcBef>
              <a:spcAft>
                <a:spcPts val="200"/>
              </a:spcAft>
            </a:pPr>
            <a:r>
              <a:rPr lang="en-GB" sz="1400" b="1">
                <a:solidFill>
                  <a:srgbClr val="FFD92F"/>
                </a:solidFill>
                <a:latin typeface="Arial"/>
                <a:cs typeface="Arial"/>
              </a:rPr>
              <a:t>Three modes give three tests</a:t>
            </a:r>
          </a:p>
        </p:txBody>
      </p:sp>
      <p:sp>
        <p:nvSpPr>
          <p:cNvPr id="62" name="TextBox 61">
            <a:extLst>
              <a:ext uri="{FF2B5EF4-FFF2-40B4-BE49-F238E27FC236}">
                <a16:creationId xmlns:a16="http://schemas.microsoft.com/office/drawing/2014/main" id="{E7FBAB11-2A1E-49BB-9BF7-EEA833FB81E1}"/>
              </a:ext>
            </a:extLst>
          </p:cNvPr>
          <p:cNvSpPr txBox="1"/>
          <p:nvPr/>
        </p:nvSpPr>
        <p:spPr>
          <a:xfrm>
            <a:off x="8458200" y="3886200"/>
            <a:ext cx="3227832" cy="960120"/>
          </a:xfrm>
          <a:prstGeom prst="rect">
            <a:avLst/>
          </a:prstGeom>
          <a:noFill/>
        </p:spPr>
        <p:txBody>
          <a:bodyPr vertOverflow="overflow" vert="horz" wrap="square" rtlCol="0" anchor="ctr" anchorCtr="0">
            <a:noAutofit/>
          </a:bodyPr>
          <a:lstStyle/>
          <a:p>
            <a:pPr algn="l">
              <a:spcBef>
                <a:spcPts val="0"/>
              </a:spcBef>
              <a:spcAft>
                <a:spcPts val="200"/>
              </a:spcAft>
            </a:pPr>
            <a:r>
              <a:rPr lang="en-GB" sz="1300">
                <a:solidFill>
                  <a:srgbClr val="F4F4F4"/>
                </a:solidFill>
                <a:latin typeface="Arial"/>
                <a:cs typeface="Arial"/>
              </a:rPr>
              <a:t>Test with (m,n) = (1,1), then (2,2),</a:t>
            </a:r>
          </a:p>
          <a:p>
            <a:pPr>
              <a:spcBef>
                <a:spcPts val="0"/>
              </a:spcBef>
              <a:spcAft>
                <a:spcPts val="200"/>
              </a:spcAft>
            </a:pPr>
            <a:r>
              <a:rPr lang="en-GB" sz="1300">
                <a:solidFill>
                  <a:srgbClr val="F4F4F4"/>
                </a:solidFill>
                <a:latin typeface="Arial"/>
                <a:cs typeface="Arial"/>
              </a:rPr>
              <a:t>then (3,3). Each known test gives</a:t>
            </a:r>
          </a:p>
          <a:p>
            <a:pPr>
              <a:spcBef>
                <a:spcPts val="0"/>
              </a:spcBef>
              <a:spcAft>
                <a:spcPts val="200"/>
              </a:spcAft>
            </a:pPr>
            <a:r>
              <a:rPr lang="en-GB" sz="1300">
                <a:solidFill>
                  <a:srgbClr val="F4F4F4"/>
                </a:solidFill>
                <a:latin typeface="Arial"/>
                <a:cs typeface="Arial"/>
              </a:rPr>
              <a:t>one equation for the three unknown</a:t>
            </a:r>
          </a:p>
          <a:p>
            <a:pPr>
              <a:spcBef>
                <a:spcPts val="0"/>
              </a:spcBef>
              <a:spcAft>
                <a:spcPts val="200"/>
              </a:spcAft>
            </a:pPr>
            <a:r>
              <a:rPr lang="en-GB" sz="1300">
                <a:solidFill>
                  <a:srgbClr val="F4F4F4"/>
                </a:solidFill>
                <a:latin typeface="Arial"/>
                <a:cs typeface="Arial"/>
              </a:rPr>
              <a:t>amplitudes in the trial sum.</a:t>
            </a:r>
          </a:p>
        </p:txBody>
      </p:sp>
      <p:sp>
        <p:nvSpPr>
          <p:cNvPr id="63" name="TextBox 62">
            <a:extLst>
              <a:ext uri="{FF2B5EF4-FFF2-40B4-BE49-F238E27FC236}">
                <a16:creationId xmlns:a16="http://schemas.microsoft.com/office/drawing/2014/main" id="{934FF9EB-6BC2-4837-AAA2-851FE79EC7CF}"/>
              </a:ext>
            </a:extLst>
          </p:cNvPr>
          <p:cNvSpPr txBox="1"/>
          <p:nvPr/>
        </p:nvSpPr>
        <p:spPr>
          <a:xfrm>
            <a:off x="508000" y="4902200"/>
            <a:ext cx="3225800" cy="431800"/>
          </a:xfrm>
          <a:prstGeom prst="rect">
            <a:avLst/>
          </a:prstGeom>
          <a:noFill/>
        </p:spPr>
        <p:txBody>
          <a:bodyPr vertOverflow="overflow" vert="horz" wrap="square" rtlCol="0" anchor="ctr" anchorCtr="0">
            <a:normAutofit fontScale="92500" lnSpcReduction="10000"/>
          </a:bodyPr>
          <a:lstStyle/>
          <a:p>
            <a:pPr algn="l">
              <a:spcBef>
                <a:spcPts val="0"/>
              </a:spcBef>
              <a:spcAft>
                <a:spcPts val="300"/>
              </a:spcAft>
            </a:pPr>
            <a:r>
              <a:rPr lang="en-GB" sz="1200" i="1">
                <a:solidFill>
                  <a:srgbClr val="84ADFF"/>
                </a:solidFill>
                <a:latin typeface="Arial"/>
                <a:ea typeface="Cambria Math"/>
                <a:cs typeface="Arial"/>
              </a:rPr>
              <a:t>A “family” is the collection of modes:</a:t>
            </a:r>
          </a:p>
          <a:p>
            <a:pPr>
              <a:spcBef>
                <a:spcPts val="0"/>
              </a:spcBef>
              <a:spcAft>
                <a:spcPts val="300"/>
              </a:spcAft>
            </a:pPr>
            <a:r>
              <a:rPr lang="en-GB" sz="1200" i="1">
                <a:solidFill>
                  <a:srgbClr val="84ADFF"/>
                </a:solidFill>
                <a:latin typeface="Arial"/>
                <a:ea typeface="Cambria Math"/>
                <a:cs typeface="Arial"/>
              </a:rPr>
              <a:t>φ₁₁, φ₁₂, φ₂₁, φ₂₂, …</a:t>
            </a:r>
          </a:p>
        </p:txBody>
      </p:sp>
      <p:sp>
        <p:nvSpPr>
          <p:cNvPr id="64" name="Rectangle 63">
            <a:extLst>
              <a:ext uri="{FF2B5EF4-FFF2-40B4-BE49-F238E27FC236}">
                <a16:creationId xmlns:a16="http://schemas.microsoft.com/office/drawing/2014/main" id="{858A6FB0-5E9B-4F30-BABD-F3E7A017206F}"/>
              </a:ext>
            </a:extLst>
          </p:cNvPr>
          <p:cNvSpPr/>
          <p:nvPr/>
        </p:nvSpPr>
        <p:spPr>
          <a:xfrm>
            <a:off x="4483100" y="4902200"/>
            <a:ext cx="3225800" cy="469900"/>
          </a:xfrm>
          <a:prstGeom prst="rect">
            <a:avLst/>
          </a:prstGeom>
          <a:solidFill>
            <a:srgbClr val="202020"/>
          </a:solidFill>
          <a:ln w="25400" cap="rnd" cmpd="sng" algn="ctr">
            <a:solidFill>
              <a:srgbClr val="69D4CA"/>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5" name="TextBox 64">
            <a:extLst>
              <a:ext uri="{FF2B5EF4-FFF2-40B4-BE49-F238E27FC236}">
                <a16:creationId xmlns:a16="http://schemas.microsoft.com/office/drawing/2014/main" id="{E8DAB44B-324E-456F-829F-E4840E360A37}"/>
              </a:ext>
            </a:extLst>
          </p:cNvPr>
          <p:cNvSpPr txBox="1"/>
          <p:nvPr/>
        </p:nvSpPr>
        <p:spPr>
          <a:xfrm>
            <a:off x="4572000" y="4940300"/>
            <a:ext cx="3048000" cy="381000"/>
          </a:xfrm>
          <a:prstGeom prst="rect">
            <a:avLst/>
          </a:prstGeom>
          <a:noFill/>
        </p:spPr>
        <p:txBody>
          <a:bodyPr vertOverflow="overflow" vert="horz" wrap="square" rtlCol="0" anchor="ctr" anchorCtr="0">
            <a:noAutofit/>
          </a:bodyPr>
          <a:lstStyle/>
          <a:p>
            <a:pPr algn="l">
              <a:spcBef>
                <a:spcPts val="0"/>
              </a:spcBef>
              <a:spcAft>
                <a:spcPts val="200"/>
              </a:spcAft>
            </a:pPr>
            <a:r>
              <a:rPr lang="en-GB" sz="1150" b="1" i="1">
                <a:solidFill>
                  <a:srgbClr val="69D4CA"/>
                </a:solidFill>
                <a:latin typeface="Arial"/>
                <a:cs typeface="Arial"/>
              </a:rPr>
              <a:t>w̃ = A₁₁φ₁₁ + A₂₂φ₂₂ + A₃₃φ₃₃</a:t>
            </a:r>
          </a:p>
          <a:p>
            <a:pPr>
              <a:spcBef>
                <a:spcPts val="0"/>
              </a:spcBef>
              <a:spcAft>
                <a:spcPts val="200"/>
              </a:spcAft>
            </a:pPr>
            <a:r>
              <a:rPr lang="en-GB" sz="1150" b="1" i="1">
                <a:solidFill>
                  <a:srgbClr val="69D4CA"/>
                </a:solidFill>
                <a:latin typeface="Arial"/>
                <a:cs typeface="Arial"/>
              </a:rPr>
              <a:t>All three amplitudes are unknown.</a:t>
            </a:r>
          </a:p>
        </p:txBody>
      </p:sp>
      <p:sp>
        <p:nvSpPr>
          <p:cNvPr id="66" name="TextBox 65">
            <a:extLst>
              <a:ext uri="{FF2B5EF4-FFF2-40B4-BE49-F238E27FC236}">
                <a16:creationId xmlns:a16="http://schemas.microsoft.com/office/drawing/2014/main" id="{E7B38840-DA2A-4CD4-A4FF-ED210ADA8B22}"/>
              </a:ext>
            </a:extLst>
          </p:cNvPr>
          <p:cNvSpPr txBox="1"/>
          <p:nvPr/>
        </p:nvSpPr>
        <p:spPr>
          <a:xfrm>
            <a:off x="8458200" y="4782312"/>
            <a:ext cx="3227832" cy="731520"/>
          </a:xfrm>
          <a:prstGeom prst="rect">
            <a:avLst/>
          </a:prstGeom>
          <a:noFill/>
        </p:spPr>
        <p:txBody>
          <a:bodyPr vertOverflow="overflow" vert="horz" wrap="square" rtlCol="0" anchor="ctr" anchorCtr="0">
            <a:noAutofit/>
          </a:bodyPr>
          <a:lstStyle/>
          <a:p>
            <a:pPr algn="l">
              <a:spcBef>
                <a:spcPts val="0"/>
              </a:spcBef>
              <a:spcAft>
                <a:spcPts val="200"/>
              </a:spcAft>
            </a:pPr>
            <a:r>
              <a:rPr lang="en-GB" sz="1200" i="1">
                <a:solidFill>
                  <a:srgbClr val="FFD92F"/>
                </a:solidFill>
                <a:latin typeface="Arial"/>
                <a:ea typeface="Cambria Math"/>
                <a:cs typeface="Arial"/>
              </a:rPr>
              <a:t>∬ R φ₁₁ dA = 0</a:t>
            </a:r>
          </a:p>
          <a:p>
            <a:pPr>
              <a:spcBef>
                <a:spcPts val="0"/>
              </a:spcBef>
              <a:spcAft>
                <a:spcPts val="200"/>
              </a:spcAft>
            </a:pPr>
            <a:r>
              <a:rPr lang="en-GB" sz="1200" i="1">
                <a:solidFill>
                  <a:srgbClr val="FFD92F"/>
                </a:solidFill>
                <a:latin typeface="Arial"/>
                <a:ea typeface="Cambria Math"/>
                <a:cs typeface="Arial"/>
              </a:rPr>
              <a:t>∬ R φ₂₂ dA = 0</a:t>
            </a:r>
          </a:p>
          <a:p>
            <a:pPr>
              <a:spcBef>
                <a:spcPts val="0"/>
              </a:spcBef>
              <a:spcAft>
                <a:spcPts val="200"/>
              </a:spcAft>
            </a:pPr>
            <a:r>
              <a:rPr lang="en-GB" sz="1200" i="1">
                <a:solidFill>
                  <a:srgbClr val="FFD92F"/>
                </a:solidFill>
                <a:latin typeface="Arial"/>
                <a:ea typeface="Cambria Math"/>
                <a:cs typeface="Arial"/>
              </a:rPr>
              <a:t>∬ R φ₃₃ dA = 0</a:t>
            </a:r>
          </a:p>
        </p:txBody>
      </p:sp>
      <p:sp>
        <p:nvSpPr>
          <p:cNvPr id="40" name="TextBox 39">
            <a:extLst>
              <a:ext uri="{FF2B5EF4-FFF2-40B4-BE49-F238E27FC236}">
                <a16:creationId xmlns:a16="http://schemas.microsoft.com/office/drawing/2014/main" id="{45B2D041-2BEF-47B3-B4CC-A57B83F01D77}"/>
              </a:ext>
            </a:extLst>
          </p:cNvPr>
          <p:cNvSpPr txBox="1"/>
          <p:nvPr/>
        </p:nvSpPr>
        <p:spPr>
          <a:xfrm>
            <a:off x="750237" y="827213"/>
            <a:ext cx="10414000" cy="508000"/>
          </a:xfrm>
          <a:prstGeom prst="rect">
            <a:avLst/>
          </a:prstGeom>
          <a:noFill/>
          <a:ln>
            <a:noFill/>
          </a:ln>
        </p:spPr>
        <p:txBody>
          <a:bodyPr vertOverflow="overflow" vert="horz" wrap="square" rtlCol="0" anchor="ctr" anchorCtr="0">
            <a:normAutofit/>
          </a:bodyPr>
          <a:lstStyle/>
          <a:p>
            <a:pPr algn="l"/>
            <a:r>
              <a:rPr lang="en-GB" sz="2700" b="1" dirty="0">
                <a:solidFill>
                  <a:srgbClr val="FFF200"/>
                </a:solidFill>
                <a:latin typeface="Arial"/>
                <a:cs typeface="Arial"/>
              </a:rPr>
              <a:t>Step 3: how </a:t>
            </a:r>
            <a:r>
              <a:rPr lang="en-GB" sz="2700" b="1" dirty="0" err="1">
                <a:solidFill>
                  <a:srgbClr val="FFF200"/>
                </a:solidFill>
                <a:latin typeface="Arial"/>
                <a:cs typeface="Arial"/>
              </a:rPr>
              <a:t>Galerkin</a:t>
            </a:r>
            <a:r>
              <a:rPr lang="en-GB" sz="2700" b="1" dirty="0">
                <a:solidFill>
                  <a:srgbClr val="FFF200"/>
                </a:solidFill>
                <a:latin typeface="Arial"/>
                <a:cs typeface="Arial"/>
              </a:rPr>
              <a:t> chooses and uses the test functions</a:t>
            </a:r>
          </a:p>
        </p:txBody>
      </p:sp>
      <p:sp>
        <p:nvSpPr>
          <p:cNvPr id="39" name="Isosceles Triangle 38">
            <a:extLst>
              <a:ext uri="{FF2B5EF4-FFF2-40B4-BE49-F238E27FC236}">
                <a16:creationId xmlns:a16="http://schemas.microsoft.com/office/drawing/2014/main" id="{3EE188CB-D3FD-4439-9CAD-9CD335801E2E}"/>
              </a:ext>
            </a:extLst>
          </p:cNvPr>
          <p:cNvSpPr/>
          <p:nvPr/>
        </p:nvSpPr>
        <p:spPr>
          <a:xfrm rot="10800000">
            <a:off x="1917700" y="1295400"/>
            <a:ext cx="965200" cy="381000"/>
          </a:xfrm>
          <a:prstGeom prst="triangle">
            <a:avLst/>
          </a:prstGeom>
          <a:solidFill>
            <a:srgbClr val="F43F6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106" name="Explicit Galerkin residual"/>
          <p:cNvSpPr txBox="1"/>
          <p:nvPr/>
        </p:nvSpPr>
        <p:spPr>
          <a:xfrm>
            <a:off x="365760" y="5614416"/>
            <a:ext cx="11475720" cy="274320"/>
          </a:xfrm>
          <a:prstGeom prst="rect">
            <a:avLst/>
          </a:prstGeom>
          <a:noFill/>
        </p:spPr>
        <p:txBody>
          <a:bodyPr wrap="square" lIns="0" tIns="0" rIns="0" bIns="0" anchor="ctr">
            <a:spAutoFit/>
          </a:bodyPr>
          <a:lstStyle/>
          <a:p>
            <a:pPr algn="ctr"/>
            <a:r>
              <a:rPr sz="1400">
                <a:solidFill>
                  <a:srgbClr val="F4F4F4"/>
                </a:solidFill>
                <a:latin typeface="Arial"/>
              </a:rPr>
              <a:t>R(x,y) = D₁₁(∂⁴w̃/∂x⁴) + 2(D₁₂ + 2D₆₆)(∂⁴w̃/∂x²∂y²) + D₂₂(∂⁴w̃/∂y⁴) − 2Nₓᵧ(∂²w̃/∂x∂y)</a:t>
            </a:r>
          </a:p>
        </p:txBody>
      </p:sp>
      <p:sp>
        <p:nvSpPr>
          <p:cNvPr id="107" name="Example heading - editable text"/>
          <p:cNvSpPr txBox="1"/>
          <p:nvPr/>
        </p:nvSpPr>
        <p:spPr>
          <a:xfrm>
            <a:off x="761695" y="205740"/>
            <a:ext cx="7315200" cy="557784"/>
          </a:xfrm>
          <a:prstGeom prst="rect">
            <a:avLst/>
          </a:prstGeom>
          <a:noFill/>
        </p:spPr>
        <p:txBody>
          <a:bodyPr wrap="square" lIns="0" tIns="0" rIns="0" bIns="0">
            <a:spAutoFit/>
          </a:bodyPr>
          <a:lstStyle/>
          <a:p>
            <a:r>
              <a:rPr sz="3200" b="1" dirty="0">
                <a:solidFill>
                  <a:srgbClr val="FFFFFF"/>
                </a:solidFill>
                <a:latin typeface="Arial"/>
              </a:rPr>
              <a:t>Example 5: solution</a:t>
            </a:r>
          </a:p>
        </p:txBody>
      </p:sp>
    </p:spTree>
    <p:extLst>
      <p:ext uri="{BB962C8B-B14F-4D97-AF65-F5344CB8AC3E}">
        <p14:creationId xmlns:p14="http://schemas.microsoft.com/office/powerpoint/2010/main" val="33931190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EF256EC-1F47-1EA5-03F6-A89C0A922860}"/>
              </a:ext>
            </a:extLst>
          </p:cNvPr>
          <p:cNvPicPr>
            <a:picLocks noChangeAspect="1"/>
          </p:cNvPicPr>
          <p:nvPr/>
        </p:nvPicPr>
        <p:blipFill>
          <a:blip r:embed="rId3"/>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2CED19C-B6E0-4D44-AD19-07EE89941A57}"/>
              </a:ext>
            </a:extLst>
          </p:cNvPr>
          <p:cNvSpPr/>
          <p:nvPr/>
        </p:nvSpPr>
        <p:spPr>
          <a:xfrm>
            <a:off x="0" y="1371600"/>
            <a:ext cx="12192000" cy="4533900"/>
          </a:xfrm>
          <a:prstGeom prst="rect">
            <a:avLst/>
          </a:prstGeom>
          <a:solidFill>
            <a:srgbClr val="202020"/>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71" name="Rounded Rectangle 70"/>
          <p:cNvSpPr>
            <a:spLocks/>
          </p:cNvSpPr>
          <p:nvPr/>
        </p:nvSpPr>
        <p:spPr>
          <a:xfrm>
            <a:off x="201168" y="5934456"/>
            <a:ext cx="11786616" cy="512064"/>
          </a:xfrm>
          <a:prstGeom prst="roundRect">
            <a:avLst>
              <a:gd name="adj" fmla="val 10000"/>
            </a:avLst>
          </a:prstGeom>
          <a:solidFill>
            <a:srgbClr val="4B1F2D"/>
          </a:solidFill>
          <a:ln w="25400">
            <a:solidFill>
              <a:srgbClr val="FF4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2" name="TextBox 41">
            <a:extLst>
              <a:ext uri="{FF2B5EF4-FFF2-40B4-BE49-F238E27FC236}">
                <a16:creationId xmlns:a16="http://schemas.microsoft.com/office/drawing/2014/main" id="{B15087E2-061D-47DB-9ACE-84E8D30FA6F9}"/>
              </a:ext>
            </a:extLst>
          </p:cNvPr>
          <p:cNvSpPr txBox="1"/>
          <p:nvPr/>
        </p:nvSpPr>
        <p:spPr>
          <a:xfrm>
            <a:off x="1773936" y="5943600"/>
            <a:ext cx="9948672" cy="493776"/>
          </a:xfrm>
          <a:prstGeom prst="rect">
            <a:avLst/>
          </a:prstGeom>
          <a:noFill/>
        </p:spPr>
        <p:txBody>
          <a:bodyPr vertOverflow="overflow" vert="horz" wrap="square" tIns="0" bIns="0" rtlCol="0" anchor="ctr" anchorCtr="0">
            <a:noAutofit/>
          </a:bodyPr>
          <a:lstStyle/>
          <a:p>
            <a:pPr algn="l">
              <a:spcBef>
                <a:spcPts val="0"/>
              </a:spcBef>
              <a:spcAft>
                <a:spcPts val="0"/>
              </a:spcAft>
            </a:pPr>
            <a:r>
              <a:rPr lang="en-GB" sz="1400">
                <a:solidFill>
                  <a:srgbClr val="FFFFFF"/>
                </a:solidFill>
                <a:latin typeface="Arial"/>
                <a:cs typeface="Arial"/>
              </a:rPr>
              <a:t>K and T collect coefficients from the weighted residual equations. No new physical assumption is introduced.</a:t>
            </a:r>
          </a:p>
        </p:txBody>
      </p:sp>
      <p:sp>
        <p:nvSpPr>
          <p:cNvPr id="43" name="Rectangle 42">
            <a:extLst>
              <a:ext uri="{FF2B5EF4-FFF2-40B4-BE49-F238E27FC236}">
                <a16:creationId xmlns:a16="http://schemas.microsoft.com/office/drawing/2014/main" id="{2B9CC773-D0D9-49FC-BAF1-B2A58E8D4A0A}"/>
              </a:ext>
            </a:extLst>
          </p:cNvPr>
          <p:cNvSpPr/>
          <p:nvPr/>
        </p:nvSpPr>
        <p:spPr>
          <a:xfrm>
            <a:off x="203200" y="1714500"/>
            <a:ext cx="6959600" cy="16002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44" name="Rectangle 43">
            <a:extLst>
              <a:ext uri="{FF2B5EF4-FFF2-40B4-BE49-F238E27FC236}">
                <a16:creationId xmlns:a16="http://schemas.microsoft.com/office/drawing/2014/main" id="{AE31B21F-74B6-4696-AE11-49490A9935FD}"/>
              </a:ext>
            </a:extLst>
          </p:cNvPr>
          <p:cNvSpPr/>
          <p:nvPr/>
        </p:nvSpPr>
        <p:spPr>
          <a:xfrm>
            <a:off x="203200" y="1714500"/>
            <a:ext cx="63500" cy="1600200"/>
          </a:xfrm>
          <a:prstGeom prst="rect">
            <a:avLst/>
          </a:prstGeom>
          <a:solidFill>
            <a:srgbClr val="FFD92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45" name="Oval 44">
            <a:extLst>
              <a:ext uri="{FF2B5EF4-FFF2-40B4-BE49-F238E27FC236}">
                <a16:creationId xmlns:a16="http://schemas.microsoft.com/office/drawing/2014/main" id="{1817CC87-447C-4A2A-AFF5-E86AC7E0E4DF}"/>
              </a:ext>
            </a:extLst>
          </p:cNvPr>
          <p:cNvSpPr/>
          <p:nvPr/>
        </p:nvSpPr>
        <p:spPr>
          <a:xfrm>
            <a:off x="419100" y="1816100"/>
            <a:ext cx="304800" cy="304800"/>
          </a:xfrm>
          <a:prstGeom prst="ellipse">
            <a:avLst/>
          </a:prstGeom>
          <a:solidFill>
            <a:srgbClr val="FFD92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1</a:t>
            </a:r>
          </a:p>
        </p:txBody>
      </p:sp>
      <p:sp>
        <p:nvSpPr>
          <p:cNvPr id="46" name="TextBox 45">
            <a:extLst>
              <a:ext uri="{FF2B5EF4-FFF2-40B4-BE49-F238E27FC236}">
                <a16:creationId xmlns:a16="http://schemas.microsoft.com/office/drawing/2014/main" id="{25EC7A0F-DB2D-4BE7-ADBA-165C65164C4B}"/>
              </a:ext>
            </a:extLst>
          </p:cNvPr>
          <p:cNvSpPr txBox="1"/>
          <p:nvPr/>
        </p:nvSpPr>
        <p:spPr>
          <a:xfrm>
            <a:off x="800100" y="1803196"/>
            <a:ext cx="6199632" cy="320040"/>
          </a:xfrm>
          <a:prstGeom prst="rect">
            <a:avLst/>
          </a:prstGeom>
          <a:noFill/>
        </p:spPr>
        <p:txBody>
          <a:bodyPr vertOverflow="overflow" vert="horz" wrap="square" tIns="0" bIns="0" rtlCol="0" anchor="t" anchorCtr="0">
            <a:noAutofit/>
          </a:bodyPr>
          <a:lstStyle/>
          <a:p>
            <a:pPr algn="l">
              <a:spcBef>
                <a:spcPts val="0"/>
              </a:spcBef>
              <a:spcAft>
                <a:spcPts val="400"/>
              </a:spcAft>
            </a:pPr>
            <a:r>
              <a:rPr lang="en-GB" sz="1500" b="1">
                <a:solidFill>
                  <a:srgbClr val="FFD426"/>
                </a:solidFill>
                <a:latin typeface="Arial"/>
                <a:cs typeface="Arial"/>
              </a:rPr>
              <a:t>The same residual and three-term trial</a:t>
            </a:r>
          </a:p>
        </p:txBody>
      </p:sp>
      <p:sp>
        <p:nvSpPr>
          <p:cNvPr id="47" name="TextBox 46">
            <a:extLst>
              <a:ext uri="{FF2B5EF4-FFF2-40B4-BE49-F238E27FC236}">
                <a16:creationId xmlns:a16="http://schemas.microsoft.com/office/drawing/2014/main" id="{1BBAA421-A7E5-4F7E-92A9-CF06E4A68198}"/>
              </a:ext>
            </a:extLst>
          </p:cNvPr>
          <p:cNvSpPr txBox="1"/>
          <p:nvPr/>
        </p:nvSpPr>
        <p:spPr>
          <a:xfrm>
            <a:off x="612648" y="2167128"/>
            <a:ext cx="6263640" cy="1078992"/>
          </a:xfrm>
          <a:prstGeom prst="rect">
            <a:avLst/>
          </a:prstGeom>
          <a:noFill/>
        </p:spPr>
        <p:txBody>
          <a:bodyPr vertOverflow="overflow" vert="horz" wrap="square" tIns="0" bIns="0" rtlCol="0" anchor="t" anchorCtr="0">
            <a:normAutofit/>
          </a:bodyPr>
          <a:lstStyle/>
          <a:p>
            <a:pPr algn="l">
              <a:spcBef>
                <a:spcPts val="0"/>
              </a:spcBef>
              <a:spcAft>
                <a:spcPts val="400"/>
              </a:spcAft>
            </a:pPr>
            <a:r>
              <a:rPr lang="en-GB" sz="1400" i="1" dirty="0">
                <a:solidFill>
                  <a:srgbClr val="FFD426"/>
                </a:solidFill>
                <a:latin typeface="Arial"/>
                <a:ea typeface="Cambria Math"/>
                <a:cs typeface="Arial"/>
              </a:rPr>
              <a:t>R = Lᵦ[w̃] − 2Nₓᵧ(∂²w̃/∂</a:t>
            </a:r>
            <a:r>
              <a:rPr lang="en-GB" sz="1400" i="1" dirty="0" err="1">
                <a:solidFill>
                  <a:srgbClr val="FFD426"/>
                </a:solidFill>
                <a:latin typeface="Arial"/>
                <a:ea typeface="Cambria Math"/>
                <a:cs typeface="Arial"/>
              </a:rPr>
              <a:t>x∂y</a:t>
            </a:r>
            <a:r>
              <a:rPr lang="en-GB" sz="1400" i="1" dirty="0">
                <a:solidFill>
                  <a:srgbClr val="FFD426"/>
                </a:solidFill>
                <a:latin typeface="Arial"/>
                <a:ea typeface="Cambria Math"/>
                <a:cs typeface="Arial"/>
              </a:rPr>
              <a:t>)</a:t>
            </a:r>
          </a:p>
          <a:p>
            <a:pPr>
              <a:spcBef>
                <a:spcPts val="0"/>
              </a:spcBef>
              <a:spcAft>
                <a:spcPts val="400"/>
              </a:spcAft>
            </a:pPr>
            <a:r>
              <a:rPr lang="en-GB" sz="1400" i="1" dirty="0">
                <a:solidFill>
                  <a:srgbClr val="FFD426"/>
                </a:solidFill>
                <a:latin typeface="Arial"/>
                <a:ea typeface="Cambria Math"/>
                <a:cs typeface="Arial"/>
              </a:rPr>
              <a:t>Lᵦ[w̃] is bending only. R also includes the shear load.</a:t>
            </a:r>
          </a:p>
          <a:p>
            <a:pPr>
              <a:spcBef>
                <a:spcPts val="0"/>
              </a:spcBef>
              <a:spcAft>
                <a:spcPts val="400"/>
              </a:spcAft>
            </a:pPr>
            <a:r>
              <a:rPr lang="en-GB" sz="1400" i="1" dirty="0">
                <a:solidFill>
                  <a:srgbClr val="FFD426"/>
                </a:solidFill>
                <a:latin typeface="Arial"/>
                <a:ea typeface="Cambria Math"/>
                <a:cs typeface="Arial"/>
              </a:rPr>
              <a:t>The subscript b means bending.</a:t>
            </a:r>
          </a:p>
          <a:p>
            <a:pPr>
              <a:spcBef>
                <a:spcPts val="0"/>
              </a:spcBef>
              <a:spcAft>
                <a:spcPts val="400"/>
              </a:spcAft>
            </a:pPr>
            <a:r>
              <a:rPr lang="en-GB" sz="1400" i="1" dirty="0">
                <a:solidFill>
                  <a:srgbClr val="FFD426"/>
                </a:solidFill>
                <a:latin typeface="Arial"/>
                <a:ea typeface="Cambria Math"/>
                <a:cs typeface="Arial"/>
              </a:rPr>
              <a:t>w̃ = A₁₁φ₁₁ + A₂₂φ₂₂ + A₃₃φ₃₃</a:t>
            </a:r>
          </a:p>
        </p:txBody>
      </p:sp>
      <p:sp>
        <p:nvSpPr>
          <p:cNvPr id="48" name="Rectangle 47">
            <a:extLst>
              <a:ext uri="{FF2B5EF4-FFF2-40B4-BE49-F238E27FC236}">
                <a16:creationId xmlns:a16="http://schemas.microsoft.com/office/drawing/2014/main" id="{4A0A3F6B-7778-4806-B425-5629FDE58ECA}"/>
              </a:ext>
            </a:extLst>
          </p:cNvPr>
          <p:cNvSpPr/>
          <p:nvPr/>
        </p:nvSpPr>
        <p:spPr>
          <a:xfrm>
            <a:off x="7366000" y="1714500"/>
            <a:ext cx="4622800" cy="16002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49" name="Rectangle 48">
            <a:extLst>
              <a:ext uri="{FF2B5EF4-FFF2-40B4-BE49-F238E27FC236}">
                <a16:creationId xmlns:a16="http://schemas.microsoft.com/office/drawing/2014/main" id="{E6017B34-CE8E-413F-B19F-9A63744664AD}"/>
              </a:ext>
            </a:extLst>
          </p:cNvPr>
          <p:cNvSpPr/>
          <p:nvPr/>
        </p:nvSpPr>
        <p:spPr>
          <a:xfrm>
            <a:off x="7366000" y="1714500"/>
            <a:ext cx="63500" cy="1600200"/>
          </a:xfrm>
          <a:prstGeom prst="rect">
            <a:avLst/>
          </a:prstGeom>
          <a:solidFill>
            <a:srgbClr val="FF4D76"/>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0" name="Oval 49">
            <a:extLst>
              <a:ext uri="{FF2B5EF4-FFF2-40B4-BE49-F238E27FC236}">
                <a16:creationId xmlns:a16="http://schemas.microsoft.com/office/drawing/2014/main" id="{049C7038-23CF-49B7-9804-664F75E4A0C2}"/>
              </a:ext>
            </a:extLst>
          </p:cNvPr>
          <p:cNvSpPr/>
          <p:nvPr/>
        </p:nvSpPr>
        <p:spPr>
          <a:xfrm>
            <a:off x="7581900" y="1816100"/>
            <a:ext cx="304800" cy="304800"/>
          </a:xfrm>
          <a:prstGeom prst="ellipse">
            <a:avLst/>
          </a:prstGeom>
          <a:solidFill>
            <a:srgbClr val="FF4D76"/>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2</a:t>
            </a:r>
          </a:p>
        </p:txBody>
      </p:sp>
      <p:sp>
        <p:nvSpPr>
          <p:cNvPr id="51" name="TextBox 50">
            <a:extLst>
              <a:ext uri="{FF2B5EF4-FFF2-40B4-BE49-F238E27FC236}">
                <a16:creationId xmlns:a16="http://schemas.microsoft.com/office/drawing/2014/main" id="{DFC8F9C4-0889-4DD9-96B4-F5E816A587FB}"/>
              </a:ext>
            </a:extLst>
          </p:cNvPr>
          <p:cNvSpPr txBox="1"/>
          <p:nvPr/>
        </p:nvSpPr>
        <p:spPr>
          <a:xfrm>
            <a:off x="7964424" y="1803196"/>
            <a:ext cx="3858768" cy="320040"/>
          </a:xfrm>
          <a:prstGeom prst="rect">
            <a:avLst/>
          </a:prstGeom>
          <a:noFill/>
        </p:spPr>
        <p:txBody>
          <a:bodyPr vertOverflow="overflow" vert="horz" wrap="square" tIns="0" bIns="0" rtlCol="0" anchor="t" anchorCtr="0">
            <a:noAutofit/>
          </a:bodyPr>
          <a:lstStyle/>
          <a:p>
            <a:pPr algn="l">
              <a:spcBef>
                <a:spcPts val="0"/>
              </a:spcBef>
              <a:spcAft>
                <a:spcPts val="400"/>
              </a:spcAft>
            </a:pPr>
            <a:r>
              <a:rPr lang="en-GB" sz="1400" b="1">
                <a:solidFill>
                  <a:srgbClr val="FF3F72"/>
                </a:solidFill>
                <a:latin typeface="Arial"/>
                <a:cs typeface="Arial"/>
              </a:rPr>
              <a:t>Substitution separates amplitudes</a:t>
            </a:r>
          </a:p>
        </p:txBody>
      </p:sp>
      <p:sp>
        <p:nvSpPr>
          <p:cNvPr id="52" name="TextBox 51">
            <a:extLst>
              <a:ext uri="{FF2B5EF4-FFF2-40B4-BE49-F238E27FC236}">
                <a16:creationId xmlns:a16="http://schemas.microsoft.com/office/drawing/2014/main" id="{5777E8D9-AA6C-4E4B-8479-7AB03FD88413}"/>
              </a:ext>
            </a:extLst>
          </p:cNvPr>
          <p:cNvSpPr txBox="1"/>
          <p:nvPr/>
        </p:nvSpPr>
        <p:spPr>
          <a:xfrm>
            <a:off x="7589520" y="2167128"/>
            <a:ext cx="4160520" cy="1078992"/>
          </a:xfrm>
          <a:prstGeom prst="rect">
            <a:avLst/>
          </a:prstGeom>
          <a:noFill/>
        </p:spPr>
        <p:txBody>
          <a:bodyPr vertOverflow="overflow" vert="horz" wrap="square" tIns="0" bIns="0" rtlCol="0" anchor="t" anchorCtr="0">
            <a:normAutofit/>
          </a:bodyPr>
          <a:lstStyle/>
          <a:p>
            <a:pPr algn="l">
              <a:spcBef>
                <a:spcPts val="0"/>
              </a:spcBef>
              <a:spcAft>
                <a:spcPts val="400"/>
              </a:spcAft>
            </a:pPr>
            <a:r>
              <a:rPr lang="de-DE" sz="1400" i="1">
                <a:solidFill>
                  <a:srgbClr val="FF3F72"/>
                </a:solidFill>
                <a:latin typeface="Arial"/>
                <a:ea typeface="Cambria Math"/>
                <a:cs typeface="Arial"/>
              </a:rPr>
              <a:t>R = Σᵢⱼ Aᵢⱼ [Lᵦ[φᵢⱼ]</a:t>
            </a:r>
            <a:endParaRPr lang="en-GB" sz="2100" i="1">
              <a:solidFill>
                <a:srgbClr val="FF3F72"/>
              </a:solidFill>
              <a:latin typeface="Arial"/>
              <a:ea typeface="Cambria Math"/>
              <a:cs typeface="Arial"/>
            </a:endParaRPr>
          </a:p>
          <a:p>
            <a:pPr>
              <a:spcBef>
                <a:spcPts val="0"/>
              </a:spcBef>
              <a:spcAft>
                <a:spcPts val="400"/>
              </a:spcAft>
            </a:pPr>
            <a:r>
              <a:rPr lang="de-DE" sz="1400" i="1">
                <a:solidFill>
                  <a:srgbClr val="FF3F72"/>
                </a:solidFill>
                <a:latin typeface="Arial"/>
                <a:ea typeface="Cambria Math"/>
                <a:cs typeface="Arial"/>
              </a:rPr>
              <a:t>       − 2Nₓᵧ(∂²φᵢⱼ/∂x∂y)]</a:t>
            </a:r>
          </a:p>
          <a:p>
            <a:pPr>
              <a:spcBef>
                <a:spcPts val="0"/>
              </a:spcBef>
              <a:spcAft>
                <a:spcPts val="400"/>
              </a:spcAft>
            </a:pPr>
            <a:r>
              <a:rPr lang="de-DE" sz="1400" i="1">
                <a:solidFill>
                  <a:srgbClr val="FF3F72"/>
                </a:solidFill>
                <a:latin typeface="Arial"/>
                <a:ea typeface="Cambria Math"/>
                <a:cs typeface="Arial"/>
              </a:rPr>
              <a:t>Amplitudes are constants in x and y.</a:t>
            </a:r>
          </a:p>
          <a:p>
            <a:pPr>
              <a:spcBef>
                <a:spcPts val="0"/>
              </a:spcBef>
              <a:spcAft>
                <a:spcPts val="400"/>
              </a:spcAft>
            </a:pPr>
            <a:r>
              <a:rPr lang="de-DE" sz="1400" i="1">
                <a:solidFill>
                  <a:srgbClr val="FF3F72"/>
                </a:solidFill>
                <a:latin typeface="Arial"/>
                <a:ea typeface="Cambria Math"/>
                <a:cs typeface="Arial"/>
              </a:rPr>
              <a:t>Sum over (1,1), (2,2), (3,3).</a:t>
            </a:r>
          </a:p>
        </p:txBody>
      </p:sp>
      <p:sp>
        <p:nvSpPr>
          <p:cNvPr id="53" name="Rectangle 52">
            <a:extLst>
              <a:ext uri="{FF2B5EF4-FFF2-40B4-BE49-F238E27FC236}">
                <a16:creationId xmlns:a16="http://schemas.microsoft.com/office/drawing/2014/main" id="{521A7525-4274-4A0A-B00F-339046036672}"/>
              </a:ext>
            </a:extLst>
          </p:cNvPr>
          <p:cNvSpPr/>
          <p:nvPr/>
        </p:nvSpPr>
        <p:spPr>
          <a:xfrm>
            <a:off x="203200" y="3479800"/>
            <a:ext cx="3835400" cy="20955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4" name="Rectangle 53">
            <a:extLst>
              <a:ext uri="{FF2B5EF4-FFF2-40B4-BE49-F238E27FC236}">
                <a16:creationId xmlns:a16="http://schemas.microsoft.com/office/drawing/2014/main" id="{FFEC72BE-4D1E-4395-91EF-E49B24E09BF0}"/>
              </a:ext>
            </a:extLst>
          </p:cNvPr>
          <p:cNvSpPr/>
          <p:nvPr/>
        </p:nvSpPr>
        <p:spPr>
          <a:xfrm>
            <a:off x="203200" y="3479800"/>
            <a:ext cx="63500" cy="2095500"/>
          </a:xfrm>
          <a:prstGeom prst="rect">
            <a:avLst/>
          </a:prstGeom>
          <a:solidFill>
            <a:srgbClr val="84ADF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5" name="Oval 54">
            <a:extLst>
              <a:ext uri="{FF2B5EF4-FFF2-40B4-BE49-F238E27FC236}">
                <a16:creationId xmlns:a16="http://schemas.microsoft.com/office/drawing/2014/main" id="{D94F410B-D229-44FD-BA93-3142D87ED1B6}"/>
              </a:ext>
            </a:extLst>
          </p:cNvPr>
          <p:cNvSpPr/>
          <p:nvPr/>
        </p:nvSpPr>
        <p:spPr>
          <a:xfrm>
            <a:off x="419100" y="3581400"/>
            <a:ext cx="304800" cy="304800"/>
          </a:xfrm>
          <a:prstGeom prst="ellipse">
            <a:avLst/>
          </a:prstGeom>
          <a:solidFill>
            <a:srgbClr val="84ADF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3</a:t>
            </a:r>
          </a:p>
        </p:txBody>
      </p:sp>
      <p:sp>
        <p:nvSpPr>
          <p:cNvPr id="56" name="TextBox 55">
            <a:extLst>
              <a:ext uri="{FF2B5EF4-FFF2-40B4-BE49-F238E27FC236}">
                <a16:creationId xmlns:a16="http://schemas.microsoft.com/office/drawing/2014/main" id="{79DA05CF-76B0-4B10-B7CA-62DCED2B3F21}"/>
              </a:ext>
            </a:extLst>
          </p:cNvPr>
          <p:cNvSpPr txBox="1"/>
          <p:nvPr/>
        </p:nvSpPr>
        <p:spPr>
          <a:xfrm>
            <a:off x="800100" y="3566160"/>
            <a:ext cx="3072384" cy="320040"/>
          </a:xfrm>
          <a:prstGeom prst="rect">
            <a:avLst/>
          </a:prstGeom>
          <a:noFill/>
        </p:spPr>
        <p:txBody>
          <a:bodyPr vertOverflow="overflow" vert="horz" wrap="square" tIns="0" bIns="0" rtlCol="0" anchor="t" anchorCtr="0">
            <a:noAutofit/>
          </a:bodyPr>
          <a:lstStyle/>
          <a:p>
            <a:pPr algn="l">
              <a:spcBef>
                <a:spcPts val="0"/>
              </a:spcBef>
              <a:spcAft>
                <a:spcPts val="400"/>
              </a:spcAft>
            </a:pPr>
            <a:r>
              <a:rPr lang="en-GB" sz="1400" b="1">
                <a:solidFill>
                  <a:srgbClr val="71A7FF"/>
                </a:solidFill>
                <a:latin typeface="Arial"/>
                <a:cs typeface="Arial"/>
              </a:rPr>
              <a:t>The same weighted integral</a:t>
            </a:r>
            <a:endParaRPr lang="en-GB" sz="1500" b="1">
              <a:solidFill>
                <a:srgbClr val="71A7FF"/>
              </a:solidFill>
              <a:latin typeface="Arial"/>
              <a:cs typeface="Arial"/>
            </a:endParaRPr>
          </a:p>
        </p:txBody>
      </p:sp>
      <p:sp>
        <p:nvSpPr>
          <p:cNvPr id="57" name="TextBox 56">
            <a:extLst>
              <a:ext uri="{FF2B5EF4-FFF2-40B4-BE49-F238E27FC236}">
                <a16:creationId xmlns:a16="http://schemas.microsoft.com/office/drawing/2014/main" id="{57C433E3-0622-4CBA-911F-03FE6499F6ED}"/>
              </a:ext>
            </a:extLst>
          </p:cNvPr>
          <p:cNvSpPr txBox="1"/>
          <p:nvPr/>
        </p:nvSpPr>
        <p:spPr>
          <a:xfrm>
            <a:off x="512064" y="3977639"/>
            <a:ext cx="3227832" cy="832104"/>
          </a:xfrm>
          <a:prstGeom prst="rect">
            <a:avLst/>
          </a:prstGeom>
          <a:noFill/>
        </p:spPr>
        <p:txBody>
          <a:bodyPr vertOverflow="overflow" vert="horz" wrap="square" tIns="0" bIns="0" rtlCol="0" anchor="t" anchorCtr="0">
            <a:normAutofit fontScale="92500" lnSpcReduction="10000"/>
          </a:bodyPr>
          <a:lstStyle/>
          <a:p>
            <a:pPr algn="l">
              <a:spcBef>
                <a:spcPts val="0"/>
              </a:spcBef>
              <a:spcAft>
                <a:spcPts val="400"/>
              </a:spcAft>
            </a:pPr>
            <a:r>
              <a:rPr lang="en-GB" sz="1250">
                <a:solidFill>
                  <a:srgbClr val="FFFFFF"/>
                </a:solidFill>
                <a:latin typeface="Arial"/>
                <a:cs typeface="Arial"/>
              </a:rPr>
              <a:t>Start with ∬ φₘₙ R dA = 0.</a:t>
            </a:r>
          </a:p>
          <a:p>
            <a:pPr>
              <a:spcBef>
                <a:spcPts val="0"/>
              </a:spcBef>
              <a:spcAft>
                <a:spcPts val="400"/>
              </a:spcAft>
            </a:pPr>
            <a:r>
              <a:rPr lang="en-GB" sz="1250">
                <a:solidFill>
                  <a:srgbClr val="FFFFFF"/>
                </a:solidFill>
                <a:latin typeface="Arial"/>
                <a:cs typeface="Arial"/>
              </a:rPr>
              <a:t>Substitute R and take each Aᵢⱼ</a:t>
            </a:r>
          </a:p>
          <a:p>
            <a:pPr>
              <a:spcBef>
                <a:spcPts val="0"/>
              </a:spcBef>
              <a:spcAft>
                <a:spcPts val="400"/>
              </a:spcAft>
            </a:pPr>
            <a:r>
              <a:rPr lang="en-GB" sz="1250">
                <a:solidFill>
                  <a:srgbClr val="FFFFFF"/>
                </a:solidFill>
                <a:latin typeface="Arial"/>
                <a:cs typeface="Arial"/>
              </a:rPr>
              <a:t>outside the integral. The two</a:t>
            </a:r>
          </a:p>
          <a:p>
            <a:pPr>
              <a:spcBef>
                <a:spcPts val="0"/>
              </a:spcBef>
              <a:spcAft>
                <a:spcPts val="400"/>
              </a:spcAft>
            </a:pPr>
            <a:r>
              <a:rPr lang="en-GB" sz="1250">
                <a:solidFill>
                  <a:srgbClr val="FFFFFF"/>
                </a:solidFill>
                <a:latin typeface="Arial"/>
                <a:cs typeface="Arial"/>
              </a:rPr>
              <a:t>integrals become coefficients:</a:t>
            </a:r>
          </a:p>
        </p:txBody>
      </p:sp>
      <p:sp>
        <p:nvSpPr>
          <p:cNvPr id="58" name="TextBox 57">
            <a:extLst>
              <a:ext uri="{FF2B5EF4-FFF2-40B4-BE49-F238E27FC236}">
                <a16:creationId xmlns:a16="http://schemas.microsoft.com/office/drawing/2014/main" id="{2278F46C-6545-4F7A-8942-9B8CE27645C8}"/>
              </a:ext>
            </a:extLst>
          </p:cNvPr>
          <p:cNvSpPr txBox="1"/>
          <p:nvPr/>
        </p:nvSpPr>
        <p:spPr>
          <a:xfrm>
            <a:off x="512064" y="4892040"/>
            <a:ext cx="3227832" cy="640080"/>
          </a:xfrm>
          <a:prstGeom prst="rect">
            <a:avLst/>
          </a:prstGeom>
          <a:noFill/>
        </p:spPr>
        <p:txBody>
          <a:bodyPr vertOverflow="overflow" vert="horz" wrap="square" tIns="0" bIns="0" rtlCol="0" anchor="t" anchorCtr="0">
            <a:normAutofit/>
          </a:bodyPr>
          <a:lstStyle/>
          <a:p>
            <a:pPr algn="l">
              <a:spcBef>
                <a:spcPts val="0"/>
              </a:spcBef>
              <a:spcAft>
                <a:spcPts val="400"/>
              </a:spcAft>
            </a:pPr>
            <a:r>
              <a:rPr lang="en-GB" sz="1150" i="1" dirty="0">
                <a:solidFill>
                  <a:srgbClr val="71A7FF"/>
                </a:solidFill>
                <a:latin typeface="Arial"/>
                <a:ea typeface="Cambria Math"/>
                <a:cs typeface="Arial"/>
              </a:rPr>
              <a:t>Kₘₙ,ᵢⱼ = ∬ φₘₙ Lᵦ[φᵢⱼ] </a:t>
            </a:r>
            <a:r>
              <a:rPr lang="en-GB" sz="1150" i="1" dirty="0" err="1">
                <a:solidFill>
                  <a:srgbClr val="71A7FF"/>
                </a:solidFill>
                <a:latin typeface="Arial"/>
                <a:ea typeface="Cambria Math"/>
                <a:cs typeface="Arial"/>
              </a:rPr>
              <a:t>dA</a:t>
            </a:r>
            <a:endParaRPr lang="en-GB" sz="1150" i="1" dirty="0">
              <a:solidFill>
                <a:srgbClr val="71A7FF"/>
              </a:solidFill>
              <a:latin typeface="Arial"/>
              <a:ea typeface="Cambria Math"/>
              <a:cs typeface="Arial"/>
            </a:endParaRPr>
          </a:p>
          <a:p>
            <a:pPr>
              <a:spcBef>
                <a:spcPts val="0"/>
              </a:spcBef>
              <a:spcAft>
                <a:spcPts val="400"/>
              </a:spcAft>
            </a:pPr>
            <a:r>
              <a:rPr lang="en-GB" sz="1150" i="1" dirty="0">
                <a:solidFill>
                  <a:srgbClr val="71A7FF"/>
                </a:solidFill>
                <a:latin typeface="Arial"/>
                <a:ea typeface="Cambria Math"/>
                <a:cs typeface="Arial"/>
              </a:rPr>
              <a:t>Tₘₙ,ᵢⱼ = 2 ∬ φₘₙ × (∂²φᵢⱼ/∂</a:t>
            </a:r>
            <a:r>
              <a:rPr lang="en-GB" sz="1150" i="1" dirty="0" err="1">
                <a:solidFill>
                  <a:srgbClr val="71A7FF"/>
                </a:solidFill>
                <a:latin typeface="Arial"/>
                <a:ea typeface="Cambria Math"/>
                <a:cs typeface="Arial"/>
              </a:rPr>
              <a:t>x∂y</a:t>
            </a:r>
            <a:r>
              <a:rPr lang="en-GB" sz="1150" i="1" dirty="0">
                <a:solidFill>
                  <a:srgbClr val="71A7FF"/>
                </a:solidFill>
                <a:latin typeface="Arial"/>
                <a:ea typeface="Cambria Math"/>
                <a:cs typeface="Arial"/>
              </a:rPr>
              <a:t>) </a:t>
            </a:r>
            <a:r>
              <a:rPr lang="en-GB" sz="1150" i="1" dirty="0" err="1">
                <a:solidFill>
                  <a:srgbClr val="71A7FF"/>
                </a:solidFill>
                <a:latin typeface="Arial"/>
                <a:ea typeface="Cambria Math"/>
                <a:cs typeface="Arial"/>
              </a:rPr>
              <a:t>dA</a:t>
            </a:r>
            <a:endParaRPr lang="en-GB" sz="1150" i="1" dirty="0">
              <a:solidFill>
                <a:srgbClr val="71A7FF"/>
              </a:solidFill>
              <a:latin typeface="Arial"/>
              <a:ea typeface="Cambria Math"/>
              <a:cs typeface="Arial"/>
            </a:endParaRPr>
          </a:p>
        </p:txBody>
      </p:sp>
      <p:sp>
        <p:nvSpPr>
          <p:cNvPr id="59" name="Rectangle 58">
            <a:extLst>
              <a:ext uri="{FF2B5EF4-FFF2-40B4-BE49-F238E27FC236}">
                <a16:creationId xmlns:a16="http://schemas.microsoft.com/office/drawing/2014/main" id="{5AA70A01-9EF7-4BDA-8F73-1B11AB6D09B8}"/>
              </a:ext>
            </a:extLst>
          </p:cNvPr>
          <p:cNvSpPr/>
          <p:nvPr/>
        </p:nvSpPr>
        <p:spPr>
          <a:xfrm>
            <a:off x="4178300" y="3479800"/>
            <a:ext cx="3835400" cy="20955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0" name="Rectangle 59">
            <a:extLst>
              <a:ext uri="{FF2B5EF4-FFF2-40B4-BE49-F238E27FC236}">
                <a16:creationId xmlns:a16="http://schemas.microsoft.com/office/drawing/2014/main" id="{0B982713-6B1A-4E4F-83DE-C354C7D03239}"/>
              </a:ext>
            </a:extLst>
          </p:cNvPr>
          <p:cNvSpPr/>
          <p:nvPr/>
        </p:nvSpPr>
        <p:spPr>
          <a:xfrm>
            <a:off x="4178300" y="3479800"/>
            <a:ext cx="63500" cy="2095500"/>
          </a:xfrm>
          <a:prstGeom prst="rect">
            <a:avLst/>
          </a:prstGeom>
          <a:solidFill>
            <a:srgbClr val="69D4CA"/>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1" name="Oval 60">
            <a:extLst>
              <a:ext uri="{FF2B5EF4-FFF2-40B4-BE49-F238E27FC236}">
                <a16:creationId xmlns:a16="http://schemas.microsoft.com/office/drawing/2014/main" id="{2EC0B7B0-0FA7-4022-A825-AB3B87A4EB78}"/>
              </a:ext>
            </a:extLst>
          </p:cNvPr>
          <p:cNvSpPr/>
          <p:nvPr/>
        </p:nvSpPr>
        <p:spPr>
          <a:xfrm>
            <a:off x="4394200" y="3581400"/>
            <a:ext cx="304800" cy="304800"/>
          </a:xfrm>
          <a:prstGeom prst="ellipse">
            <a:avLst/>
          </a:prstGeom>
          <a:solidFill>
            <a:srgbClr val="69D4CA"/>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4</a:t>
            </a:r>
          </a:p>
        </p:txBody>
      </p:sp>
      <p:sp>
        <p:nvSpPr>
          <p:cNvPr id="62" name="TextBox 61">
            <a:extLst>
              <a:ext uri="{FF2B5EF4-FFF2-40B4-BE49-F238E27FC236}">
                <a16:creationId xmlns:a16="http://schemas.microsoft.com/office/drawing/2014/main" id="{36809A4F-D98F-439A-A647-3DF049FD8B92}"/>
              </a:ext>
            </a:extLst>
          </p:cNvPr>
          <p:cNvSpPr txBox="1"/>
          <p:nvPr/>
        </p:nvSpPr>
        <p:spPr>
          <a:xfrm>
            <a:off x="4773168" y="3566160"/>
            <a:ext cx="3072384" cy="320040"/>
          </a:xfrm>
          <a:prstGeom prst="rect">
            <a:avLst/>
          </a:prstGeom>
          <a:noFill/>
        </p:spPr>
        <p:txBody>
          <a:bodyPr vertOverflow="overflow" vert="horz" wrap="square" tIns="0" bIns="0" rtlCol="0" anchor="t" anchorCtr="0">
            <a:noAutofit/>
          </a:bodyPr>
          <a:lstStyle/>
          <a:p>
            <a:pPr algn="l">
              <a:spcBef>
                <a:spcPts val="0"/>
              </a:spcBef>
              <a:spcAft>
                <a:spcPts val="400"/>
              </a:spcAft>
            </a:pPr>
            <a:r>
              <a:rPr lang="en-GB" sz="1400" b="1">
                <a:solidFill>
                  <a:srgbClr val="59D4C9"/>
                </a:solidFill>
                <a:latin typeface="Arial"/>
                <a:cs typeface="Arial"/>
              </a:rPr>
              <a:t>Why two coefficient matrices?</a:t>
            </a:r>
          </a:p>
        </p:txBody>
      </p:sp>
      <p:sp>
        <p:nvSpPr>
          <p:cNvPr id="63" name="TextBox 62">
            <a:extLst>
              <a:ext uri="{FF2B5EF4-FFF2-40B4-BE49-F238E27FC236}">
                <a16:creationId xmlns:a16="http://schemas.microsoft.com/office/drawing/2014/main" id="{3817A071-0EFA-4B6C-8700-F5E281EFD774}"/>
              </a:ext>
            </a:extLst>
          </p:cNvPr>
          <p:cNvSpPr txBox="1"/>
          <p:nvPr/>
        </p:nvSpPr>
        <p:spPr>
          <a:xfrm>
            <a:off x="4480560" y="3977639"/>
            <a:ext cx="3227832" cy="877824"/>
          </a:xfrm>
          <a:prstGeom prst="rect">
            <a:avLst/>
          </a:prstGeom>
          <a:noFill/>
        </p:spPr>
        <p:txBody>
          <a:bodyPr vertOverflow="overflow" vert="horz" wrap="square" tIns="0" bIns="0" rtlCol="0" anchor="t" anchorCtr="0">
            <a:noAutofit/>
          </a:bodyPr>
          <a:lstStyle/>
          <a:p>
            <a:pPr algn="l">
              <a:spcBef>
                <a:spcPts val="0"/>
              </a:spcBef>
              <a:spcAft>
                <a:spcPts val="400"/>
              </a:spcAft>
            </a:pPr>
            <a:r>
              <a:rPr lang="en-GB" sz="1250">
                <a:solidFill>
                  <a:srgbClr val="FFFFFF"/>
                </a:solidFill>
                <a:latin typeface="Arial"/>
                <a:cs typeface="Arial"/>
              </a:rPr>
              <a:t>K collects the bending coefficients.</a:t>
            </a:r>
          </a:p>
          <a:p>
            <a:pPr>
              <a:spcBef>
                <a:spcPts val="0"/>
              </a:spcBef>
              <a:spcAft>
                <a:spcPts val="400"/>
              </a:spcAft>
            </a:pPr>
            <a:r>
              <a:rPr lang="en-GB" sz="1250">
                <a:solidFill>
                  <a:srgbClr val="FFFFFF"/>
                </a:solidFill>
                <a:latin typeface="Arial"/>
                <a:cs typeface="Arial"/>
              </a:rPr>
              <a:t>T collects the shear coefficients.</a:t>
            </a:r>
          </a:p>
          <a:p>
            <a:pPr>
              <a:spcBef>
                <a:spcPts val="0"/>
              </a:spcBef>
              <a:spcAft>
                <a:spcPts val="400"/>
              </a:spcAft>
            </a:pPr>
            <a:r>
              <a:rPr lang="en-GB" sz="1250">
                <a:solidFill>
                  <a:srgbClr val="FFFFFF"/>
                </a:solidFill>
                <a:latin typeface="Arial"/>
                <a:cs typeface="Arial"/>
              </a:rPr>
              <a:t>Keeping Nₓᵧ outside T exposes the</a:t>
            </a:r>
          </a:p>
          <a:p>
            <a:pPr>
              <a:spcBef>
                <a:spcPts val="0"/>
              </a:spcBef>
              <a:spcAft>
                <a:spcPts val="400"/>
              </a:spcAft>
            </a:pPr>
            <a:r>
              <a:rPr lang="en-GB" sz="1250">
                <a:solidFill>
                  <a:srgbClr val="FFFFFF"/>
                </a:solidFill>
                <a:latin typeface="Arial"/>
                <a:cs typeface="Arial"/>
              </a:rPr>
              <a:t>unknown load in the equations.</a:t>
            </a:r>
          </a:p>
        </p:txBody>
      </p:sp>
      <p:sp>
        <p:nvSpPr>
          <p:cNvPr id="64" name="TextBox 63">
            <a:extLst>
              <a:ext uri="{FF2B5EF4-FFF2-40B4-BE49-F238E27FC236}">
                <a16:creationId xmlns:a16="http://schemas.microsoft.com/office/drawing/2014/main" id="{0CE8458A-51E4-4C7E-990B-800CED22D44F}"/>
              </a:ext>
            </a:extLst>
          </p:cNvPr>
          <p:cNvSpPr txBox="1"/>
          <p:nvPr/>
        </p:nvSpPr>
        <p:spPr>
          <a:xfrm>
            <a:off x="4480560" y="4965192"/>
            <a:ext cx="3227832" cy="539496"/>
          </a:xfrm>
          <a:prstGeom prst="rect">
            <a:avLst/>
          </a:prstGeom>
          <a:noFill/>
        </p:spPr>
        <p:txBody>
          <a:bodyPr vertOverflow="overflow" vert="horz" wrap="square" tIns="0" bIns="0" rtlCol="0" anchor="t" anchorCtr="0">
            <a:normAutofit/>
          </a:bodyPr>
          <a:lstStyle/>
          <a:p>
            <a:pPr algn="l">
              <a:spcBef>
                <a:spcPts val="0"/>
              </a:spcBef>
              <a:spcAft>
                <a:spcPts val="400"/>
              </a:spcAft>
            </a:pPr>
            <a:r>
              <a:rPr lang="pt-BR" sz="1200" i="1">
                <a:solidFill>
                  <a:srgbClr val="59D4C9"/>
                </a:solidFill>
                <a:latin typeface="Arial"/>
                <a:ea typeface="Cambria Math"/>
                <a:cs typeface="Arial"/>
              </a:rPr>
              <a:t>Each test gives:</a:t>
            </a:r>
            <a:endParaRPr lang="en-GB" sz="1400" i="1">
              <a:solidFill>
                <a:srgbClr val="59D4C9"/>
              </a:solidFill>
              <a:latin typeface="Arial"/>
              <a:ea typeface="Cambria Math"/>
              <a:cs typeface="Arial"/>
            </a:endParaRPr>
          </a:p>
          <a:p>
            <a:pPr>
              <a:spcBef>
                <a:spcPts val="0"/>
              </a:spcBef>
              <a:spcAft>
                <a:spcPts val="400"/>
              </a:spcAft>
            </a:pPr>
            <a:r>
              <a:rPr lang="pt-BR" sz="1200" i="1">
                <a:solidFill>
                  <a:srgbClr val="59D4C9"/>
                </a:solidFill>
                <a:latin typeface="Arial"/>
                <a:ea typeface="Cambria Math"/>
                <a:cs typeface="Arial"/>
              </a:rPr>
              <a:t>Σᵢⱼ (Kₘₙ,ᵢⱼ − NₓᵧTₘₙ,ᵢⱼ) Aᵢⱼ = 0</a:t>
            </a:r>
          </a:p>
        </p:txBody>
      </p:sp>
      <p:sp>
        <p:nvSpPr>
          <p:cNvPr id="65" name="Rectangle 64">
            <a:extLst>
              <a:ext uri="{FF2B5EF4-FFF2-40B4-BE49-F238E27FC236}">
                <a16:creationId xmlns:a16="http://schemas.microsoft.com/office/drawing/2014/main" id="{41C170A7-2837-467E-AC0B-71230EDA1C07}"/>
              </a:ext>
            </a:extLst>
          </p:cNvPr>
          <p:cNvSpPr/>
          <p:nvPr/>
        </p:nvSpPr>
        <p:spPr>
          <a:xfrm>
            <a:off x="8153400" y="3479800"/>
            <a:ext cx="3835400" cy="20955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6" name="Rectangle 65">
            <a:extLst>
              <a:ext uri="{FF2B5EF4-FFF2-40B4-BE49-F238E27FC236}">
                <a16:creationId xmlns:a16="http://schemas.microsoft.com/office/drawing/2014/main" id="{6BC80BBE-6B17-4B82-8153-E6E2D147F172}"/>
              </a:ext>
            </a:extLst>
          </p:cNvPr>
          <p:cNvSpPr/>
          <p:nvPr/>
        </p:nvSpPr>
        <p:spPr>
          <a:xfrm>
            <a:off x="8153400" y="3479800"/>
            <a:ext cx="63500" cy="2095500"/>
          </a:xfrm>
          <a:prstGeom prst="rect">
            <a:avLst/>
          </a:prstGeom>
          <a:solidFill>
            <a:srgbClr val="FFD92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7" name="Oval 66">
            <a:extLst>
              <a:ext uri="{FF2B5EF4-FFF2-40B4-BE49-F238E27FC236}">
                <a16:creationId xmlns:a16="http://schemas.microsoft.com/office/drawing/2014/main" id="{34D36E2F-ABA7-491E-A0AD-867A4280A0E6}"/>
              </a:ext>
            </a:extLst>
          </p:cNvPr>
          <p:cNvSpPr/>
          <p:nvPr/>
        </p:nvSpPr>
        <p:spPr>
          <a:xfrm>
            <a:off x="8369300" y="3581400"/>
            <a:ext cx="304800" cy="304800"/>
          </a:xfrm>
          <a:prstGeom prst="ellipse">
            <a:avLst/>
          </a:prstGeom>
          <a:solidFill>
            <a:srgbClr val="FFD92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5</a:t>
            </a:r>
          </a:p>
        </p:txBody>
      </p:sp>
      <p:sp>
        <p:nvSpPr>
          <p:cNvPr id="68" name="TextBox 67">
            <a:extLst>
              <a:ext uri="{FF2B5EF4-FFF2-40B4-BE49-F238E27FC236}">
                <a16:creationId xmlns:a16="http://schemas.microsoft.com/office/drawing/2014/main" id="{2DB632A6-9042-4E8D-A82F-3E324652D890}"/>
              </a:ext>
            </a:extLst>
          </p:cNvPr>
          <p:cNvSpPr txBox="1"/>
          <p:nvPr/>
        </p:nvSpPr>
        <p:spPr>
          <a:xfrm>
            <a:off x="8750808" y="3566160"/>
            <a:ext cx="3072384" cy="320040"/>
          </a:xfrm>
          <a:prstGeom prst="rect">
            <a:avLst/>
          </a:prstGeom>
          <a:noFill/>
        </p:spPr>
        <p:txBody>
          <a:bodyPr vertOverflow="overflow" vert="horz" wrap="square" tIns="0" bIns="0" rtlCol="0" anchor="t" anchorCtr="0">
            <a:noAutofit/>
          </a:bodyPr>
          <a:lstStyle/>
          <a:p>
            <a:pPr algn="l">
              <a:spcBef>
                <a:spcPts val="0"/>
              </a:spcBef>
              <a:spcAft>
                <a:spcPts val="400"/>
              </a:spcAft>
            </a:pPr>
            <a:r>
              <a:rPr lang="en-GB" sz="1400" b="1">
                <a:solidFill>
                  <a:srgbClr val="FFD426"/>
                </a:solidFill>
                <a:latin typeface="Arial"/>
                <a:cs typeface="Arial"/>
              </a:rPr>
              <a:t>Three tests form three rows</a:t>
            </a:r>
          </a:p>
        </p:txBody>
      </p:sp>
      <p:sp>
        <p:nvSpPr>
          <p:cNvPr id="69" name="TextBox 68">
            <a:extLst>
              <a:ext uri="{FF2B5EF4-FFF2-40B4-BE49-F238E27FC236}">
                <a16:creationId xmlns:a16="http://schemas.microsoft.com/office/drawing/2014/main" id="{CD76D85A-8685-4DBE-BCAA-5BFFF688CF36}"/>
              </a:ext>
            </a:extLst>
          </p:cNvPr>
          <p:cNvSpPr txBox="1"/>
          <p:nvPr/>
        </p:nvSpPr>
        <p:spPr>
          <a:xfrm>
            <a:off x="8458200" y="3977639"/>
            <a:ext cx="3227832" cy="877824"/>
          </a:xfrm>
          <a:prstGeom prst="rect">
            <a:avLst/>
          </a:prstGeom>
          <a:noFill/>
        </p:spPr>
        <p:txBody>
          <a:bodyPr vertOverflow="overflow" vert="horz" wrap="square" tIns="0" bIns="0" rtlCol="0" anchor="t" anchorCtr="0">
            <a:noAutofit/>
          </a:bodyPr>
          <a:lstStyle/>
          <a:p>
            <a:pPr algn="l">
              <a:spcBef>
                <a:spcPts val="0"/>
              </a:spcBef>
              <a:spcAft>
                <a:spcPts val="400"/>
              </a:spcAft>
            </a:pPr>
            <a:r>
              <a:rPr lang="en-GB" sz="1250">
                <a:solidFill>
                  <a:srgbClr val="FFFFFF"/>
                </a:solidFill>
                <a:latin typeface="Arial"/>
                <a:cs typeface="Arial"/>
              </a:rPr>
              <a:t>(K − NₓᵧT){A} = 0</a:t>
            </a:r>
          </a:p>
          <a:p>
            <a:pPr>
              <a:spcBef>
                <a:spcPts val="0"/>
              </a:spcBef>
              <a:spcAft>
                <a:spcPts val="400"/>
              </a:spcAft>
            </a:pPr>
            <a:r>
              <a:rPr lang="en-GB" sz="1250">
                <a:solidFill>
                  <a:srgbClr val="FFFFFF"/>
                </a:solidFill>
                <a:latin typeface="Arial"/>
                <a:cs typeface="Arial"/>
              </a:rPr>
              <a:t>{A} = [A₁₁, A₂₂, A₃₃]ᵀ</a:t>
            </a:r>
          </a:p>
          <a:p>
            <a:pPr>
              <a:spcBef>
                <a:spcPts val="0"/>
              </a:spcBef>
              <a:spcAft>
                <a:spcPts val="400"/>
              </a:spcAft>
            </a:pPr>
            <a:r>
              <a:rPr lang="en-GB" sz="1250">
                <a:solidFill>
                  <a:srgbClr val="FFFFFF"/>
                </a:solidFill>
                <a:latin typeface="Arial"/>
                <a:cs typeface="Arial"/>
              </a:rPr>
              <a:t>Test φ₁₁ gives the first row below.</a:t>
            </a:r>
          </a:p>
          <a:p>
            <a:pPr>
              <a:spcBef>
                <a:spcPts val="0"/>
              </a:spcBef>
              <a:spcAft>
                <a:spcPts val="400"/>
              </a:spcAft>
            </a:pPr>
            <a:r>
              <a:rPr lang="en-GB" sz="1250">
                <a:solidFill>
                  <a:srgbClr val="FFFFFF"/>
                </a:solidFill>
                <a:latin typeface="Arial"/>
                <a:cs typeface="Arial"/>
              </a:rPr>
              <a:t>Repeat with φ₂₂ and φ₃₃.</a:t>
            </a:r>
          </a:p>
        </p:txBody>
      </p:sp>
      <p:sp>
        <p:nvSpPr>
          <p:cNvPr id="70" name="TextBox 69">
            <a:extLst>
              <a:ext uri="{FF2B5EF4-FFF2-40B4-BE49-F238E27FC236}">
                <a16:creationId xmlns:a16="http://schemas.microsoft.com/office/drawing/2014/main" id="{193C3909-469D-4A42-AA97-DF589CF5DD52}"/>
              </a:ext>
            </a:extLst>
          </p:cNvPr>
          <p:cNvSpPr txBox="1"/>
          <p:nvPr/>
        </p:nvSpPr>
        <p:spPr>
          <a:xfrm>
            <a:off x="8458200" y="4965192"/>
            <a:ext cx="3227832" cy="539496"/>
          </a:xfrm>
          <a:prstGeom prst="rect">
            <a:avLst/>
          </a:prstGeom>
          <a:noFill/>
        </p:spPr>
        <p:txBody>
          <a:bodyPr vertOverflow="overflow" vert="horz" wrap="square" tIns="0" bIns="0" rtlCol="0" anchor="t" anchorCtr="0">
            <a:normAutofit/>
          </a:bodyPr>
          <a:lstStyle/>
          <a:p>
            <a:pPr algn="l">
              <a:spcBef>
                <a:spcPts val="0"/>
              </a:spcBef>
              <a:spcAft>
                <a:spcPts val="400"/>
              </a:spcAft>
            </a:pPr>
            <a:r>
              <a:rPr lang="en-GB" sz="1150" i="1">
                <a:solidFill>
                  <a:srgbClr val="FFD426"/>
                </a:solidFill>
                <a:latin typeface="Arial"/>
                <a:ea typeface="Cambria Math"/>
                <a:cs typeface="Arial"/>
              </a:rPr>
              <a:t>K₁₁,₁₁A₁₁ − (32/9)NₓᵧA₂₂ = 0</a:t>
            </a:r>
          </a:p>
          <a:p>
            <a:pPr>
              <a:spcBef>
                <a:spcPts val="0"/>
              </a:spcBef>
              <a:spcAft>
                <a:spcPts val="400"/>
              </a:spcAft>
            </a:pPr>
            <a:r>
              <a:rPr lang="en-GB" sz="1150" i="1">
                <a:solidFill>
                  <a:srgbClr val="FFD426"/>
                </a:solidFill>
                <a:latin typeface="Arial"/>
                <a:ea typeface="Cambria Math"/>
                <a:cs typeface="Arial"/>
              </a:rPr>
              <a:t>Here K₁₁,₂₂ = 0, T₁₁,₂₂ = 32/9.</a:t>
            </a:r>
          </a:p>
        </p:txBody>
      </p:sp>
      <p:sp>
        <p:nvSpPr>
          <p:cNvPr id="40" name="TextBox 39">
            <a:extLst>
              <a:ext uri="{FF2B5EF4-FFF2-40B4-BE49-F238E27FC236}">
                <a16:creationId xmlns:a16="http://schemas.microsoft.com/office/drawing/2014/main" id="{3305890E-9813-4B51-8948-BEAA1F9EFEBA}"/>
              </a:ext>
            </a:extLst>
          </p:cNvPr>
          <p:cNvSpPr txBox="1"/>
          <p:nvPr/>
        </p:nvSpPr>
        <p:spPr>
          <a:xfrm>
            <a:off x="762000" y="736600"/>
            <a:ext cx="10414000" cy="508000"/>
          </a:xfrm>
          <a:prstGeom prst="rect">
            <a:avLst/>
          </a:prstGeom>
          <a:noFill/>
          <a:ln>
            <a:noFill/>
          </a:ln>
        </p:spPr>
        <p:txBody>
          <a:bodyPr vertOverflow="overflow" vert="horz" wrap="square" rtlCol="0" anchor="ctr" anchorCtr="0">
            <a:normAutofit/>
          </a:bodyPr>
          <a:lstStyle/>
          <a:p>
            <a:pPr algn="l"/>
            <a:r>
              <a:rPr lang="en-GB" sz="2700" b="1" dirty="0">
                <a:solidFill>
                  <a:srgbClr val="FFFF00"/>
                </a:solidFill>
                <a:latin typeface="Arial"/>
                <a:cs typeface="Arial"/>
              </a:rPr>
              <a:t>Step 4: from </a:t>
            </a:r>
            <a:r>
              <a:rPr lang="en-GB" sz="2700" b="1" dirty="0" err="1">
                <a:solidFill>
                  <a:srgbClr val="FFFF00"/>
                </a:solidFill>
                <a:latin typeface="Arial"/>
                <a:cs typeface="Arial"/>
              </a:rPr>
              <a:t>Galerkin</a:t>
            </a:r>
            <a:r>
              <a:rPr lang="en-GB" sz="2700" b="1" dirty="0">
                <a:solidFill>
                  <a:srgbClr val="FFFF00"/>
                </a:solidFill>
                <a:latin typeface="Arial"/>
                <a:cs typeface="Arial"/>
              </a:rPr>
              <a:t> integrals to the matrix equation</a:t>
            </a:r>
          </a:p>
        </p:txBody>
      </p:sp>
      <p:sp>
        <p:nvSpPr>
          <p:cNvPr id="39" name="Isosceles Triangle 38">
            <a:extLst>
              <a:ext uri="{FF2B5EF4-FFF2-40B4-BE49-F238E27FC236}">
                <a16:creationId xmlns:a16="http://schemas.microsoft.com/office/drawing/2014/main" id="{4396BC38-ED65-4010-86AF-04BC6B722432}"/>
              </a:ext>
            </a:extLst>
          </p:cNvPr>
          <p:cNvSpPr/>
          <p:nvPr/>
        </p:nvSpPr>
        <p:spPr>
          <a:xfrm rot="10800000">
            <a:off x="1917700" y="1295400"/>
            <a:ext cx="965200" cy="381000"/>
          </a:xfrm>
          <a:prstGeom prst="triangle">
            <a:avLst/>
          </a:prstGeom>
          <a:solidFill>
            <a:srgbClr val="F43F6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72" name="TextBox 71"/>
          <p:cNvSpPr txBox="1"/>
          <p:nvPr/>
        </p:nvSpPr>
        <p:spPr>
          <a:xfrm>
            <a:off x="438912" y="5952744"/>
            <a:ext cx="1097280" cy="457200"/>
          </a:xfrm>
          <a:prstGeom prst="rect">
            <a:avLst/>
          </a:prstGeom>
          <a:noFill/>
        </p:spPr>
        <p:txBody>
          <a:bodyPr wrap="square" lIns="0" tIns="0" rIns="0" bIns="0" anchor="ctr">
            <a:spAutoFit/>
          </a:bodyPr>
          <a:lstStyle/>
          <a:p>
            <a:r>
              <a:rPr sz="1900" b="1">
                <a:solidFill>
                  <a:srgbClr val="FFED00"/>
                </a:solidFill>
                <a:latin typeface="Arial"/>
              </a:rPr>
              <a:t>Keynote</a:t>
            </a:r>
          </a:p>
        </p:txBody>
      </p:sp>
      <p:sp>
        <p:nvSpPr>
          <p:cNvPr id="73" name="Rectangle 72"/>
          <p:cNvSpPr/>
          <p:nvPr/>
        </p:nvSpPr>
        <p:spPr>
          <a:xfrm>
            <a:off x="1572768" y="6025896"/>
            <a:ext cx="22860" cy="329184"/>
          </a:xfrm>
          <a:prstGeom prst="rect">
            <a:avLst/>
          </a:prstGeom>
          <a:solidFill>
            <a:srgbClr val="FF4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 name="Example heading - editable text"/>
          <p:cNvSpPr txBox="1"/>
          <p:nvPr/>
        </p:nvSpPr>
        <p:spPr>
          <a:xfrm>
            <a:off x="761695" y="205740"/>
            <a:ext cx="7315200" cy="557784"/>
          </a:xfrm>
          <a:prstGeom prst="rect">
            <a:avLst/>
          </a:prstGeom>
          <a:noFill/>
        </p:spPr>
        <p:txBody>
          <a:bodyPr wrap="square" lIns="0" tIns="0" rIns="0" bIns="0">
            <a:spAutoFit/>
          </a:bodyPr>
          <a:lstStyle/>
          <a:p>
            <a:r>
              <a:rPr sz="3200" b="1">
                <a:solidFill>
                  <a:srgbClr val="FFFFFF"/>
                </a:solidFill>
                <a:latin typeface="Arial"/>
              </a:rPr>
              <a:t>Example 5: solution</a:t>
            </a:r>
          </a:p>
        </p:txBody>
      </p:sp>
    </p:spTree>
    <p:extLst>
      <p:ext uri="{BB962C8B-B14F-4D97-AF65-F5344CB8AC3E}">
        <p14:creationId xmlns:p14="http://schemas.microsoft.com/office/powerpoint/2010/main" val="32969205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EF256EC-1F47-1EA5-03F6-A89C0A922860}"/>
              </a:ext>
            </a:extLst>
          </p:cNvPr>
          <p:cNvPicPr>
            <a:picLocks noChangeAspect="1"/>
          </p:cNvPicPr>
          <p:nvPr/>
        </p:nvPicPr>
        <p:blipFill>
          <a:blip r:embed="rId3"/>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2CED19C-B6E0-4D44-AD19-07EE89941A57}"/>
              </a:ext>
            </a:extLst>
          </p:cNvPr>
          <p:cNvSpPr/>
          <p:nvPr/>
        </p:nvSpPr>
        <p:spPr>
          <a:xfrm>
            <a:off x="0" y="1371600"/>
            <a:ext cx="12192000" cy="4533900"/>
          </a:xfrm>
          <a:prstGeom prst="rect">
            <a:avLst/>
          </a:prstGeom>
          <a:solidFill>
            <a:srgbClr val="202020"/>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71" name="Rounded Rectangle 70"/>
          <p:cNvSpPr>
            <a:spLocks/>
          </p:cNvSpPr>
          <p:nvPr/>
        </p:nvSpPr>
        <p:spPr>
          <a:xfrm>
            <a:off x="201168" y="5934456"/>
            <a:ext cx="11786616" cy="512064"/>
          </a:xfrm>
          <a:prstGeom prst="roundRect">
            <a:avLst>
              <a:gd name="adj" fmla="val 10000"/>
            </a:avLst>
          </a:prstGeom>
          <a:solidFill>
            <a:srgbClr val="4B1F2D"/>
          </a:solidFill>
          <a:ln w="25400">
            <a:solidFill>
              <a:srgbClr val="FF4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2" name="TextBox 71"/>
          <p:cNvSpPr txBox="1"/>
          <p:nvPr/>
        </p:nvSpPr>
        <p:spPr>
          <a:xfrm>
            <a:off x="438912" y="5952744"/>
            <a:ext cx="1097280" cy="457200"/>
          </a:xfrm>
          <a:prstGeom prst="rect">
            <a:avLst/>
          </a:prstGeom>
          <a:noFill/>
        </p:spPr>
        <p:txBody>
          <a:bodyPr wrap="square" lIns="0" tIns="0" rIns="0" bIns="0" anchor="ctr">
            <a:spAutoFit/>
          </a:bodyPr>
          <a:lstStyle/>
          <a:p>
            <a:r>
              <a:rPr sz="1900" b="1">
                <a:solidFill>
                  <a:srgbClr val="FFED00"/>
                </a:solidFill>
                <a:latin typeface="Arial"/>
              </a:rPr>
              <a:t>Keynote</a:t>
            </a:r>
          </a:p>
        </p:txBody>
      </p:sp>
      <p:sp>
        <p:nvSpPr>
          <p:cNvPr id="73" name="Rectangle 72"/>
          <p:cNvSpPr/>
          <p:nvPr/>
        </p:nvSpPr>
        <p:spPr>
          <a:xfrm>
            <a:off x="1572768" y="6025896"/>
            <a:ext cx="22860" cy="329184"/>
          </a:xfrm>
          <a:prstGeom prst="rect">
            <a:avLst/>
          </a:prstGeom>
          <a:solidFill>
            <a:srgbClr val="FF4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a:extLst>
              <a:ext uri="{FF2B5EF4-FFF2-40B4-BE49-F238E27FC236}">
                <a16:creationId xmlns:a16="http://schemas.microsoft.com/office/drawing/2014/main" id="{B15087E2-061D-47DB-9ACE-84E8D30FA6F9}"/>
              </a:ext>
            </a:extLst>
          </p:cNvPr>
          <p:cNvSpPr txBox="1"/>
          <p:nvPr/>
        </p:nvSpPr>
        <p:spPr>
          <a:xfrm>
            <a:off x="1773936" y="5943600"/>
            <a:ext cx="9948672" cy="493776"/>
          </a:xfrm>
          <a:prstGeom prst="rect">
            <a:avLst/>
          </a:prstGeom>
          <a:noFill/>
        </p:spPr>
        <p:txBody>
          <a:bodyPr vertOverflow="overflow" vert="horz" wrap="square" tIns="0" bIns="0" rtlCol="0" anchor="ctr" anchorCtr="0">
            <a:noAutofit/>
          </a:bodyPr>
          <a:lstStyle/>
          <a:p>
            <a:pPr algn="l">
              <a:spcBef>
                <a:spcPts val="0"/>
              </a:spcBef>
              <a:spcAft>
                <a:spcPts val="0"/>
              </a:spcAft>
            </a:pPr>
            <a:r>
              <a:rPr lang="en-GB" sz="1400">
                <a:solidFill>
                  <a:srgbClr val="FFFFFF"/>
                </a:solidFill>
                <a:latin typeface="Arial"/>
                <a:cs typeface="Arial"/>
              </a:rPr>
              <a:t>Illustrative inputs only. Use the actual plate dimensions and laminate D-matrix for the original problem.</a:t>
            </a:r>
          </a:p>
        </p:txBody>
      </p:sp>
      <p:sp>
        <p:nvSpPr>
          <p:cNvPr id="43" name="Rectangle 42">
            <a:extLst>
              <a:ext uri="{FF2B5EF4-FFF2-40B4-BE49-F238E27FC236}">
                <a16:creationId xmlns:a16="http://schemas.microsoft.com/office/drawing/2014/main" id="{2B9CC773-D0D9-49FC-BAF1-B2A58E8D4A0A}"/>
              </a:ext>
            </a:extLst>
          </p:cNvPr>
          <p:cNvSpPr/>
          <p:nvPr/>
        </p:nvSpPr>
        <p:spPr>
          <a:xfrm>
            <a:off x="203200" y="1714500"/>
            <a:ext cx="6959600" cy="16002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44" name="Rectangle 43">
            <a:extLst>
              <a:ext uri="{FF2B5EF4-FFF2-40B4-BE49-F238E27FC236}">
                <a16:creationId xmlns:a16="http://schemas.microsoft.com/office/drawing/2014/main" id="{AE31B21F-74B6-4696-AE11-49490A9935FD}"/>
              </a:ext>
            </a:extLst>
          </p:cNvPr>
          <p:cNvSpPr/>
          <p:nvPr/>
        </p:nvSpPr>
        <p:spPr>
          <a:xfrm>
            <a:off x="203200" y="1714500"/>
            <a:ext cx="63500" cy="1600200"/>
          </a:xfrm>
          <a:prstGeom prst="rect">
            <a:avLst/>
          </a:prstGeom>
          <a:solidFill>
            <a:srgbClr val="FFD92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45" name="Oval 44">
            <a:extLst>
              <a:ext uri="{FF2B5EF4-FFF2-40B4-BE49-F238E27FC236}">
                <a16:creationId xmlns:a16="http://schemas.microsoft.com/office/drawing/2014/main" id="{1817CC87-447C-4A2A-AFF5-E86AC7E0E4DF}"/>
              </a:ext>
            </a:extLst>
          </p:cNvPr>
          <p:cNvSpPr/>
          <p:nvPr/>
        </p:nvSpPr>
        <p:spPr>
          <a:xfrm>
            <a:off x="419100" y="1816100"/>
            <a:ext cx="304800" cy="304800"/>
          </a:xfrm>
          <a:prstGeom prst="ellipse">
            <a:avLst/>
          </a:prstGeom>
          <a:solidFill>
            <a:srgbClr val="FFD92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1</a:t>
            </a:r>
          </a:p>
        </p:txBody>
      </p:sp>
      <p:sp>
        <p:nvSpPr>
          <p:cNvPr id="46" name="TextBox 45">
            <a:extLst>
              <a:ext uri="{FF2B5EF4-FFF2-40B4-BE49-F238E27FC236}">
                <a16:creationId xmlns:a16="http://schemas.microsoft.com/office/drawing/2014/main" id="{25EC7A0F-DB2D-4BE7-ADBA-165C65164C4B}"/>
              </a:ext>
            </a:extLst>
          </p:cNvPr>
          <p:cNvSpPr txBox="1"/>
          <p:nvPr/>
        </p:nvSpPr>
        <p:spPr>
          <a:xfrm>
            <a:off x="800100" y="1803400"/>
            <a:ext cx="6197600" cy="317500"/>
          </a:xfrm>
          <a:prstGeom prst="rect">
            <a:avLst/>
          </a:prstGeom>
          <a:noFill/>
        </p:spPr>
        <p:txBody>
          <a:bodyPr vertOverflow="overflow" vert="horz" wrap="square" tIns="0" bIns="0" rtlCol="0" anchor="t" anchorCtr="0">
            <a:noAutofit/>
          </a:bodyPr>
          <a:lstStyle/>
          <a:p>
            <a:pPr algn="l">
              <a:spcBef>
                <a:spcPts val="0"/>
              </a:spcBef>
              <a:spcAft>
                <a:spcPts val="400"/>
              </a:spcAft>
            </a:pPr>
            <a:r>
              <a:rPr lang="en-GB" sz="1500" b="1">
                <a:solidFill>
                  <a:srgbClr val="FFD426"/>
                </a:solidFill>
                <a:latin typeface="Arial"/>
                <a:cs typeface="Arial"/>
              </a:rPr>
              <a:t>Illustrative inputs for the same three modes</a:t>
            </a:r>
          </a:p>
        </p:txBody>
      </p:sp>
      <p:sp>
        <p:nvSpPr>
          <p:cNvPr id="47" name="TextBox 46">
            <a:extLst>
              <a:ext uri="{FF2B5EF4-FFF2-40B4-BE49-F238E27FC236}">
                <a16:creationId xmlns:a16="http://schemas.microsoft.com/office/drawing/2014/main" id="{1BBAA421-A7E5-4F7E-92A9-CF06E4A68198}"/>
              </a:ext>
            </a:extLst>
          </p:cNvPr>
          <p:cNvSpPr txBox="1"/>
          <p:nvPr/>
        </p:nvSpPr>
        <p:spPr>
          <a:xfrm>
            <a:off x="612648" y="2194560"/>
            <a:ext cx="6172200" cy="960120"/>
          </a:xfrm>
          <a:prstGeom prst="rect">
            <a:avLst/>
          </a:prstGeom>
          <a:noFill/>
        </p:spPr>
        <p:txBody>
          <a:bodyPr vertOverflow="overflow" vert="horz" wrap="square" tIns="0" bIns="0" rtlCol="0" anchor="t" anchorCtr="0">
            <a:noAutofit/>
          </a:bodyPr>
          <a:lstStyle/>
          <a:p>
            <a:pPr algn="l">
              <a:spcBef>
                <a:spcPts val="0"/>
              </a:spcBef>
              <a:spcAft>
                <a:spcPts val="400"/>
              </a:spcAft>
            </a:pPr>
            <a:r>
              <a:rPr lang="en-GB" sz="1600" i="1">
                <a:solidFill>
                  <a:srgbClr val="FFD426"/>
                </a:solidFill>
                <a:latin typeface="Arial"/>
                <a:ea typeface="Cambria Math"/>
                <a:cs typeface="Arial"/>
              </a:rPr>
              <a:t>a = b = 1 m</a:t>
            </a:r>
          </a:p>
          <a:p>
            <a:pPr>
              <a:spcBef>
                <a:spcPts val="0"/>
              </a:spcBef>
              <a:spcAft>
                <a:spcPts val="400"/>
              </a:spcAft>
            </a:pPr>
            <a:r>
              <a:rPr lang="en-GB" sz="1600" i="1">
                <a:solidFill>
                  <a:srgbClr val="FFD426"/>
                </a:solidFill>
                <a:latin typeface="Arial"/>
                <a:ea typeface="Cambria Math"/>
                <a:cs typeface="Arial"/>
              </a:rPr>
              <a:t>D₁₁ = D₂₂ = 10,  D₁₂ = 3,  D₆₆ = 2 kN·m</a:t>
            </a:r>
          </a:p>
          <a:p>
            <a:pPr>
              <a:spcBef>
                <a:spcPts val="0"/>
              </a:spcBef>
              <a:spcAft>
                <a:spcPts val="400"/>
              </a:spcAft>
            </a:pPr>
            <a:r>
              <a:rPr lang="en-GB" sz="1600" i="1">
                <a:solidFill>
                  <a:srgbClr val="FFD426"/>
                </a:solidFill>
                <a:latin typeface="Arial"/>
                <a:ea typeface="Cambria Math"/>
                <a:cs typeface="Arial"/>
              </a:rPr>
              <a:t>Retain φ₁₁, φ₂₂ and φ₃₃, in that order.</a:t>
            </a:r>
          </a:p>
        </p:txBody>
      </p:sp>
      <p:sp>
        <p:nvSpPr>
          <p:cNvPr id="48" name="Rectangle 47">
            <a:extLst>
              <a:ext uri="{FF2B5EF4-FFF2-40B4-BE49-F238E27FC236}">
                <a16:creationId xmlns:a16="http://schemas.microsoft.com/office/drawing/2014/main" id="{4A0A3F6B-7778-4806-B425-5629FDE58ECA}"/>
              </a:ext>
            </a:extLst>
          </p:cNvPr>
          <p:cNvSpPr/>
          <p:nvPr/>
        </p:nvSpPr>
        <p:spPr>
          <a:xfrm>
            <a:off x="7366000" y="1714500"/>
            <a:ext cx="4622800" cy="16002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49" name="Rectangle 48">
            <a:extLst>
              <a:ext uri="{FF2B5EF4-FFF2-40B4-BE49-F238E27FC236}">
                <a16:creationId xmlns:a16="http://schemas.microsoft.com/office/drawing/2014/main" id="{E6017B34-CE8E-413F-B19F-9A63744664AD}"/>
              </a:ext>
            </a:extLst>
          </p:cNvPr>
          <p:cNvSpPr/>
          <p:nvPr/>
        </p:nvSpPr>
        <p:spPr>
          <a:xfrm>
            <a:off x="7366000" y="1714500"/>
            <a:ext cx="63500" cy="1600200"/>
          </a:xfrm>
          <a:prstGeom prst="rect">
            <a:avLst/>
          </a:prstGeom>
          <a:solidFill>
            <a:srgbClr val="FF4D76"/>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0" name="Oval 49">
            <a:extLst>
              <a:ext uri="{FF2B5EF4-FFF2-40B4-BE49-F238E27FC236}">
                <a16:creationId xmlns:a16="http://schemas.microsoft.com/office/drawing/2014/main" id="{049C7038-23CF-49B7-9804-664F75E4A0C2}"/>
              </a:ext>
            </a:extLst>
          </p:cNvPr>
          <p:cNvSpPr/>
          <p:nvPr/>
        </p:nvSpPr>
        <p:spPr>
          <a:xfrm>
            <a:off x="7581900" y="1816100"/>
            <a:ext cx="304800" cy="304800"/>
          </a:xfrm>
          <a:prstGeom prst="ellipse">
            <a:avLst/>
          </a:prstGeom>
          <a:solidFill>
            <a:srgbClr val="FF4D76"/>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2</a:t>
            </a:r>
          </a:p>
        </p:txBody>
      </p:sp>
      <p:sp>
        <p:nvSpPr>
          <p:cNvPr id="51" name="TextBox 50">
            <a:extLst>
              <a:ext uri="{FF2B5EF4-FFF2-40B4-BE49-F238E27FC236}">
                <a16:creationId xmlns:a16="http://schemas.microsoft.com/office/drawing/2014/main" id="{DFC8F9C4-0889-4DD9-96B4-F5E816A587FB}"/>
              </a:ext>
            </a:extLst>
          </p:cNvPr>
          <p:cNvSpPr txBox="1"/>
          <p:nvPr/>
        </p:nvSpPr>
        <p:spPr>
          <a:xfrm>
            <a:off x="7962900" y="1803400"/>
            <a:ext cx="3860800" cy="317500"/>
          </a:xfrm>
          <a:prstGeom prst="rect">
            <a:avLst/>
          </a:prstGeom>
          <a:noFill/>
        </p:spPr>
        <p:txBody>
          <a:bodyPr vertOverflow="overflow" vert="horz" wrap="square" tIns="0" bIns="0" rtlCol="0" anchor="t" anchorCtr="0">
            <a:noAutofit/>
          </a:bodyPr>
          <a:lstStyle/>
          <a:p>
            <a:pPr algn="l">
              <a:spcBef>
                <a:spcPts val="0"/>
              </a:spcBef>
              <a:spcAft>
                <a:spcPts val="400"/>
              </a:spcAft>
            </a:pPr>
            <a:r>
              <a:rPr lang="en-GB" sz="1400" b="1">
                <a:solidFill>
                  <a:srgbClr val="FF3F72"/>
                </a:solidFill>
                <a:latin typeface="Arial"/>
                <a:cs typeface="Arial"/>
              </a:rPr>
              <a:t>Diagonal coefficient on this unit square</a:t>
            </a:r>
          </a:p>
        </p:txBody>
      </p:sp>
      <p:sp>
        <p:nvSpPr>
          <p:cNvPr id="52" name="TextBox 51">
            <a:extLst>
              <a:ext uri="{FF2B5EF4-FFF2-40B4-BE49-F238E27FC236}">
                <a16:creationId xmlns:a16="http://schemas.microsoft.com/office/drawing/2014/main" id="{5777E8D9-AA6C-4E4B-8479-7AB03FD88413}"/>
              </a:ext>
            </a:extLst>
          </p:cNvPr>
          <p:cNvSpPr txBox="1"/>
          <p:nvPr/>
        </p:nvSpPr>
        <p:spPr>
          <a:xfrm>
            <a:off x="7589520" y="2194560"/>
            <a:ext cx="4160520" cy="978408"/>
          </a:xfrm>
          <a:prstGeom prst="rect">
            <a:avLst/>
          </a:prstGeom>
          <a:noFill/>
        </p:spPr>
        <p:txBody>
          <a:bodyPr vertOverflow="overflow" vert="horz" wrap="square" tIns="0" bIns="0" rtlCol="0" anchor="t" anchorCtr="0">
            <a:normAutofit/>
          </a:bodyPr>
          <a:lstStyle/>
          <a:p>
            <a:pPr algn="l">
              <a:spcBef>
                <a:spcPts val="0"/>
              </a:spcBef>
              <a:spcAft>
                <a:spcPts val="400"/>
              </a:spcAft>
            </a:pPr>
            <a:r>
              <a:rPr lang="en-GB" sz="1300" i="1">
                <a:solidFill>
                  <a:srgbClr val="FF3F72"/>
                </a:solidFill>
                <a:latin typeface="Arial"/>
                <a:ea typeface="Cambria Math"/>
                <a:cs typeface="Arial"/>
              </a:rPr>
              <a:t>Kₘₙ,ₘₙ = ¼[D₁₁(mπ)⁴</a:t>
            </a:r>
            <a:endParaRPr lang="en-GB" sz="1250" i="1">
              <a:solidFill>
                <a:srgbClr val="FF3F72"/>
              </a:solidFill>
              <a:latin typeface="Arial"/>
              <a:ea typeface="Cambria Math"/>
              <a:cs typeface="Arial"/>
            </a:endParaRPr>
          </a:p>
          <a:p>
            <a:pPr>
              <a:spcBef>
                <a:spcPts val="0"/>
              </a:spcBef>
              <a:spcAft>
                <a:spcPts val="400"/>
              </a:spcAft>
            </a:pPr>
            <a:r>
              <a:rPr lang="en-GB" sz="1300" i="1">
                <a:solidFill>
                  <a:srgbClr val="FF3F72"/>
                </a:solidFill>
                <a:latin typeface="Arial"/>
                <a:ea typeface="Cambria Math"/>
                <a:cs typeface="Arial"/>
              </a:rPr>
              <a:t>+ 2(D₁₂ + 2D₆₆)(mπ)²(nπ)²</a:t>
            </a:r>
          </a:p>
          <a:p>
            <a:pPr>
              <a:spcBef>
                <a:spcPts val="0"/>
              </a:spcBef>
              <a:spcAft>
                <a:spcPts val="400"/>
              </a:spcAft>
            </a:pPr>
            <a:r>
              <a:rPr lang="en-GB" sz="1300" i="1">
                <a:solidFill>
                  <a:srgbClr val="FF3F72"/>
                </a:solidFill>
                <a:latin typeface="Arial"/>
                <a:ea typeface="Cambria Math"/>
                <a:cs typeface="Arial"/>
              </a:rPr>
              <a:t>+ D₂₂(nπ)⁴]</a:t>
            </a:r>
          </a:p>
        </p:txBody>
      </p:sp>
      <p:sp>
        <p:nvSpPr>
          <p:cNvPr id="53" name="Rectangle 52">
            <a:extLst>
              <a:ext uri="{FF2B5EF4-FFF2-40B4-BE49-F238E27FC236}">
                <a16:creationId xmlns:a16="http://schemas.microsoft.com/office/drawing/2014/main" id="{521A7525-4274-4A0A-B00F-339046036672}"/>
              </a:ext>
            </a:extLst>
          </p:cNvPr>
          <p:cNvSpPr/>
          <p:nvPr/>
        </p:nvSpPr>
        <p:spPr>
          <a:xfrm>
            <a:off x="203200" y="3479800"/>
            <a:ext cx="3835400" cy="20955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4" name="Rectangle 53">
            <a:extLst>
              <a:ext uri="{FF2B5EF4-FFF2-40B4-BE49-F238E27FC236}">
                <a16:creationId xmlns:a16="http://schemas.microsoft.com/office/drawing/2014/main" id="{FFEC72BE-4D1E-4395-91EF-E49B24E09BF0}"/>
              </a:ext>
            </a:extLst>
          </p:cNvPr>
          <p:cNvSpPr/>
          <p:nvPr/>
        </p:nvSpPr>
        <p:spPr>
          <a:xfrm>
            <a:off x="203200" y="3479800"/>
            <a:ext cx="63500" cy="2095500"/>
          </a:xfrm>
          <a:prstGeom prst="rect">
            <a:avLst/>
          </a:prstGeom>
          <a:solidFill>
            <a:srgbClr val="84ADF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5" name="Oval 54">
            <a:extLst>
              <a:ext uri="{FF2B5EF4-FFF2-40B4-BE49-F238E27FC236}">
                <a16:creationId xmlns:a16="http://schemas.microsoft.com/office/drawing/2014/main" id="{D94F410B-D229-44FD-BA93-3142D87ED1B6}"/>
              </a:ext>
            </a:extLst>
          </p:cNvPr>
          <p:cNvSpPr/>
          <p:nvPr/>
        </p:nvSpPr>
        <p:spPr>
          <a:xfrm>
            <a:off x="419100" y="3581400"/>
            <a:ext cx="304800" cy="304800"/>
          </a:xfrm>
          <a:prstGeom prst="ellipse">
            <a:avLst/>
          </a:prstGeom>
          <a:solidFill>
            <a:srgbClr val="84ADF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3</a:t>
            </a:r>
          </a:p>
        </p:txBody>
      </p:sp>
      <p:sp>
        <p:nvSpPr>
          <p:cNvPr id="56" name="TextBox 55">
            <a:extLst>
              <a:ext uri="{FF2B5EF4-FFF2-40B4-BE49-F238E27FC236}">
                <a16:creationId xmlns:a16="http://schemas.microsoft.com/office/drawing/2014/main" id="{79DA05CF-76B0-4B10-B7CA-62DCED2B3F21}"/>
              </a:ext>
            </a:extLst>
          </p:cNvPr>
          <p:cNvSpPr txBox="1"/>
          <p:nvPr/>
        </p:nvSpPr>
        <p:spPr>
          <a:xfrm>
            <a:off x="800100" y="3568700"/>
            <a:ext cx="3073400" cy="317500"/>
          </a:xfrm>
          <a:prstGeom prst="rect">
            <a:avLst/>
          </a:prstGeom>
          <a:noFill/>
        </p:spPr>
        <p:txBody>
          <a:bodyPr vertOverflow="overflow" vert="horz" wrap="square" tIns="0" bIns="0" rtlCol="0" anchor="t" anchorCtr="0">
            <a:noAutofit/>
          </a:bodyPr>
          <a:lstStyle/>
          <a:p>
            <a:pPr algn="l">
              <a:spcBef>
                <a:spcPts val="0"/>
              </a:spcBef>
              <a:spcAft>
                <a:spcPts val="400"/>
              </a:spcAft>
            </a:pPr>
            <a:r>
              <a:rPr lang="en-GB" sz="1500" b="1">
                <a:solidFill>
                  <a:srgbClr val="71A7FF"/>
                </a:solidFill>
                <a:latin typeface="Arial"/>
                <a:cs typeface="Arial"/>
              </a:rPr>
              <a:t>Why the factor ¼?</a:t>
            </a:r>
          </a:p>
        </p:txBody>
      </p:sp>
      <p:sp>
        <p:nvSpPr>
          <p:cNvPr id="57" name="TextBox 56">
            <a:extLst>
              <a:ext uri="{FF2B5EF4-FFF2-40B4-BE49-F238E27FC236}">
                <a16:creationId xmlns:a16="http://schemas.microsoft.com/office/drawing/2014/main" id="{57C433E3-0622-4CBA-911F-03FE6499F6ED}"/>
              </a:ext>
            </a:extLst>
          </p:cNvPr>
          <p:cNvSpPr txBox="1"/>
          <p:nvPr/>
        </p:nvSpPr>
        <p:spPr>
          <a:xfrm>
            <a:off x="512064" y="3986784"/>
            <a:ext cx="3227832" cy="859536"/>
          </a:xfrm>
          <a:prstGeom prst="rect">
            <a:avLst/>
          </a:prstGeom>
          <a:noFill/>
        </p:spPr>
        <p:txBody>
          <a:bodyPr vertOverflow="overflow" vert="horz" wrap="square" tIns="0" bIns="0" rtlCol="0" anchor="t" anchorCtr="0">
            <a:normAutofit fontScale="92500" lnSpcReduction="10000"/>
          </a:bodyPr>
          <a:lstStyle/>
          <a:p>
            <a:pPr algn="l">
              <a:spcBef>
                <a:spcPts val="0"/>
              </a:spcBef>
              <a:spcAft>
                <a:spcPts val="400"/>
              </a:spcAft>
            </a:pPr>
            <a:r>
              <a:rPr lang="en-GB" sz="1300">
                <a:solidFill>
                  <a:srgbClr val="FFFFFF"/>
                </a:solidFill>
                <a:latin typeface="Arial"/>
                <a:cs typeface="Arial"/>
              </a:rPr>
              <a:t>Test each mode against itself.</a:t>
            </a:r>
          </a:p>
          <a:p>
            <a:pPr>
              <a:spcBef>
                <a:spcPts val="0"/>
              </a:spcBef>
              <a:spcAft>
                <a:spcPts val="400"/>
              </a:spcAft>
            </a:pPr>
            <a:r>
              <a:rPr lang="en-GB" sz="1300">
                <a:solidFill>
                  <a:srgbClr val="FFFFFF"/>
                </a:solidFill>
                <a:latin typeface="Arial"/>
                <a:cs typeface="Arial"/>
              </a:rPr>
              <a:t>Each squared sine integrates to ½</a:t>
            </a:r>
          </a:p>
          <a:p>
            <a:pPr>
              <a:spcBef>
                <a:spcPts val="0"/>
              </a:spcBef>
              <a:spcAft>
                <a:spcPts val="400"/>
              </a:spcAft>
            </a:pPr>
            <a:r>
              <a:rPr lang="en-GB" sz="1300">
                <a:solidFill>
                  <a:srgbClr val="FFFFFF"/>
                </a:solidFill>
                <a:latin typeface="Arial"/>
                <a:cs typeface="Arial"/>
              </a:rPr>
              <a:t>over its unit interval. Their product</a:t>
            </a:r>
          </a:p>
          <a:p>
            <a:pPr>
              <a:spcBef>
                <a:spcPts val="0"/>
              </a:spcBef>
              <a:spcAft>
                <a:spcPts val="400"/>
              </a:spcAft>
            </a:pPr>
            <a:r>
              <a:rPr lang="en-GB" sz="1300">
                <a:solidFill>
                  <a:srgbClr val="FFFFFF"/>
                </a:solidFill>
                <a:latin typeface="Arial"/>
                <a:cs typeface="Arial"/>
              </a:rPr>
              <a:t>gives the normalization factor ¼.</a:t>
            </a:r>
          </a:p>
        </p:txBody>
      </p:sp>
      <p:sp>
        <p:nvSpPr>
          <p:cNvPr id="58" name="TextBox 57">
            <a:extLst>
              <a:ext uri="{FF2B5EF4-FFF2-40B4-BE49-F238E27FC236}">
                <a16:creationId xmlns:a16="http://schemas.microsoft.com/office/drawing/2014/main" id="{2278F46C-6545-4F7A-8942-9B8CE27645C8}"/>
              </a:ext>
            </a:extLst>
          </p:cNvPr>
          <p:cNvSpPr txBox="1"/>
          <p:nvPr/>
        </p:nvSpPr>
        <p:spPr>
          <a:xfrm>
            <a:off x="512064" y="4965192"/>
            <a:ext cx="3227832" cy="521207"/>
          </a:xfrm>
          <a:prstGeom prst="rect">
            <a:avLst/>
          </a:prstGeom>
          <a:noFill/>
        </p:spPr>
        <p:txBody>
          <a:bodyPr vertOverflow="overflow" vert="horz" wrap="square" tIns="0" bIns="0" rtlCol="0" anchor="t" anchorCtr="0">
            <a:normAutofit/>
          </a:bodyPr>
          <a:lstStyle/>
          <a:p>
            <a:pPr algn="l">
              <a:spcBef>
                <a:spcPts val="0"/>
              </a:spcBef>
              <a:spcAft>
                <a:spcPts val="400"/>
              </a:spcAft>
            </a:pPr>
            <a:r>
              <a:rPr lang="el-GR" sz="1200" i="1">
                <a:solidFill>
                  <a:srgbClr val="71A7FF"/>
                </a:solidFill>
                <a:latin typeface="Arial"/>
                <a:ea typeface="Cambria Math"/>
                <a:cs typeface="Arial"/>
              </a:rPr>
              <a:t>∫₀¹∫₀¹ φₘₙ² dx dy = ¼</a:t>
            </a:r>
          </a:p>
          <a:p>
            <a:pPr>
              <a:spcBef>
                <a:spcPts val="0"/>
              </a:spcBef>
              <a:spcAft>
                <a:spcPts val="400"/>
              </a:spcAft>
            </a:pPr>
            <a:r>
              <a:rPr lang="el-GR" sz="1200" i="1">
                <a:solidFill>
                  <a:srgbClr val="71A7FF"/>
                </a:solidFill>
                <a:latin typeface="Arial"/>
                <a:ea typeface="Cambria Math"/>
                <a:cs typeface="Arial"/>
              </a:rPr>
              <a:t>For general a,b, this integral is ab/4.</a:t>
            </a:r>
          </a:p>
        </p:txBody>
      </p:sp>
      <p:sp>
        <p:nvSpPr>
          <p:cNvPr id="59" name="Rectangle 58">
            <a:extLst>
              <a:ext uri="{FF2B5EF4-FFF2-40B4-BE49-F238E27FC236}">
                <a16:creationId xmlns:a16="http://schemas.microsoft.com/office/drawing/2014/main" id="{5AA70A01-9EF7-4BDA-8F73-1B11AB6D09B8}"/>
              </a:ext>
            </a:extLst>
          </p:cNvPr>
          <p:cNvSpPr/>
          <p:nvPr/>
        </p:nvSpPr>
        <p:spPr>
          <a:xfrm>
            <a:off x="4178300" y="3479800"/>
            <a:ext cx="3835400" cy="20955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0" name="Rectangle 59">
            <a:extLst>
              <a:ext uri="{FF2B5EF4-FFF2-40B4-BE49-F238E27FC236}">
                <a16:creationId xmlns:a16="http://schemas.microsoft.com/office/drawing/2014/main" id="{0B982713-6B1A-4E4F-83DE-C354C7D03239}"/>
              </a:ext>
            </a:extLst>
          </p:cNvPr>
          <p:cNvSpPr/>
          <p:nvPr/>
        </p:nvSpPr>
        <p:spPr>
          <a:xfrm>
            <a:off x="4178300" y="3479800"/>
            <a:ext cx="63500" cy="2095500"/>
          </a:xfrm>
          <a:prstGeom prst="rect">
            <a:avLst/>
          </a:prstGeom>
          <a:solidFill>
            <a:srgbClr val="69D4CA"/>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1" name="Oval 60">
            <a:extLst>
              <a:ext uri="{FF2B5EF4-FFF2-40B4-BE49-F238E27FC236}">
                <a16:creationId xmlns:a16="http://schemas.microsoft.com/office/drawing/2014/main" id="{2EC0B7B0-0FA7-4022-A825-AB3B87A4EB78}"/>
              </a:ext>
            </a:extLst>
          </p:cNvPr>
          <p:cNvSpPr/>
          <p:nvPr/>
        </p:nvSpPr>
        <p:spPr>
          <a:xfrm>
            <a:off x="4394200" y="3581400"/>
            <a:ext cx="304800" cy="304800"/>
          </a:xfrm>
          <a:prstGeom prst="ellipse">
            <a:avLst/>
          </a:prstGeom>
          <a:solidFill>
            <a:srgbClr val="69D4CA"/>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4</a:t>
            </a:r>
          </a:p>
        </p:txBody>
      </p:sp>
      <p:sp>
        <p:nvSpPr>
          <p:cNvPr id="62" name="TextBox 61">
            <a:extLst>
              <a:ext uri="{FF2B5EF4-FFF2-40B4-BE49-F238E27FC236}">
                <a16:creationId xmlns:a16="http://schemas.microsoft.com/office/drawing/2014/main" id="{36809A4F-D98F-439A-A647-3DF049FD8B92}"/>
              </a:ext>
            </a:extLst>
          </p:cNvPr>
          <p:cNvSpPr txBox="1"/>
          <p:nvPr/>
        </p:nvSpPr>
        <p:spPr>
          <a:xfrm>
            <a:off x="4775200" y="3568700"/>
            <a:ext cx="3073400" cy="317500"/>
          </a:xfrm>
          <a:prstGeom prst="rect">
            <a:avLst/>
          </a:prstGeom>
          <a:noFill/>
        </p:spPr>
        <p:txBody>
          <a:bodyPr vertOverflow="overflow" vert="horz" wrap="square" tIns="0" bIns="0" rtlCol="0" anchor="t" anchorCtr="0">
            <a:noAutofit/>
          </a:bodyPr>
          <a:lstStyle/>
          <a:p>
            <a:pPr algn="l">
              <a:spcBef>
                <a:spcPts val="0"/>
              </a:spcBef>
              <a:spcAft>
                <a:spcPts val="400"/>
              </a:spcAft>
            </a:pPr>
            <a:r>
              <a:rPr lang="en-GB" sz="1500" b="1">
                <a:solidFill>
                  <a:srgbClr val="59D4C9"/>
                </a:solidFill>
                <a:latin typeface="Arial"/>
                <a:cs typeface="Arial"/>
              </a:rPr>
              <a:t>Three diagonal entries</a:t>
            </a:r>
          </a:p>
        </p:txBody>
      </p:sp>
      <p:sp>
        <p:nvSpPr>
          <p:cNvPr id="63" name="TextBox 62">
            <a:extLst>
              <a:ext uri="{FF2B5EF4-FFF2-40B4-BE49-F238E27FC236}">
                <a16:creationId xmlns:a16="http://schemas.microsoft.com/office/drawing/2014/main" id="{3817A071-0EFA-4B6C-8700-F5E281EFD774}"/>
              </a:ext>
            </a:extLst>
          </p:cNvPr>
          <p:cNvSpPr txBox="1"/>
          <p:nvPr/>
        </p:nvSpPr>
        <p:spPr>
          <a:xfrm>
            <a:off x="4480560" y="3986784"/>
            <a:ext cx="3227832" cy="932688"/>
          </a:xfrm>
          <a:prstGeom prst="rect">
            <a:avLst/>
          </a:prstGeom>
          <a:noFill/>
        </p:spPr>
        <p:txBody>
          <a:bodyPr vertOverflow="overflow" vert="horz" wrap="square" tIns="0" bIns="0" rtlCol="0" anchor="t" anchorCtr="0">
            <a:normAutofit/>
          </a:bodyPr>
          <a:lstStyle/>
          <a:p>
            <a:pPr algn="l">
              <a:spcBef>
                <a:spcPts val="0"/>
              </a:spcBef>
              <a:spcAft>
                <a:spcPts val="400"/>
              </a:spcAft>
            </a:pPr>
            <a:r>
              <a:rPr lang="en-GB" sz="1200" dirty="0">
                <a:solidFill>
                  <a:srgbClr val="FFFFFF"/>
                </a:solidFill>
                <a:latin typeface="Arial"/>
                <a:cs typeface="Arial"/>
              </a:rPr>
              <a:t>For (1,1): 10 + 2(3 + 4) + 10 = 34.</a:t>
            </a:r>
          </a:p>
          <a:p>
            <a:pPr>
              <a:spcBef>
                <a:spcPts val="0"/>
              </a:spcBef>
              <a:spcAft>
                <a:spcPts val="400"/>
              </a:spcAft>
            </a:pPr>
            <a:r>
              <a:rPr lang="en-GB" sz="1200" dirty="0">
                <a:solidFill>
                  <a:srgbClr val="FFFFFF"/>
                </a:solidFill>
                <a:latin typeface="Arial"/>
                <a:cs typeface="Arial"/>
              </a:rPr>
              <a:t>k₁ = K₁₁,₁₁ = 8.5π⁴ </a:t>
            </a:r>
            <a:r>
              <a:rPr lang="en-GB" sz="1200" dirty="0" err="1">
                <a:solidFill>
                  <a:srgbClr val="FFFFFF"/>
                </a:solidFill>
                <a:latin typeface="Arial"/>
                <a:cs typeface="Arial"/>
              </a:rPr>
              <a:t>kN</a:t>
            </a:r>
            <a:r>
              <a:rPr lang="en-GB" sz="1200" dirty="0">
                <a:solidFill>
                  <a:srgbClr val="FFFFFF"/>
                </a:solidFill>
                <a:latin typeface="Arial"/>
                <a:cs typeface="Arial"/>
              </a:rPr>
              <a:t>/m.</a:t>
            </a:r>
          </a:p>
          <a:p>
            <a:pPr>
              <a:spcBef>
                <a:spcPts val="0"/>
              </a:spcBef>
              <a:spcAft>
                <a:spcPts val="400"/>
              </a:spcAft>
            </a:pPr>
            <a:r>
              <a:rPr lang="en-GB" sz="1200" dirty="0">
                <a:solidFill>
                  <a:srgbClr val="FFFFFF"/>
                </a:solidFill>
                <a:latin typeface="Arial"/>
                <a:cs typeface="Arial"/>
              </a:rPr>
              <a:t>For (</a:t>
            </a:r>
            <a:r>
              <a:rPr lang="en-GB" sz="1200" dirty="0" err="1">
                <a:solidFill>
                  <a:srgbClr val="FFFFFF"/>
                </a:solidFill>
                <a:latin typeface="Arial"/>
                <a:cs typeface="Arial"/>
              </a:rPr>
              <a:t>r,r</a:t>
            </a:r>
            <a:r>
              <a:rPr lang="en-GB" sz="1200" dirty="0">
                <a:solidFill>
                  <a:srgbClr val="FFFFFF"/>
                </a:solidFill>
                <a:latin typeface="Arial"/>
                <a:cs typeface="Arial"/>
              </a:rPr>
              <a:t>), fourth derivatives give r⁴.</a:t>
            </a:r>
          </a:p>
          <a:p>
            <a:pPr>
              <a:spcBef>
                <a:spcPts val="0"/>
              </a:spcBef>
              <a:spcAft>
                <a:spcPts val="400"/>
              </a:spcAft>
            </a:pPr>
            <a:r>
              <a:rPr lang="en-GB" sz="1200" dirty="0">
                <a:solidFill>
                  <a:srgbClr val="FFFFFF"/>
                </a:solidFill>
                <a:latin typeface="Arial"/>
                <a:cs typeface="Arial"/>
              </a:rPr>
              <a:t>So, k₂ = 16k₁ and k₃ = 81k₁.</a:t>
            </a:r>
          </a:p>
        </p:txBody>
      </p:sp>
      <p:sp>
        <p:nvSpPr>
          <p:cNvPr id="64" name="TextBox 63">
            <a:extLst>
              <a:ext uri="{FF2B5EF4-FFF2-40B4-BE49-F238E27FC236}">
                <a16:creationId xmlns:a16="http://schemas.microsoft.com/office/drawing/2014/main" id="{0CE8458A-51E4-4C7E-990B-800CED22D44F}"/>
              </a:ext>
            </a:extLst>
          </p:cNvPr>
          <p:cNvSpPr txBox="1"/>
          <p:nvPr/>
        </p:nvSpPr>
        <p:spPr>
          <a:xfrm>
            <a:off x="4480560" y="5020056"/>
            <a:ext cx="3227832" cy="502920"/>
          </a:xfrm>
          <a:prstGeom prst="rect">
            <a:avLst/>
          </a:prstGeom>
          <a:noFill/>
        </p:spPr>
        <p:txBody>
          <a:bodyPr vertOverflow="overflow" vert="horz" wrap="square" tIns="0" bIns="0" rtlCol="0" anchor="t" anchorCtr="0">
            <a:normAutofit/>
          </a:bodyPr>
          <a:lstStyle/>
          <a:p>
            <a:pPr algn="l">
              <a:spcBef>
                <a:spcPts val="0"/>
              </a:spcBef>
              <a:spcAft>
                <a:spcPts val="400"/>
              </a:spcAft>
            </a:pPr>
            <a:r>
              <a:rPr lang="en-GB" sz="1200" i="1">
                <a:solidFill>
                  <a:srgbClr val="59D4C9"/>
                </a:solidFill>
                <a:latin typeface="Arial"/>
                <a:ea typeface="Cambria Math"/>
                <a:cs typeface="Arial"/>
              </a:rPr>
              <a:t>k₁ ≈ 828.0 kN/m</a:t>
            </a:r>
          </a:p>
          <a:p>
            <a:pPr>
              <a:spcBef>
                <a:spcPts val="0"/>
              </a:spcBef>
              <a:spcAft>
                <a:spcPts val="400"/>
              </a:spcAft>
            </a:pPr>
            <a:r>
              <a:rPr lang="en-GB" sz="1200" i="1">
                <a:solidFill>
                  <a:srgbClr val="59D4C9"/>
                </a:solidFill>
                <a:latin typeface="Arial"/>
                <a:ea typeface="Cambria Math"/>
                <a:cs typeface="Arial"/>
              </a:rPr>
              <a:t>k₂ ≈ 13,247.6,  k₃ ≈ 67,066.2 kN/m</a:t>
            </a:r>
          </a:p>
        </p:txBody>
      </p:sp>
      <p:sp>
        <p:nvSpPr>
          <p:cNvPr id="65" name="Rectangle 64">
            <a:extLst>
              <a:ext uri="{FF2B5EF4-FFF2-40B4-BE49-F238E27FC236}">
                <a16:creationId xmlns:a16="http://schemas.microsoft.com/office/drawing/2014/main" id="{41C170A7-2837-467E-AC0B-71230EDA1C07}"/>
              </a:ext>
            </a:extLst>
          </p:cNvPr>
          <p:cNvSpPr/>
          <p:nvPr/>
        </p:nvSpPr>
        <p:spPr>
          <a:xfrm>
            <a:off x="8153400" y="3479800"/>
            <a:ext cx="3835400" cy="20955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6" name="Rectangle 65">
            <a:extLst>
              <a:ext uri="{FF2B5EF4-FFF2-40B4-BE49-F238E27FC236}">
                <a16:creationId xmlns:a16="http://schemas.microsoft.com/office/drawing/2014/main" id="{6BC80BBE-6B17-4B82-8153-E6E2D147F172}"/>
              </a:ext>
            </a:extLst>
          </p:cNvPr>
          <p:cNvSpPr/>
          <p:nvPr/>
        </p:nvSpPr>
        <p:spPr>
          <a:xfrm>
            <a:off x="8153400" y="3479800"/>
            <a:ext cx="63500" cy="2095500"/>
          </a:xfrm>
          <a:prstGeom prst="rect">
            <a:avLst/>
          </a:prstGeom>
          <a:solidFill>
            <a:srgbClr val="FFD92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7" name="Oval 66">
            <a:extLst>
              <a:ext uri="{FF2B5EF4-FFF2-40B4-BE49-F238E27FC236}">
                <a16:creationId xmlns:a16="http://schemas.microsoft.com/office/drawing/2014/main" id="{34D36E2F-ABA7-491E-A0AD-867A4280A0E6}"/>
              </a:ext>
            </a:extLst>
          </p:cNvPr>
          <p:cNvSpPr/>
          <p:nvPr/>
        </p:nvSpPr>
        <p:spPr>
          <a:xfrm>
            <a:off x="8369300" y="3581400"/>
            <a:ext cx="304800" cy="304800"/>
          </a:xfrm>
          <a:prstGeom prst="ellipse">
            <a:avLst/>
          </a:prstGeom>
          <a:solidFill>
            <a:srgbClr val="FFD92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5</a:t>
            </a:r>
          </a:p>
        </p:txBody>
      </p:sp>
      <p:sp>
        <p:nvSpPr>
          <p:cNvPr id="68" name="TextBox 67">
            <a:extLst>
              <a:ext uri="{FF2B5EF4-FFF2-40B4-BE49-F238E27FC236}">
                <a16:creationId xmlns:a16="http://schemas.microsoft.com/office/drawing/2014/main" id="{2DB632A6-9042-4E8D-A82F-3E324652D890}"/>
              </a:ext>
            </a:extLst>
          </p:cNvPr>
          <p:cNvSpPr txBox="1"/>
          <p:nvPr/>
        </p:nvSpPr>
        <p:spPr>
          <a:xfrm>
            <a:off x="8750300" y="3568700"/>
            <a:ext cx="3073400" cy="317500"/>
          </a:xfrm>
          <a:prstGeom prst="rect">
            <a:avLst/>
          </a:prstGeom>
          <a:noFill/>
        </p:spPr>
        <p:txBody>
          <a:bodyPr vertOverflow="overflow" vert="horz" wrap="square" tIns="0" bIns="0" rtlCol="0" anchor="t" anchorCtr="0">
            <a:noAutofit/>
          </a:bodyPr>
          <a:lstStyle/>
          <a:p>
            <a:pPr algn="l">
              <a:spcBef>
                <a:spcPts val="0"/>
              </a:spcBef>
              <a:spcAft>
                <a:spcPts val="400"/>
              </a:spcAft>
            </a:pPr>
            <a:r>
              <a:rPr lang="en-GB" sz="1400" b="1">
                <a:solidFill>
                  <a:srgbClr val="FFD426"/>
                </a:solidFill>
                <a:latin typeface="Arial"/>
                <a:cs typeface="Arial"/>
              </a:rPr>
              <a:t>The assembled 3 × 3 matrix</a:t>
            </a:r>
          </a:p>
        </p:txBody>
      </p:sp>
      <p:sp>
        <p:nvSpPr>
          <p:cNvPr id="69" name="TextBox 68">
            <a:extLst>
              <a:ext uri="{FF2B5EF4-FFF2-40B4-BE49-F238E27FC236}">
                <a16:creationId xmlns:a16="http://schemas.microsoft.com/office/drawing/2014/main" id="{CD76D85A-8685-4DBE-BCAA-5BFFF688CF36}"/>
              </a:ext>
            </a:extLst>
          </p:cNvPr>
          <p:cNvSpPr txBox="1"/>
          <p:nvPr/>
        </p:nvSpPr>
        <p:spPr>
          <a:xfrm>
            <a:off x="8458200" y="3986784"/>
            <a:ext cx="3227832" cy="813816"/>
          </a:xfrm>
          <a:prstGeom prst="rect">
            <a:avLst/>
          </a:prstGeom>
          <a:noFill/>
        </p:spPr>
        <p:txBody>
          <a:bodyPr vertOverflow="overflow" vert="horz" wrap="square" tIns="0" bIns="0" rtlCol="0" anchor="t" anchorCtr="0">
            <a:normAutofit/>
          </a:bodyPr>
          <a:lstStyle/>
          <a:p>
            <a:pPr algn="l">
              <a:spcBef>
                <a:spcPts val="0"/>
              </a:spcBef>
              <a:spcAft>
                <a:spcPts val="400"/>
              </a:spcAft>
            </a:pPr>
            <a:r>
              <a:rPr lang="en-GB" sz="1200">
                <a:solidFill>
                  <a:srgbClr val="FFFFFF"/>
                </a:solidFill>
                <a:latin typeface="Arial"/>
                <a:cs typeface="Arial"/>
              </a:rPr>
              <a:t>Different sine modes are orthogonal.</a:t>
            </a:r>
          </a:p>
          <a:p>
            <a:pPr>
              <a:spcBef>
                <a:spcPts val="0"/>
              </a:spcBef>
              <a:spcAft>
                <a:spcPts val="400"/>
              </a:spcAft>
            </a:pPr>
            <a:r>
              <a:rPr lang="en-GB" sz="1200">
                <a:solidFill>
                  <a:srgbClr val="FFFFFF"/>
                </a:solidFill>
                <a:latin typeface="Arial"/>
                <a:cs typeface="Arial"/>
              </a:rPr>
              <a:t>Their bending cross terms are zero.</a:t>
            </a:r>
          </a:p>
          <a:p>
            <a:pPr>
              <a:spcBef>
                <a:spcPts val="0"/>
              </a:spcBef>
              <a:spcAft>
                <a:spcPts val="400"/>
              </a:spcAft>
            </a:pPr>
            <a:r>
              <a:rPr lang="en-GB" sz="1200">
                <a:solidFill>
                  <a:srgbClr val="FFFFFF"/>
                </a:solidFill>
                <a:latin typeface="Arial"/>
                <a:cs typeface="Arial"/>
              </a:rPr>
              <a:t>K = 8.5π⁴ diag(1, 16, 81) kN/m</a:t>
            </a:r>
          </a:p>
        </p:txBody>
      </p:sp>
      <p:sp>
        <p:nvSpPr>
          <p:cNvPr id="70" name="TextBox 69">
            <a:extLst>
              <a:ext uri="{FF2B5EF4-FFF2-40B4-BE49-F238E27FC236}">
                <a16:creationId xmlns:a16="http://schemas.microsoft.com/office/drawing/2014/main" id="{193C3909-469D-4A42-AA97-DF589CF5DD52}"/>
              </a:ext>
            </a:extLst>
          </p:cNvPr>
          <p:cNvSpPr txBox="1"/>
          <p:nvPr/>
        </p:nvSpPr>
        <p:spPr>
          <a:xfrm>
            <a:off x="8458200" y="5020056"/>
            <a:ext cx="713232" cy="320040"/>
          </a:xfrm>
          <a:prstGeom prst="rect">
            <a:avLst/>
          </a:prstGeom>
          <a:noFill/>
        </p:spPr>
        <p:txBody>
          <a:bodyPr vertOverflow="overflow" vert="horz" wrap="square" tIns="0" bIns="0" rtlCol="0" anchor="t" anchorCtr="0">
            <a:normAutofit/>
          </a:bodyPr>
          <a:lstStyle/>
          <a:p>
            <a:pPr algn="l">
              <a:spcBef>
                <a:spcPts val="0"/>
              </a:spcBef>
              <a:spcAft>
                <a:spcPts val="400"/>
              </a:spcAft>
            </a:pPr>
            <a:r>
              <a:rPr lang="en-GB" sz="1300" i="1" dirty="0">
                <a:solidFill>
                  <a:srgbClr val="FFD426"/>
                </a:solidFill>
                <a:latin typeface="Arial"/>
                <a:ea typeface="Cambria Math"/>
                <a:cs typeface="Arial"/>
              </a:rPr>
              <a:t>8.5π⁴</a:t>
            </a:r>
          </a:p>
        </p:txBody>
      </p:sp>
      <p:sp>
        <p:nvSpPr>
          <p:cNvPr id="40" name="TextBox 39">
            <a:extLst>
              <a:ext uri="{FF2B5EF4-FFF2-40B4-BE49-F238E27FC236}">
                <a16:creationId xmlns:a16="http://schemas.microsoft.com/office/drawing/2014/main" id="{3305890E-9813-4B51-8948-BEAA1F9EFEBA}"/>
              </a:ext>
            </a:extLst>
          </p:cNvPr>
          <p:cNvSpPr txBox="1"/>
          <p:nvPr/>
        </p:nvSpPr>
        <p:spPr>
          <a:xfrm>
            <a:off x="762000" y="736600"/>
            <a:ext cx="10414000" cy="508000"/>
          </a:xfrm>
          <a:prstGeom prst="rect">
            <a:avLst/>
          </a:prstGeom>
          <a:noFill/>
          <a:ln>
            <a:noFill/>
          </a:ln>
        </p:spPr>
        <p:txBody>
          <a:bodyPr vertOverflow="overflow" vert="horz" wrap="square" tIns="0" bIns="0" rtlCol="0" anchor="t" anchorCtr="0">
            <a:normAutofit/>
          </a:bodyPr>
          <a:lstStyle/>
          <a:p>
            <a:pPr algn="l">
              <a:spcBef>
                <a:spcPts val="0"/>
              </a:spcBef>
              <a:spcAft>
                <a:spcPts val="400"/>
              </a:spcAft>
            </a:pPr>
            <a:r>
              <a:rPr lang="en-GB" sz="2500" b="1">
                <a:solidFill>
                  <a:srgbClr val="FFFF00"/>
                </a:solidFill>
                <a:latin typeface="Arial"/>
                <a:cs typeface="Arial"/>
              </a:rPr>
              <a:t>Step 5: calculating the three-mode bending matrix</a:t>
            </a:r>
          </a:p>
        </p:txBody>
      </p:sp>
      <p:sp>
        <p:nvSpPr>
          <p:cNvPr id="39" name="Isosceles Triangle 38">
            <a:extLst>
              <a:ext uri="{FF2B5EF4-FFF2-40B4-BE49-F238E27FC236}">
                <a16:creationId xmlns:a16="http://schemas.microsoft.com/office/drawing/2014/main" id="{4396BC38-ED65-4010-86AF-04BC6B722432}"/>
              </a:ext>
            </a:extLst>
          </p:cNvPr>
          <p:cNvSpPr/>
          <p:nvPr/>
        </p:nvSpPr>
        <p:spPr>
          <a:xfrm rot="10800000">
            <a:off x="1917700" y="1295400"/>
            <a:ext cx="965200" cy="381000"/>
          </a:xfrm>
          <a:prstGeom prst="triangle">
            <a:avLst/>
          </a:prstGeom>
          <a:solidFill>
            <a:srgbClr val="F43F6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74" name="Example heading - editable text"/>
          <p:cNvSpPr txBox="1"/>
          <p:nvPr/>
        </p:nvSpPr>
        <p:spPr>
          <a:xfrm>
            <a:off x="761695" y="205740"/>
            <a:ext cx="7315200" cy="557784"/>
          </a:xfrm>
          <a:prstGeom prst="rect">
            <a:avLst/>
          </a:prstGeom>
          <a:noFill/>
        </p:spPr>
        <p:txBody>
          <a:bodyPr wrap="square" lIns="0" tIns="0" rIns="0" bIns="0">
            <a:spAutoFit/>
          </a:bodyPr>
          <a:lstStyle/>
          <a:p>
            <a:r>
              <a:rPr sz="3200" b="1">
                <a:solidFill>
                  <a:srgbClr val="FFFFFF"/>
                </a:solidFill>
                <a:latin typeface="Arial"/>
              </a:rPr>
              <a:t>Example 5: solution</a:t>
            </a:r>
          </a:p>
        </p:txBody>
      </p:sp>
      <p:graphicFrame>
        <p:nvGraphicFramePr>
          <p:cNvPr id="75" name="Table 74"/>
          <p:cNvGraphicFramePr>
            <a:graphicFrameLocks noGrp="1"/>
          </p:cNvGraphicFramePr>
          <p:nvPr>
            <p:extLst>
              <p:ext uri="{D42A27DB-BD31-4B8C-83A1-F6EECF244321}">
                <p14:modId xmlns:p14="http://schemas.microsoft.com/office/powerpoint/2010/main" val="724933335"/>
              </p:ext>
            </p:extLst>
          </p:nvPr>
        </p:nvGraphicFramePr>
        <p:xfrm>
          <a:off x="9290304" y="4773168"/>
          <a:ext cx="1188720" cy="658368"/>
        </p:xfrm>
        <a:graphic>
          <a:graphicData uri="http://schemas.openxmlformats.org/drawingml/2006/table">
            <a:tbl>
              <a:tblPr firstRow="1" bandRow="1">
                <a:tableStyleId>{5C22544A-7EE6-4342-B048-85BDC9FD1C3A}</a:tableStyleId>
              </a:tblPr>
              <a:tblGrid>
                <a:gridCol w="396240">
                  <a:extLst>
                    <a:ext uri="{9D8B030D-6E8A-4147-A177-3AD203B41FA5}">
                      <a16:colId xmlns:a16="http://schemas.microsoft.com/office/drawing/2014/main" val="20000"/>
                    </a:ext>
                  </a:extLst>
                </a:gridCol>
                <a:gridCol w="396240">
                  <a:extLst>
                    <a:ext uri="{9D8B030D-6E8A-4147-A177-3AD203B41FA5}">
                      <a16:colId xmlns:a16="http://schemas.microsoft.com/office/drawing/2014/main" val="20001"/>
                    </a:ext>
                  </a:extLst>
                </a:gridCol>
                <a:gridCol w="396240">
                  <a:extLst>
                    <a:ext uri="{9D8B030D-6E8A-4147-A177-3AD203B41FA5}">
                      <a16:colId xmlns:a16="http://schemas.microsoft.com/office/drawing/2014/main" val="20002"/>
                    </a:ext>
                  </a:extLst>
                </a:gridCol>
              </a:tblGrid>
              <a:tr h="219456">
                <a:tc>
                  <a:txBody>
                    <a:bodyPr/>
                    <a:lstStyle/>
                    <a:p>
                      <a:pPr algn="ctr"/>
                      <a:r>
                        <a:rPr sz="1200">
                          <a:solidFill>
                            <a:srgbClr val="FFD426"/>
                          </a:solidFill>
                          <a:latin typeface="Arial"/>
                        </a:rPr>
                        <a:t>1</a:t>
                      </a:r>
                    </a:p>
                  </a:txBody>
                  <a:tcPr marL="0" marR="0" marT="0" marB="0">
                    <a:lnL>
                      <a:noFill/>
                    </a:lnL>
                    <a:lnR>
                      <a:noFill/>
                    </a:lnR>
                    <a:lnT>
                      <a:noFill/>
                    </a:lnT>
                    <a:lnB>
                      <a:noFill/>
                    </a:lnB>
                    <a:solidFill>
                      <a:srgbClr val="2C2C2C"/>
                    </a:solidFill>
                  </a:tcPr>
                </a:tc>
                <a:tc>
                  <a:txBody>
                    <a:bodyPr/>
                    <a:lstStyle/>
                    <a:p>
                      <a:pPr algn="ctr"/>
                      <a:r>
                        <a:rPr sz="1200">
                          <a:solidFill>
                            <a:srgbClr val="FFD426"/>
                          </a:solidFill>
                          <a:latin typeface="Arial"/>
                        </a:rPr>
                        <a:t>0</a:t>
                      </a:r>
                    </a:p>
                  </a:txBody>
                  <a:tcPr marL="0" marR="0" marT="0" marB="0">
                    <a:lnL>
                      <a:noFill/>
                    </a:lnL>
                    <a:lnR>
                      <a:noFill/>
                    </a:lnR>
                    <a:lnT>
                      <a:noFill/>
                    </a:lnT>
                    <a:lnB>
                      <a:noFill/>
                    </a:lnB>
                    <a:solidFill>
                      <a:srgbClr val="2C2C2C"/>
                    </a:solidFill>
                  </a:tcPr>
                </a:tc>
                <a:tc>
                  <a:txBody>
                    <a:bodyPr/>
                    <a:lstStyle/>
                    <a:p>
                      <a:pPr algn="ctr"/>
                      <a:r>
                        <a:rPr sz="1200">
                          <a:solidFill>
                            <a:srgbClr val="FFD426"/>
                          </a:solidFill>
                          <a:latin typeface="Arial"/>
                        </a:rPr>
                        <a:t>0</a:t>
                      </a:r>
                    </a:p>
                  </a:txBody>
                  <a:tcPr marL="0" marR="0" marT="0" marB="0">
                    <a:lnL>
                      <a:noFill/>
                    </a:lnL>
                    <a:lnR>
                      <a:noFill/>
                    </a:lnR>
                    <a:lnT>
                      <a:noFill/>
                    </a:lnT>
                    <a:lnB>
                      <a:noFill/>
                    </a:lnB>
                    <a:solidFill>
                      <a:srgbClr val="2C2C2C"/>
                    </a:solidFill>
                  </a:tcPr>
                </a:tc>
                <a:extLst>
                  <a:ext uri="{0D108BD9-81ED-4DB2-BD59-A6C34878D82A}">
                    <a16:rowId xmlns:a16="http://schemas.microsoft.com/office/drawing/2014/main" val="10000"/>
                  </a:ext>
                </a:extLst>
              </a:tr>
              <a:tr h="219456">
                <a:tc>
                  <a:txBody>
                    <a:bodyPr/>
                    <a:lstStyle/>
                    <a:p>
                      <a:pPr algn="ctr"/>
                      <a:r>
                        <a:rPr sz="1200">
                          <a:solidFill>
                            <a:srgbClr val="FFD426"/>
                          </a:solidFill>
                          <a:latin typeface="Arial"/>
                        </a:rPr>
                        <a:t>0</a:t>
                      </a:r>
                    </a:p>
                  </a:txBody>
                  <a:tcPr marL="0" marR="0" marT="0" marB="0">
                    <a:lnL>
                      <a:noFill/>
                    </a:lnL>
                    <a:lnR>
                      <a:noFill/>
                    </a:lnR>
                    <a:lnT>
                      <a:noFill/>
                    </a:lnT>
                    <a:lnB>
                      <a:noFill/>
                    </a:lnB>
                    <a:solidFill>
                      <a:srgbClr val="2C2C2C"/>
                    </a:solidFill>
                  </a:tcPr>
                </a:tc>
                <a:tc>
                  <a:txBody>
                    <a:bodyPr/>
                    <a:lstStyle/>
                    <a:p>
                      <a:pPr algn="ctr"/>
                      <a:r>
                        <a:rPr sz="1200">
                          <a:solidFill>
                            <a:srgbClr val="FFD426"/>
                          </a:solidFill>
                          <a:latin typeface="Arial"/>
                        </a:rPr>
                        <a:t>16</a:t>
                      </a:r>
                    </a:p>
                  </a:txBody>
                  <a:tcPr marL="0" marR="0" marT="0" marB="0">
                    <a:lnL>
                      <a:noFill/>
                    </a:lnL>
                    <a:lnR>
                      <a:noFill/>
                    </a:lnR>
                    <a:lnT>
                      <a:noFill/>
                    </a:lnT>
                    <a:lnB>
                      <a:noFill/>
                    </a:lnB>
                    <a:solidFill>
                      <a:srgbClr val="2C2C2C"/>
                    </a:solidFill>
                  </a:tcPr>
                </a:tc>
                <a:tc>
                  <a:txBody>
                    <a:bodyPr/>
                    <a:lstStyle/>
                    <a:p>
                      <a:pPr algn="ctr"/>
                      <a:r>
                        <a:rPr sz="1200">
                          <a:solidFill>
                            <a:srgbClr val="FFD426"/>
                          </a:solidFill>
                          <a:latin typeface="Arial"/>
                        </a:rPr>
                        <a:t>0</a:t>
                      </a:r>
                    </a:p>
                  </a:txBody>
                  <a:tcPr marL="0" marR="0" marT="0" marB="0">
                    <a:lnL>
                      <a:noFill/>
                    </a:lnL>
                    <a:lnR>
                      <a:noFill/>
                    </a:lnR>
                    <a:lnT>
                      <a:noFill/>
                    </a:lnT>
                    <a:lnB>
                      <a:noFill/>
                    </a:lnB>
                    <a:solidFill>
                      <a:srgbClr val="2C2C2C"/>
                    </a:solidFill>
                  </a:tcPr>
                </a:tc>
                <a:extLst>
                  <a:ext uri="{0D108BD9-81ED-4DB2-BD59-A6C34878D82A}">
                    <a16:rowId xmlns:a16="http://schemas.microsoft.com/office/drawing/2014/main" val="10001"/>
                  </a:ext>
                </a:extLst>
              </a:tr>
              <a:tr h="219456">
                <a:tc>
                  <a:txBody>
                    <a:bodyPr/>
                    <a:lstStyle/>
                    <a:p>
                      <a:pPr algn="ctr"/>
                      <a:r>
                        <a:rPr sz="1200">
                          <a:solidFill>
                            <a:srgbClr val="FFD426"/>
                          </a:solidFill>
                          <a:latin typeface="Arial"/>
                        </a:rPr>
                        <a:t>0</a:t>
                      </a:r>
                    </a:p>
                  </a:txBody>
                  <a:tcPr marL="0" marR="0" marT="0" marB="0">
                    <a:lnL>
                      <a:noFill/>
                    </a:lnL>
                    <a:lnR>
                      <a:noFill/>
                    </a:lnR>
                    <a:lnT>
                      <a:noFill/>
                    </a:lnT>
                    <a:lnB>
                      <a:noFill/>
                    </a:lnB>
                    <a:solidFill>
                      <a:srgbClr val="2C2C2C"/>
                    </a:solidFill>
                  </a:tcPr>
                </a:tc>
                <a:tc>
                  <a:txBody>
                    <a:bodyPr/>
                    <a:lstStyle/>
                    <a:p>
                      <a:pPr algn="ctr"/>
                      <a:r>
                        <a:rPr sz="1200">
                          <a:solidFill>
                            <a:srgbClr val="FFD426"/>
                          </a:solidFill>
                          <a:latin typeface="Arial"/>
                        </a:rPr>
                        <a:t>0</a:t>
                      </a:r>
                    </a:p>
                  </a:txBody>
                  <a:tcPr marL="0" marR="0" marT="0" marB="0">
                    <a:lnL>
                      <a:noFill/>
                    </a:lnL>
                    <a:lnR>
                      <a:noFill/>
                    </a:lnR>
                    <a:lnT>
                      <a:noFill/>
                    </a:lnT>
                    <a:lnB>
                      <a:noFill/>
                    </a:lnB>
                    <a:solidFill>
                      <a:srgbClr val="2C2C2C"/>
                    </a:solidFill>
                  </a:tcPr>
                </a:tc>
                <a:tc>
                  <a:txBody>
                    <a:bodyPr/>
                    <a:lstStyle/>
                    <a:p>
                      <a:pPr algn="ctr"/>
                      <a:r>
                        <a:rPr sz="1200">
                          <a:solidFill>
                            <a:srgbClr val="FFD426"/>
                          </a:solidFill>
                          <a:latin typeface="Arial"/>
                        </a:rPr>
                        <a:t>81</a:t>
                      </a:r>
                    </a:p>
                  </a:txBody>
                  <a:tcPr marL="0" marR="0" marT="0" marB="0">
                    <a:lnL>
                      <a:noFill/>
                    </a:lnL>
                    <a:lnR>
                      <a:noFill/>
                    </a:lnR>
                    <a:lnT>
                      <a:noFill/>
                    </a:lnT>
                    <a:lnB>
                      <a:noFill/>
                    </a:lnB>
                    <a:solidFill>
                      <a:srgbClr val="2C2C2C"/>
                    </a:solidFill>
                  </a:tcPr>
                </a:tc>
                <a:extLst>
                  <a:ext uri="{0D108BD9-81ED-4DB2-BD59-A6C34878D82A}">
                    <a16:rowId xmlns:a16="http://schemas.microsoft.com/office/drawing/2014/main" val="10002"/>
                  </a:ext>
                </a:extLst>
              </a:tr>
            </a:tbl>
          </a:graphicData>
        </a:graphic>
      </p:graphicFrame>
      <p:sp>
        <p:nvSpPr>
          <p:cNvPr id="76" name="TextBox 75"/>
          <p:cNvSpPr txBox="1"/>
          <p:nvPr/>
        </p:nvSpPr>
        <p:spPr>
          <a:xfrm>
            <a:off x="9125712" y="4773168"/>
            <a:ext cx="173736" cy="667512"/>
          </a:xfrm>
          <a:prstGeom prst="rect">
            <a:avLst/>
          </a:prstGeom>
          <a:noFill/>
        </p:spPr>
        <p:txBody>
          <a:bodyPr wrap="square" lIns="0" tIns="0" rIns="0" bIns="0">
            <a:spAutoFit/>
          </a:bodyPr>
          <a:lstStyle/>
          <a:p>
            <a:r>
              <a:rPr sz="3900">
                <a:solidFill>
                  <a:srgbClr val="FFD426"/>
                </a:solidFill>
                <a:latin typeface="Arial"/>
              </a:rPr>
              <a:t>[</a:t>
            </a:r>
          </a:p>
        </p:txBody>
      </p:sp>
      <p:sp>
        <p:nvSpPr>
          <p:cNvPr id="77" name="TextBox 76"/>
          <p:cNvSpPr txBox="1"/>
          <p:nvPr/>
        </p:nvSpPr>
        <p:spPr>
          <a:xfrm>
            <a:off x="10497312" y="4773168"/>
            <a:ext cx="173736" cy="667512"/>
          </a:xfrm>
          <a:prstGeom prst="rect">
            <a:avLst/>
          </a:prstGeom>
          <a:noFill/>
        </p:spPr>
        <p:txBody>
          <a:bodyPr wrap="square" lIns="0" tIns="0" rIns="0" bIns="0">
            <a:spAutoFit/>
          </a:bodyPr>
          <a:lstStyle/>
          <a:p>
            <a:r>
              <a:rPr sz="3900">
                <a:solidFill>
                  <a:srgbClr val="FFD426"/>
                </a:solidFill>
                <a:latin typeface="Arial"/>
              </a:rPr>
              <a:t>]</a:t>
            </a:r>
          </a:p>
        </p:txBody>
      </p:sp>
      <p:sp>
        <p:nvSpPr>
          <p:cNvPr id="78" name="TextBox 77"/>
          <p:cNvSpPr txBox="1"/>
          <p:nvPr/>
        </p:nvSpPr>
        <p:spPr>
          <a:xfrm>
            <a:off x="10762488" y="5020056"/>
            <a:ext cx="786384" cy="320040"/>
          </a:xfrm>
          <a:prstGeom prst="rect">
            <a:avLst/>
          </a:prstGeom>
          <a:noFill/>
        </p:spPr>
        <p:txBody>
          <a:bodyPr wrap="square" lIns="0" tIns="0" rIns="0" bIns="0">
            <a:spAutoFit/>
          </a:bodyPr>
          <a:lstStyle/>
          <a:p>
            <a:r>
              <a:rPr sz="1300">
                <a:solidFill>
                  <a:srgbClr val="FFD426"/>
                </a:solidFill>
                <a:latin typeface="Arial"/>
              </a:rPr>
              <a:t>kN/m</a:t>
            </a:r>
          </a:p>
        </p:txBody>
      </p:sp>
    </p:spTree>
    <p:extLst>
      <p:ext uri="{BB962C8B-B14F-4D97-AF65-F5344CB8AC3E}">
        <p14:creationId xmlns:p14="http://schemas.microsoft.com/office/powerpoint/2010/main" val="13069543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EF256EC-1F47-1EA5-03F6-A89C0A922860}"/>
              </a:ext>
            </a:extLst>
          </p:cNvPr>
          <p:cNvPicPr>
            <a:picLocks noChangeAspect="1"/>
          </p:cNvPicPr>
          <p:nvPr/>
        </p:nvPicPr>
        <p:blipFill>
          <a:blip r:embed="rId3"/>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2CED19C-B6E0-4D44-AD19-07EE89941A57}"/>
              </a:ext>
            </a:extLst>
          </p:cNvPr>
          <p:cNvSpPr/>
          <p:nvPr/>
        </p:nvSpPr>
        <p:spPr>
          <a:xfrm>
            <a:off x="0" y="1371600"/>
            <a:ext cx="12192000" cy="4533900"/>
          </a:xfrm>
          <a:prstGeom prst="rect">
            <a:avLst/>
          </a:prstGeom>
          <a:solidFill>
            <a:srgbClr val="202020"/>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71" name="Rounded Rectangle 70"/>
          <p:cNvSpPr>
            <a:spLocks/>
          </p:cNvSpPr>
          <p:nvPr/>
        </p:nvSpPr>
        <p:spPr>
          <a:xfrm>
            <a:off x="201168" y="5934456"/>
            <a:ext cx="11786616" cy="512064"/>
          </a:xfrm>
          <a:prstGeom prst="roundRect">
            <a:avLst>
              <a:gd name="adj" fmla="val 10000"/>
            </a:avLst>
          </a:prstGeom>
          <a:solidFill>
            <a:srgbClr val="4B1F2D"/>
          </a:solidFill>
          <a:ln w="25400">
            <a:solidFill>
              <a:srgbClr val="FF4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2" name="TextBox 71"/>
          <p:cNvSpPr txBox="1"/>
          <p:nvPr/>
        </p:nvSpPr>
        <p:spPr>
          <a:xfrm>
            <a:off x="438912" y="5952744"/>
            <a:ext cx="1097280" cy="457200"/>
          </a:xfrm>
          <a:prstGeom prst="rect">
            <a:avLst/>
          </a:prstGeom>
          <a:noFill/>
        </p:spPr>
        <p:txBody>
          <a:bodyPr wrap="square" lIns="0" tIns="0" rIns="0" bIns="0" anchor="ctr">
            <a:spAutoFit/>
          </a:bodyPr>
          <a:lstStyle/>
          <a:p>
            <a:r>
              <a:rPr sz="1900" b="1">
                <a:solidFill>
                  <a:srgbClr val="FFED00"/>
                </a:solidFill>
                <a:latin typeface="Arial"/>
              </a:rPr>
              <a:t>Keynote</a:t>
            </a:r>
          </a:p>
        </p:txBody>
      </p:sp>
      <p:sp>
        <p:nvSpPr>
          <p:cNvPr id="73" name="Rectangle 72"/>
          <p:cNvSpPr/>
          <p:nvPr/>
        </p:nvSpPr>
        <p:spPr>
          <a:xfrm>
            <a:off x="1572768" y="6025896"/>
            <a:ext cx="22860" cy="329184"/>
          </a:xfrm>
          <a:prstGeom prst="rect">
            <a:avLst/>
          </a:prstGeom>
          <a:solidFill>
            <a:srgbClr val="FF4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a:extLst>
              <a:ext uri="{FF2B5EF4-FFF2-40B4-BE49-F238E27FC236}">
                <a16:creationId xmlns:a16="http://schemas.microsoft.com/office/drawing/2014/main" id="{B15087E2-061D-47DB-9ACE-84E8D30FA6F9}"/>
              </a:ext>
            </a:extLst>
          </p:cNvPr>
          <p:cNvSpPr txBox="1"/>
          <p:nvPr/>
        </p:nvSpPr>
        <p:spPr>
          <a:xfrm>
            <a:off x="1773936" y="5943600"/>
            <a:ext cx="9948672" cy="493776"/>
          </a:xfrm>
          <a:prstGeom prst="rect">
            <a:avLst/>
          </a:prstGeom>
          <a:noFill/>
        </p:spPr>
        <p:txBody>
          <a:bodyPr vertOverflow="overflow" vert="horz" wrap="square" tIns="0" bIns="0" rtlCol="0" anchor="ctr" anchorCtr="0">
            <a:normAutofit/>
          </a:bodyPr>
          <a:lstStyle/>
          <a:p>
            <a:pPr algn="l">
              <a:spcBef>
                <a:spcPts val="0"/>
              </a:spcBef>
              <a:spcAft>
                <a:spcPts val="0"/>
              </a:spcAft>
            </a:pPr>
            <a:r>
              <a:rPr lang="en-GB" sz="1400">
                <a:solidFill>
                  <a:srgbClr val="FFFFFF"/>
                </a:solidFill>
                <a:latin typeface="Arial"/>
                <a:cs typeface="Arial"/>
              </a:rPr>
              <a:t>Illustrative three-mode result only. Use the actual plate data and add modes to check convergence.</a:t>
            </a:r>
          </a:p>
        </p:txBody>
      </p:sp>
      <p:sp>
        <p:nvSpPr>
          <p:cNvPr id="43" name="Rectangle 42">
            <a:extLst>
              <a:ext uri="{FF2B5EF4-FFF2-40B4-BE49-F238E27FC236}">
                <a16:creationId xmlns:a16="http://schemas.microsoft.com/office/drawing/2014/main" id="{2B9CC773-D0D9-49FC-BAF1-B2A58E8D4A0A}"/>
              </a:ext>
            </a:extLst>
          </p:cNvPr>
          <p:cNvSpPr/>
          <p:nvPr/>
        </p:nvSpPr>
        <p:spPr>
          <a:xfrm>
            <a:off x="203200" y="1714500"/>
            <a:ext cx="6959600" cy="16002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44" name="Rectangle 43">
            <a:extLst>
              <a:ext uri="{FF2B5EF4-FFF2-40B4-BE49-F238E27FC236}">
                <a16:creationId xmlns:a16="http://schemas.microsoft.com/office/drawing/2014/main" id="{AE31B21F-74B6-4696-AE11-49490A9935FD}"/>
              </a:ext>
            </a:extLst>
          </p:cNvPr>
          <p:cNvSpPr/>
          <p:nvPr/>
        </p:nvSpPr>
        <p:spPr>
          <a:xfrm>
            <a:off x="203200" y="1714500"/>
            <a:ext cx="63500" cy="1600200"/>
          </a:xfrm>
          <a:prstGeom prst="rect">
            <a:avLst/>
          </a:prstGeom>
          <a:solidFill>
            <a:srgbClr val="FFD92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45" name="Oval 44">
            <a:extLst>
              <a:ext uri="{FF2B5EF4-FFF2-40B4-BE49-F238E27FC236}">
                <a16:creationId xmlns:a16="http://schemas.microsoft.com/office/drawing/2014/main" id="{1817CC87-447C-4A2A-AFF5-E86AC7E0E4DF}"/>
              </a:ext>
            </a:extLst>
          </p:cNvPr>
          <p:cNvSpPr/>
          <p:nvPr/>
        </p:nvSpPr>
        <p:spPr>
          <a:xfrm>
            <a:off x="419100" y="1816100"/>
            <a:ext cx="304800" cy="304800"/>
          </a:xfrm>
          <a:prstGeom prst="ellipse">
            <a:avLst/>
          </a:prstGeom>
          <a:solidFill>
            <a:srgbClr val="FFD92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1</a:t>
            </a:r>
          </a:p>
        </p:txBody>
      </p:sp>
      <p:sp>
        <p:nvSpPr>
          <p:cNvPr id="46" name="TextBox 45">
            <a:extLst>
              <a:ext uri="{FF2B5EF4-FFF2-40B4-BE49-F238E27FC236}">
                <a16:creationId xmlns:a16="http://schemas.microsoft.com/office/drawing/2014/main" id="{25EC7A0F-DB2D-4BE7-ADBA-165C65164C4B}"/>
              </a:ext>
            </a:extLst>
          </p:cNvPr>
          <p:cNvSpPr txBox="1"/>
          <p:nvPr/>
        </p:nvSpPr>
        <p:spPr>
          <a:xfrm>
            <a:off x="800100" y="1803400"/>
            <a:ext cx="6197600" cy="317500"/>
          </a:xfrm>
          <a:prstGeom prst="rect">
            <a:avLst/>
          </a:prstGeom>
          <a:noFill/>
        </p:spPr>
        <p:txBody>
          <a:bodyPr vertOverflow="overflow" vert="horz" wrap="square" tIns="0" bIns="0" rtlCol="0" anchor="t" anchorCtr="0">
            <a:noAutofit/>
          </a:bodyPr>
          <a:lstStyle/>
          <a:p>
            <a:pPr algn="l">
              <a:spcBef>
                <a:spcPts val="0"/>
              </a:spcBef>
              <a:spcAft>
                <a:spcPts val="400"/>
              </a:spcAft>
            </a:pPr>
            <a:r>
              <a:rPr lang="en-GB" sz="1500" b="1">
                <a:solidFill>
                  <a:srgbClr val="FFD426"/>
                </a:solidFill>
                <a:latin typeface="Arial"/>
                <a:cs typeface="Arial"/>
              </a:rPr>
              <a:t>Differentiate the trial mode, then test it</a:t>
            </a:r>
          </a:p>
        </p:txBody>
      </p:sp>
      <p:sp>
        <p:nvSpPr>
          <p:cNvPr id="47" name="TextBox 46">
            <a:extLst>
              <a:ext uri="{FF2B5EF4-FFF2-40B4-BE49-F238E27FC236}">
                <a16:creationId xmlns:a16="http://schemas.microsoft.com/office/drawing/2014/main" id="{1BBAA421-A7E5-4F7E-92A9-CF06E4A68198}"/>
              </a:ext>
            </a:extLst>
          </p:cNvPr>
          <p:cNvSpPr txBox="1"/>
          <p:nvPr/>
        </p:nvSpPr>
        <p:spPr>
          <a:xfrm>
            <a:off x="612648" y="2194560"/>
            <a:ext cx="6172200" cy="987552"/>
          </a:xfrm>
          <a:prstGeom prst="rect">
            <a:avLst/>
          </a:prstGeom>
          <a:noFill/>
        </p:spPr>
        <p:txBody>
          <a:bodyPr vertOverflow="overflow" vert="horz" wrap="square" tIns="0" bIns="0" rtlCol="0" anchor="t" anchorCtr="0">
            <a:normAutofit/>
          </a:bodyPr>
          <a:lstStyle/>
          <a:p>
            <a:pPr algn="l">
              <a:spcBef>
                <a:spcPts val="0"/>
              </a:spcBef>
              <a:spcAft>
                <a:spcPts val="400"/>
              </a:spcAft>
            </a:pPr>
            <a:r>
              <a:rPr lang="el-GR" sz="1500" i="1">
                <a:solidFill>
                  <a:srgbClr val="FFD426"/>
                </a:solidFill>
                <a:latin typeface="Arial"/>
                <a:ea typeface="Cambria Math"/>
                <a:cs typeface="Arial"/>
              </a:rPr>
              <a:t>φ₂₂ = sin(2πx)sin(2πy),   a = b = 1 m</a:t>
            </a:r>
          </a:p>
          <a:p>
            <a:pPr>
              <a:spcBef>
                <a:spcPts val="0"/>
              </a:spcBef>
              <a:spcAft>
                <a:spcPts val="400"/>
              </a:spcAft>
            </a:pPr>
            <a:r>
              <a:rPr lang="el-GR" sz="1500" i="1">
                <a:solidFill>
                  <a:srgbClr val="FFD426"/>
                </a:solidFill>
                <a:latin typeface="Arial"/>
                <a:ea typeface="Cambria Math"/>
                <a:cs typeface="Arial"/>
              </a:rPr>
              <a:t>∂²φ₂₂/∂x∂y = 4π²cos(2πx)cos(2πy)</a:t>
            </a:r>
          </a:p>
          <a:p>
            <a:pPr>
              <a:spcBef>
                <a:spcPts val="0"/>
              </a:spcBef>
              <a:spcAft>
                <a:spcPts val="400"/>
              </a:spcAft>
            </a:pPr>
            <a:r>
              <a:rPr lang="el-GR" sz="1500" i="1">
                <a:solidFill>
                  <a:srgbClr val="FFD426"/>
                </a:solidFill>
                <a:latin typeface="Arial"/>
                <a:ea typeface="Cambria Math"/>
                <a:cs typeface="Arial"/>
              </a:rPr>
              <a:t>T₁₁,₂₂ = 2 ∬ φ₁₁(∂²φ₂₂/∂x∂y) dA</a:t>
            </a:r>
          </a:p>
        </p:txBody>
      </p:sp>
      <p:sp>
        <p:nvSpPr>
          <p:cNvPr id="48" name="Rectangle 47">
            <a:extLst>
              <a:ext uri="{FF2B5EF4-FFF2-40B4-BE49-F238E27FC236}">
                <a16:creationId xmlns:a16="http://schemas.microsoft.com/office/drawing/2014/main" id="{4A0A3F6B-7778-4806-B425-5629FDE58ECA}"/>
              </a:ext>
            </a:extLst>
          </p:cNvPr>
          <p:cNvSpPr/>
          <p:nvPr/>
        </p:nvSpPr>
        <p:spPr>
          <a:xfrm>
            <a:off x="7366000" y="1714500"/>
            <a:ext cx="4622800" cy="16002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49" name="Rectangle 48">
            <a:extLst>
              <a:ext uri="{FF2B5EF4-FFF2-40B4-BE49-F238E27FC236}">
                <a16:creationId xmlns:a16="http://schemas.microsoft.com/office/drawing/2014/main" id="{E6017B34-CE8E-413F-B19F-9A63744664AD}"/>
              </a:ext>
            </a:extLst>
          </p:cNvPr>
          <p:cNvSpPr/>
          <p:nvPr/>
        </p:nvSpPr>
        <p:spPr>
          <a:xfrm>
            <a:off x="7366000" y="1714500"/>
            <a:ext cx="63500" cy="1600200"/>
          </a:xfrm>
          <a:prstGeom prst="rect">
            <a:avLst/>
          </a:prstGeom>
          <a:solidFill>
            <a:srgbClr val="FF4D76"/>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0" name="Oval 49">
            <a:extLst>
              <a:ext uri="{FF2B5EF4-FFF2-40B4-BE49-F238E27FC236}">
                <a16:creationId xmlns:a16="http://schemas.microsoft.com/office/drawing/2014/main" id="{049C7038-23CF-49B7-9804-664F75E4A0C2}"/>
              </a:ext>
            </a:extLst>
          </p:cNvPr>
          <p:cNvSpPr/>
          <p:nvPr/>
        </p:nvSpPr>
        <p:spPr>
          <a:xfrm>
            <a:off x="7581900" y="1816100"/>
            <a:ext cx="304800" cy="304800"/>
          </a:xfrm>
          <a:prstGeom prst="ellipse">
            <a:avLst/>
          </a:prstGeom>
          <a:solidFill>
            <a:srgbClr val="FF4D76"/>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2</a:t>
            </a:r>
          </a:p>
        </p:txBody>
      </p:sp>
      <p:sp>
        <p:nvSpPr>
          <p:cNvPr id="51" name="TextBox 50">
            <a:extLst>
              <a:ext uri="{FF2B5EF4-FFF2-40B4-BE49-F238E27FC236}">
                <a16:creationId xmlns:a16="http://schemas.microsoft.com/office/drawing/2014/main" id="{DFC8F9C4-0889-4DD9-96B4-F5E816A587FB}"/>
              </a:ext>
            </a:extLst>
          </p:cNvPr>
          <p:cNvSpPr txBox="1"/>
          <p:nvPr/>
        </p:nvSpPr>
        <p:spPr>
          <a:xfrm>
            <a:off x="7962900" y="1803400"/>
            <a:ext cx="3860800" cy="317500"/>
          </a:xfrm>
          <a:prstGeom prst="rect">
            <a:avLst/>
          </a:prstGeom>
          <a:noFill/>
        </p:spPr>
        <p:txBody>
          <a:bodyPr vertOverflow="overflow" vert="horz" wrap="square" tIns="0" bIns="0" rtlCol="0" anchor="t" anchorCtr="0">
            <a:noAutofit/>
          </a:bodyPr>
          <a:lstStyle/>
          <a:p>
            <a:pPr algn="l">
              <a:spcBef>
                <a:spcPts val="0"/>
              </a:spcBef>
              <a:spcAft>
                <a:spcPts val="400"/>
              </a:spcAft>
            </a:pPr>
            <a:r>
              <a:rPr lang="en-GB" sz="1400" b="1">
                <a:solidFill>
                  <a:srgbClr val="FF3F72"/>
                </a:solidFill>
                <a:latin typeface="Arial"/>
                <a:cs typeface="Arial"/>
              </a:rPr>
              <a:t>Evaluate one coupling coefficient</a:t>
            </a:r>
          </a:p>
        </p:txBody>
      </p:sp>
      <p:sp>
        <p:nvSpPr>
          <p:cNvPr id="52" name="TextBox 51">
            <a:extLst>
              <a:ext uri="{FF2B5EF4-FFF2-40B4-BE49-F238E27FC236}">
                <a16:creationId xmlns:a16="http://schemas.microsoft.com/office/drawing/2014/main" id="{5777E8D9-AA6C-4E4B-8479-7AB03FD88413}"/>
              </a:ext>
            </a:extLst>
          </p:cNvPr>
          <p:cNvSpPr txBox="1"/>
          <p:nvPr/>
        </p:nvSpPr>
        <p:spPr>
          <a:xfrm>
            <a:off x="7543800" y="2194560"/>
            <a:ext cx="4206240" cy="1005840"/>
          </a:xfrm>
          <a:prstGeom prst="rect">
            <a:avLst/>
          </a:prstGeom>
          <a:noFill/>
        </p:spPr>
        <p:txBody>
          <a:bodyPr vertOverflow="overflow" vert="horz" wrap="square" tIns="0" bIns="0" rtlCol="0" anchor="t" anchorCtr="0">
            <a:normAutofit/>
          </a:bodyPr>
          <a:lstStyle/>
          <a:p>
            <a:pPr algn="l">
              <a:spcBef>
                <a:spcPts val="0"/>
              </a:spcBef>
              <a:spcAft>
                <a:spcPts val="400"/>
              </a:spcAft>
            </a:pPr>
            <a:r>
              <a:rPr lang="en-GB" sz="1200" i="1">
                <a:solidFill>
                  <a:srgbClr val="FF3F72"/>
                </a:solidFill>
                <a:latin typeface="Arial"/>
                <a:ea typeface="Cambria Math"/>
                <a:cs typeface="Arial"/>
              </a:rPr>
              <a:t>I = ∫₀¹ sin(πx)cos(2πx) dx = −2/(3π)</a:t>
            </a:r>
          </a:p>
          <a:p>
            <a:pPr>
              <a:spcBef>
                <a:spcPts val="0"/>
              </a:spcBef>
              <a:spcAft>
                <a:spcPts val="400"/>
              </a:spcAft>
            </a:pPr>
            <a:r>
              <a:rPr lang="en-GB" sz="1200" i="1">
                <a:solidFill>
                  <a:srgbClr val="FF3F72"/>
                </a:solidFill>
                <a:latin typeface="Arial"/>
                <a:ea typeface="Cambria Math"/>
                <a:cs typeface="Arial"/>
              </a:rPr>
              <a:t>T₁₁,₂₂ = 2(4π²)I² = 32/9</a:t>
            </a:r>
          </a:p>
          <a:p>
            <a:pPr>
              <a:spcBef>
                <a:spcPts val="0"/>
              </a:spcBef>
              <a:spcAft>
                <a:spcPts val="400"/>
              </a:spcAft>
            </a:pPr>
            <a:r>
              <a:rPr lang="en-GB" sz="1200" i="1">
                <a:solidFill>
                  <a:srgbClr val="FF3F72"/>
                </a:solidFill>
                <a:latin typeface="Arial"/>
                <a:ea typeface="Cambria Math"/>
                <a:cs typeface="Arial"/>
              </a:rPr>
              <a:t>The positive definition matches E = K − NₓᵧT.</a:t>
            </a:r>
          </a:p>
        </p:txBody>
      </p:sp>
      <p:sp>
        <p:nvSpPr>
          <p:cNvPr id="53" name="Rectangle 52">
            <a:extLst>
              <a:ext uri="{FF2B5EF4-FFF2-40B4-BE49-F238E27FC236}">
                <a16:creationId xmlns:a16="http://schemas.microsoft.com/office/drawing/2014/main" id="{521A7525-4274-4A0A-B00F-339046036672}"/>
              </a:ext>
            </a:extLst>
          </p:cNvPr>
          <p:cNvSpPr/>
          <p:nvPr/>
        </p:nvSpPr>
        <p:spPr>
          <a:xfrm>
            <a:off x="203200" y="3479800"/>
            <a:ext cx="3835400" cy="20955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4" name="Rectangle 53">
            <a:extLst>
              <a:ext uri="{FF2B5EF4-FFF2-40B4-BE49-F238E27FC236}">
                <a16:creationId xmlns:a16="http://schemas.microsoft.com/office/drawing/2014/main" id="{FFEC72BE-4D1E-4395-91EF-E49B24E09BF0}"/>
              </a:ext>
            </a:extLst>
          </p:cNvPr>
          <p:cNvSpPr/>
          <p:nvPr/>
        </p:nvSpPr>
        <p:spPr>
          <a:xfrm>
            <a:off x="203200" y="3479800"/>
            <a:ext cx="63500" cy="2095500"/>
          </a:xfrm>
          <a:prstGeom prst="rect">
            <a:avLst/>
          </a:prstGeom>
          <a:solidFill>
            <a:srgbClr val="84ADF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55" name="Oval 54">
            <a:extLst>
              <a:ext uri="{FF2B5EF4-FFF2-40B4-BE49-F238E27FC236}">
                <a16:creationId xmlns:a16="http://schemas.microsoft.com/office/drawing/2014/main" id="{D94F410B-D229-44FD-BA93-3142D87ED1B6}"/>
              </a:ext>
            </a:extLst>
          </p:cNvPr>
          <p:cNvSpPr/>
          <p:nvPr/>
        </p:nvSpPr>
        <p:spPr>
          <a:xfrm>
            <a:off x="419100" y="3581400"/>
            <a:ext cx="304800" cy="304800"/>
          </a:xfrm>
          <a:prstGeom prst="ellipse">
            <a:avLst/>
          </a:prstGeom>
          <a:solidFill>
            <a:srgbClr val="84ADF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3</a:t>
            </a:r>
          </a:p>
        </p:txBody>
      </p:sp>
      <p:sp>
        <p:nvSpPr>
          <p:cNvPr id="56" name="TextBox 55">
            <a:extLst>
              <a:ext uri="{FF2B5EF4-FFF2-40B4-BE49-F238E27FC236}">
                <a16:creationId xmlns:a16="http://schemas.microsoft.com/office/drawing/2014/main" id="{79DA05CF-76B0-4B10-B7CA-62DCED2B3F21}"/>
              </a:ext>
            </a:extLst>
          </p:cNvPr>
          <p:cNvSpPr txBox="1"/>
          <p:nvPr/>
        </p:nvSpPr>
        <p:spPr>
          <a:xfrm>
            <a:off x="800100" y="3568700"/>
            <a:ext cx="3073400" cy="317500"/>
          </a:xfrm>
          <a:prstGeom prst="rect">
            <a:avLst/>
          </a:prstGeom>
          <a:noFill/>
        </p:spPr>
        <p:txBody>
          <a:bodyPr vertOverflow="overflow" vert="horz" wrap="square" tIns="0" bIns="0" rtlCol="0" anchor="t" anchorCtr="0">
            <a:noAutofit/>
          </a:bodyPr>
          <a:lstStyle/>
          <a:p>
            <a:pPr algn="l">
              <a:spcBef>
                <a:spcPts val="0"/>
              </a:spcBef>
              <a:spcAft>
                <a:spcPts val="400"/>
              </a:spcAft>
            </a:pPr>
            <a:r>
              <a:rPr lang="en-GB" sz="1500" b="1">
                <a:solidFill>
                  <a:srgbClr val="71A7FF"/>
                </a:solidFill>
                <a:latin typeface="Arial"/>
                <a:cs typeface="Arial"/>
              </a:rPr>
              <a:t>All three modes in T</a:t>
            </a:r>
          </a:p>
        </p:txBody>
      </p:sp>
      <p:sp>
        <p:nvSpPr>
          <p:cNvPr id="57" name="TextBox 56">
            <a:extLst>
              <a:ext uri="{FF2B5EF4-FFF2-40B4-BE49-F238E27FC236}">
                <a16:creationId xmlns:a16="http://schemas.microsoft.com/office/drawing/2014/main" id="{57C433E3-0622-4CBA-911F-03FE6499F6ED}"/>
              </a:ext>
            </a:extLst>
          </p:cNvPr>
          <p:cNvSpPr txBox="1"/>
          <p:nvPr/>
        </p:nvSpPr>
        <p:spPr>
          <a:xfrm>
            <a:off x="512064" y="3977639"/>
            <a:ext cx="3227832" cy="896112"/>
          </a:xfrm>
          <a:prstGeom prst="rect">
            <a:avLst/>
          </a:prstGeom>
          <a:noFill/>
        </p:spPr>
        <p:txBody>
          <a:bodyPr vertOverflow="overflow" vert="horz" wrap="square" tIns="0" bIns="0" rtlCol="0" anchor="t" anchorCtr="0">
            <a:normAutofit lnSpcReduction="10000"/>
          </a:bodyPr>
          <a:lstStyle/>
          <a:p>
            <a:pPr algn="l">
              <a:spcBef>
                <a:spcPts val="0"/>
              </a:spcBef>
              <a:spcAft>
                <a:spcPts val="400"/>
              </a:spcAft>
            </a:pPr>
            <a:r>
              <a:rPr lang="en-GB" sz="1250">
                <a:solidFill>
                  <a:srgbClr val="FFFFFF"/>
                </a:solidFill>
                <a:latin typeface="Arial"/>
                <a:cs typeface="Arial"/>
              </a:rPr>
              <a:t>Mode order: (1,1), (2,2), (3,3).</a:t>
            </a:r>
          </a:p>
          <a:p>
            <a:pPr>
              <a:spcBef>
                <a:spcPts val="0"/>
              </a:spcBef>
              <a:spcAft>
                <a:spcPts val="400"/>
              </a:spcAft>
            </a:pPr>
            <a:r>
              <a:rPr lang="en-GB" sz="1250">
                <a:solidFill>
                  <a:srgbClr val="FFFFFF"/>
                </a:solidFill>
                <a:latin typeface="Arial"/>
                <a:cs typeface="Arial"/>
              </a:rPr>
              <a:t>c = 32/9,   d = 288/25</a:t>
            </a:r>
          </a:p>
          <a:p>
            <a:pPr>
              <a:spcBef>
                <a:spcPts val="0"/>
              </a:spcBef>
              <a:spcAft>
                <a:spcPts val="400"/>
              </a:spcAft>
            </a:pPr>
            <a:r>
              <a:rPr lang="en-GB" sz="1250">
                <a:solidFill>
                  <a:srgbClr val="FFFFFF"/>
                </a:solidFill>
                <a:latin typeface="Arial"/>
                <a:cs typeface="Arial"/>
              </a:rPr>
              <a:t>T is symmetric and dimensionless.</a:t>
            </a:r>
          </a:p>
          <a:p>
            <a:pPr>
              <a:spcBef>
                <a:spcPts val="0"/>
              </a:spcBef>
              <a:spcAft>
                <a:spcPts val="400"/>
              </a:spcAft>
            </a:pPr>
            <a:r>
              <a:rPr lang="en-GB" sz="1250">
                <a:solidFill>
                  <a:srgbClr val="FFFFFF"/>
                </a:solidFill>
                <a:latin typeface="Arial"/>
                <a:cs typeface="Arial"/>
              </a:rPr>
              <a:t>Only neighboring pairs here couple.</a:t>
            </a:r>
          </a:p>
        </p:txBody>
      </p:sp>
      <p:sp>
        <p:nvSpPr>
          <p:cNvPr id="58" name="TextBox 57">
            <a:extLst>
              <a:ext uri="{FF2B5EF4-FFF2-40B4-BE49-F238E27FC236}">
                <a16:creationId xmlns:a16="http://schemas.microsoft.com/office/drawing/2014/main" id="{2278F46C-6545-4F7A-8942-9B8CE27645C8}"/>
              </a:ext>
            </a:extLst>
          </p:cNvPr>
          <p:cNvSpPr txBox="1"/>
          <p:nvPr/>
        </p:nvSpPr>
        <p:spPr>
          <a:xfrm>
            <a:off x="512064" y="4892040"/>
            <a:ext cx="3227832" cy="630936"/>
          </a:xfrm>
          <a:prstGeom prst="rect">
            <a:avLst/>
          </a:prstGeom>
          <a:noFill/>
        </p:spPr>
        <p:txBody>
          <a:bodyPr vertOverflow="overflow" vert="horz" wrap="square" tIns="0" bIns="0" rtlCol="0" anchor="t" anchorCtr="0">
            <a:normAutofit/>
          </a:bodyPr>
          <a:lstStyle/>
          <a:p>
            <a:pPr algn="l">
              <a:spcBef>
                <a:spcPts val="0"/>
              </a:spcBef>
              <a:spcAft>
                <a:spcPts val="400"/>
              </a:spcAft>
            </a:pPr>
            <a:endParaRPr lang="en-GB" sz="1350" i="1">
              <a:solidFill>
                <a:srgbClr val="71A7FF"/>
              </a:solidFill>
              <a:latin typeface="Arial"/>
              <a:ea typeface="Cambria Math"/>
              <a:cs typeface="Arial"/>
            </a:endParaRPr>
          </a:p>
        </p:txBody>
      </p:sp>
      <p:sp>
        <p:nvSpPr>
          <p:cNvPr id="59" name="Rectangle 58">
            <a:extLst>
              <a:ext uri="{FF2B5EF4-FFF2-40B4-BE49-F238E27FC236}">
                <a16:creationId xmlns:a16="http://schemas.microsoft.com/office/drawing/2014/main" id="{5AA70A01-9EF7-4BDA-8F73-1B11AB6D09B8}"/>
              </a:ext>
            </a:extLst>
          </p:cNvPr>
          <p:cNvSpPr/>
          <p:nvPr/>
        </p:nvSpPr>
        <p:spPr>
          <a:xfrm>
            <a:off x="4178300" y="3479800"/>
            <a:ext cx="3835400" cy="20955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0" name="Rectangle 59">
            <a:extLst>
              <a:ext uri="{FF2B5EF4-FFF2-40B4-BE49-F238E27FC236}">
                <a16:creationId xmlns:a16="http://schemas.microsoft.com/office/drawing/2014/main" id="{0B982713-6B1A-4E4F-83DE-C354C7D03239}"/>
              </a:ext>
            </a:extLst>
          </p:cNvPr>
          <p:cNvSpPr/>
          <p:nvPr/>
        </p:nvSpPr>
        <p:spPr>
          <a:xfrm>
            <a:off x="4178300" y="3479800"/>
            <a:ext cx="63500" cy="2095500"/>
          </a:xfrm>
          <a:prstGeom prst="rect">
            <a:avLst/>
          </a:prstGeom>
          <a:solidFill>
            <a:srgbClr val="69D4CA"/>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1" name="Oval 60">
            <a:extLst>
              <a:ext uri="{FF2B5EF4-FFF2-40B4-BE49-F238E27FC236}">
                <a16:creationId xmlns:a16="http://schemas.microsoft.com/office/drawing/2014/main" id="{2EC0B7B0-0FA7-4022-A825-AB3B87A4EB78}"/>
              </a:ext>
            </a:extLst>
          </p:cNvPr>
          <p:cNvSpPr/>
          <p:nvPr/>
        </p:nvSpPr>
        <p:spPr>
          <a:xfrm>
            <a:off x="4394200" y="3581400"/>
            <a:ext cx="304800" cy="304800"/>
          </a:xfrm>
          <a:prstGeom prst="ellipse">
            <a:avLst/>
          </a:prstGeom>
          <a:solidFill>
            <a:srgbClr val="69D4CA"/>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4</a:t>
            </a:r>
          </a:p>
        </p:txBody>
      </p:sp>
      <p:sp>
        <p:nvSpPr>
          <p:cNvPr id="62" name="TextBox 61">
            <a:extLst>
              <a:ext uri="{FF2B5EF4-FFF2-40B4-BE49-F238E27FC236}">
                <a16:creationId xmlns:a16="http://schemas.microsoft.com/office/drawing/2014/main" id="{36809A4F-D98F-439A-A647-3DF049FD8B92}"/>
              </a:ext>
            </a:extLst>
          </p:cNvPr>
          <p:cNvSpPr txBox="1"/>
          <p:nvPr/>
        </p:nvSpPr>
        <p:spPr>
          <a:xfrm>
            <a:off x="4775200" y="3568700"/>
            <a:ext cx="3073400" cy="317500"/>
          </a:xfrm>
          <a:prstGeom prst="rect">
            <a:avLst/>
          </a:prstGeom>
          <a:noFill/>
        </p:spPr>
        <p:txBody>
          <a:bodyPr vertOverflow="overflow" vert="horz" wrap="square" tIns="0" bIns="0" rtlCol="0" anchor="t" anchorCtr="0">
            <a:noAutofit/>
          </a:bodyPr>
          <a:lstStyle/>
          <a:p>
            <a:pPr algn="l">
              <a:spcBef>
                <a:spcPts val="0"/>
              </a:spcBef>
              <a:spcAft>
                <a:spcPts val="400"/>
              </a:spcAft>
            </a:pPr>
            <a:r>
              <a:rPr lang="en-GB" sz="1400" b="1">
                <a:solidFill>
                  <a:srgbClr val="59D4C9"/>
                </a:solidFill>
                <a:latin typeface="Arial"/>
                <a:cs typeface="Arial"/>
              </a:rPr>
              <a:t>Solve det(K − NT) = 0</a:t>
            </a:r>
          </a:p>
        </p:txBody>
      </p:sp>
      <p:sp>
        <p:nvSpPr>
          <p:cNvPr id="63" name="TextBox 62">
            <a:extLst>
              <a:ext uri="{FF2B5EF4-FFF2-40B4-BE49-F238E27FC236}">
                <a16:creationId xmlns:a16="http://schemas.microsoft.com/office/drawing/2014/main" id="{3817A071-0EFA-4B6C-8700-F5E281EFD774}"/>
              </a:ext>
            </a:extLst>
          </p:cNvPr>
          <p:cNvSpPr txBox="1"/>
          <p:nvPr/>
        </p:nvSpPr>
        <p:spPr>
          <a:xfrm>
            <a:off x="4480560" y="3977639"/>
            <a:ext cx="3227832" cy="950976"/>
          </a:xfrm>
          <a:prstGeom prst="rect">
            <a:avLst/>
          </a:prstGeom>
          <a:noFill/>
        </p:spPr>
        <p:txBody>
          <a:bodyPr vertOverflow="overflow" vert="horz" wrap="square" tIns="0" bIns="0" rtlCol="0" anchor="t" anchorCtr="0">
            <a:normAutofit/>
          </a:bodyPr>
          <a:lstStyle/>
          <a:p>
            <a:pPr algn="l">
              <a:spcBef>
                <a:spcPts val="0"/>
              </a:spcBef>
              <a:spcAft>
                <a:spcPts val="400"/>
              </a:spcAft>
            </a:pPr>
            <a:r>
              <a:rPr lang="en-GB" sz="1200">
                <a:solidFill>
                  <a:srgbClr val="FFFFFF"/>
                </a:solidFill>
                <a:latin typeface="Arial"/>
                <a:cs typeface="Arial"/>
              </a:rPr>
              <a:t>Use k₁, k₂, k₃ from the previous slide.</a:t>
            </a:r>
          </a:p>
          <a:p>
            <a:pPr>
              <a:spcBef>
                <a:spcPts val="0"/>
              </a:spcBef>
              <a:spcAft>
                <a:spcPts val="400"/>
              </a:spcAft>
            </a:pPr>
            <a:r>
              <a:rPr lang="en-GB" sz="1200">
                <a:solidFill>
                  <a:srgbClr val="FFFFFF"/>
                </a:solidFill>
                <a:latin typeface="Arial"/>
                <a:cs typeface="Arial"/>
              </a:rPr>
              <a:t>Here N = Nₓᵧ and K = diag(k₁,k₂,k₃).</a:t>
            </a:r>
          </a:p>
          <a:p>
            <a:pPr>
              <a:spcBef>
                <a:spcPts val="0"/>
              </a:spcBef>
              <a:spcAft>
                <a:spcPts val="400"/>
              </a:spcAft>
            </a:pPr>
            <a:r>
              <a:rPr lang="en-GB" sz="1200">
                <a:solidFill>
                  <a:srgbClr val="FFFFFF"/>
                </a:solidFill>
                <a:latin typeface="Arial"/>
                <a:cs typeface="Arial"/>
              </a:rPr>
              <a:t>The determinant becomes:</a:t>
            </a:r>
          </a:p>
          <a:p>
            <a:pPr>
              <a:spcBef>
                <a:spcPts val="0"/>
              </a:spcBef>
              <a:spcAft>
                <a:spcPts val="400"/>
              </a:spcAft>
            </a:pPr>
            <a:r>
              <a:rPr lang="en-GB" sz="1200">
                <a:solidFill>
                  <a:srgbClr val="FFFFFF"/>
                </a:solidFill>
                <a:latin typeface="Arial"/>
                <a:cs typeface="Arial"/>
              </a:rPr>
              <a:t>k₁k₂k₃ − N²(k₁d² + k₃c²) = 0.</a:t>
            </a:r>
          </a:p>
        </p:txBody>
      </p:sp>
      <p:sp>
        <p:nvSpPr>
          <p:cNvPr id="64" name="TextBox 63">
            <a:extLst>
              <a:ext uri="{FF2B5EF4-FFF2-40B4-BE49-F238E27FC236}">
                <a16:creationId xmlns:a16="http://schemas.microsoft.com/office/drawing/2014/main" id="{0CE8458A-51E4-4C7E-990B-800CED22D44F}"/>
              </a:ext>
            </a:extLst>
          </p:cNvPr>
          <p:cNvSpPr txBox="1"/>
          <p:nvPr/>
        </p:nvSpPr>
        <p:spPr>
          <a:xfrm>
            <a:off x="4480560" y="5029200"/>
            <a:ext cx="3227832" cy="502920"/>
          </a:xfrm>
          <a:prstGeom prst="rect">
            <a:avLst/>
          </a:prstGeom>
          <a:noFill/>
        </p:spPr>
        <p:txBody>
          <a:bodyPr vertOverflow="overflow" vert="horz" wrap="square" tIns="0" bIns="0" rtlCol="0" anchor="t" anchorCtr="0">
            <a:normAutofit/>
          </a:bodyPr>
          <a:lstStyle/>
          <a:p>
            <a:pPr algn="l">
              <a:spcBef>
                <a:spcPts val="0"/>
              </a:spcBef>
              <a:spcAft>
                <a:spcPts val="400"/>
              </a:spcAft>
            </a:pPr>
            <a:r>
              <a:rPr lang="en-GB" sz="1200" i="1">
                <a:solidFill>
                  <a:srgbClr val="59D4C9"/>
                </a:solidFill>
                <a:latin typeface="Arial"/>
                <a:ea typeface="Cambria Math"/>
                <a:cs typeface="Arial"/>
              </a:rPr>
              <a:t>|Ncr| = √[k₁k₂k₃/(k₁d² + k₃c²)]</a:t>
            </a:r>
            <a:endParaRPr lang="en-GB" sz="1250" i="1">
              <a:solidFill>
                <a:srgbClr val="59D4C9"/>
              </a:solidFill>
              <a:latin typeface="Arial"/>
              <a:ea typeface="Cambria Math"/>
              <a:cs typeface="Arial"/>
            </a:endParaRPr>
          </a:p>
          <a:p>
            <a:pPr>
              <a:spcBef>
                <a:spcPts val="0"/>
              </a:spcBef>
              <a:spcAft>
                <a:spcPts val="400"/>
              </a:spcAft>
            </a:pPr>
            <a:r>
              <a:rPr lang="en-GB" sz="1200" i="1">
                <a:solidFill>
                  <a:srgbClr val="59D4C9"/>
                </a:solidFill>
                <a:latin typeface="Arial"/>
                <a:ea typeface="Cambria Math"/>
                <a:cs typeface="Arial"/>
              </a:rPr>
              <a:t>         ≈ 876.4 kN/m</a:t>
            </a:r>
          </a:p>
        </p:txBody>
      </p:sp>
      <p:sp>
        <p:nvSpPr>
          <p:cNvPr id="65" name="Rectangle 64">
            <a:extLst>
              <a:ext uri="{FF2B5EF4-FFF2-40B4-BE49-F238E27FC236}">
                <a16:creationId xmlns:a16="http://schemas.microsoft.com/office/drawing/2014/main" id="{41C170A7-2837-467E-AC0B-71230EDA1C07}"/>
              </a:ext>
            </a:extLst>
          </p:cNvPr>
          <p:cNvSpPr/>
          <p:nvPr/>
        </p:nvSpPr>
        <p:spPr>
          <a:xfrm>
            <a:off x="8153400" y="3479800"/>
            <a:ext cx="3835400" cy="2095500"/>
          </a:xfrm>
          <a:prstGeom prst="rect">
            <a:avLst/>
          </a:prstGeom>
          <a:solidFill>
            <a:srgbClr val="2D2D2D"/>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6" name="Rectangle 65">
            <a:extLst>
              <a:ext uri="{FF2B5EF4-FFF2-40B4-BE49-F238E27FC236}">
                <a16:creationId xmlns:a16="http://schemas.microsoft.com/office/drawing/2014/main" id="{6BC80BBE-6B17-4B82-8153-E6E2D147F172}"/>
              </a:ext>
            </a:extLst>
          </p:cNvPr>
          <p:cNvSpPr/>
          <p:nvPr/>
        </p:nvSpPr>
        <p:spPr>
          <a:xfrm>
            <a:off x="8153400" y="3479800"/>
            <a:ext cx="63500" cy="2095500"/>
          </a:xfrm>
          <a:prstGeom prst="rect">
            <a:avLst/>
          </a:prstGeom>
          <a:solidFill>
            <a:srgbClr val="FFD92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67" name="Oval 66">
            <a:extLst>
              <a:ext uri="{FF2B5EF4-FFF2-40B4-BE49-F238E27FC236}">
                <a16:creationId xmlns:a16="http://schemas.microsoft.com/office/drawing/2014/main" id="{34D36E2F-ABA7-491E-A0AD-867A4280A0E6}"/>
              </a:ext>
            </a:extLst>
          </p:cNvPr>
          <p:cNvSpPr/>
          <p:nvPr/>
        </p:nvSpPr>
        <p:spPr>
          <a:xfrm>
            <a:off x="8369300" y="3581400"/>
            <a:ext cx="304800" cy="304800"/>
          </a:xfrm>
          <a:prstGeom prst="ellipse">
            <a:avLst/>
          </a:prstGeom>
          <a:solidFill>
            <a:srgbClr val="FFD92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dirty="0">
                <a:solidFill>
                  <a:srgbClr val="202020"/>
                </a:solidFill>
                <a:latin typeface="Arial"/>
                <a:cs typeface="Arial"/>
              </a:rPr>
              <a:t>5</a:t>
            </a:r>
          </a:p>
        </p:txBody>
      </p:sp>
      <p:sp>
        <p:nvSpPr>
          <p:cNvPr id="68" name="TextBox 67">
            <a:extLst>
              <a:ext uri="{FF2B5EF4-FFF2-40B4-BE49-F238E27FC236}">
                <a16:creationId xmlns:a16="http://schemas.microsoft.com/office/drawing/2014/main" id="{2DB632A6-9042-4E8D-A82F-3E324652D890}"/>
              </a:ext>
            </a:extLst>
          </p:cNvPr>
          <p:cNvSpPr txBox="1"/>
          <p:nvPr/>
        </p:nvSpPr>
        <p:spPr>
          <a:xfrm>
            <a:off x="8750300" y="3568700"/>
            <a:ext cx="3073400" cy="317500"/>
          </a:xfrm>
          <a:prstGeom prst="rect">
            <a:avLst/>
          </a:prstGeom>
          <a:noFill/>
        </p:spPr>
        <p:txBody>
          <a:bodyPr vertOverflow="overflow" vert="horz" wrap="square" tIns="0" bIns="0" rtlCol="0" anchor="t" anchorCtr="0">
            <a:noAutofit/>
          </a:bodyPr>
          <a:lstStyle/>
          <a:p>
            <a:pPr algn="l">
              <a:spcBef>
                <a:spcPts val="0"/>
              </a:spcBef>
              <a:spcAft>
                <a:spcPts val="400"/>
              </a:spcAft>
            </a:pPr>
            <a:r>
              <a:rPr lang="en-GB" sz="1400" b="1">
                <a:solidFill>
                  <a:srgbClr val="FFD426"/>
                </a:solidFill>
                <a:latin typeface="Arial"/>
                <a:cs typeface="Arial"/>
              </a:rPr>
              <a:t>Recover the relative amplitudes</a:t>
            </a:r>
          </a:p>
        </p:txBody>
      </p:sp>
      <p:sp>
        <p:nvSpPr>
          <p:cNvPr id="69" name="TextBox 68">
            <a:extLst>
              <a:ext uri="{FF2B5EF4-FFF2-40B4-BE49-F238E27FC236}">
                <a16:creationId xmlns:a16="http://schemas.microsoft.com/office/drawing/2014/main" id="{CD76D85A-8685-4DBE-BCAA-5BFFF688CF36}"/>
              </a:ext>
            </a:extLst>
          </p:cNvPr>
          <p:cNvSpPr txBox="1"/>
          <p:nvPr/>
        </p:nvSpPr>
        <p:spPr>
          <a:xfrm>
            <a:off x="8458200" y="3977639"/>
            <a:ext cx="3227832" cy="960120"/>
          </a:xfrm>
          <a:prstGeom prst="rect">
            <a:avLst/>
          </a:prstGeom>
          <a:noFill/>
        </p:spPr>
        <p:txBody>
          <a:bodyPr vertOverflow="overflow" vert="horz" wrap="square" tIns="0" bIns="0" rtlCol="0" anchor="t" anchorCtr="0">
            <a:normAutofit/>
          </a:bodyPr>
          <a:lstStyle/>
          <a:p>
            <a:pPr algn="l">
              <a:spcBef>
                <a:spcPts val="0"/>
              </a:spcBef>
              <a:spcAft>
                <a:spcPts val="400"/>
              </a:spcAft>
            </a:pPr>
            <a:r>
              <a:rPr lang="en-GB" sz="1200">
                <a:solidFill>
                  <a:srgbClr val="FFFFFF"/>
                </a:solidFill>
                <a:latin typeface="Arial"/>
                <a:cs typeface="Arial"/>
              </a:rPr>
              <a:t>For the positive root N = +876.4:</a:t>
            </a:r>
          </a:p>
          <a:p>
            <a:pPr>
              <a:spcBef>
                <a:spcPts val="0"/>
              </a:spcBef>
              <a:spcAft>
                <a:spcPts val="400"/>
              </a:spcAft>
            </a:pPr>
            <a:r>
              <a:rPr lang="en-GB" sz="1200">
                <a:solidFill>
                  <a:srgbClr val="FFFFFF"/>
                </a:solidFill>
                <a:latin typeface="Arial"/>
                <a:cs typeface="Arial"/>
              </a:rPr>
              <a:t>First row: A₂₂/A₁₁ = k₁/(Nc).</a:t>
            </a:r>
          </a:p>
          <a:p>
            <a:pPr>
              <a:spcBef>
                <a:spcPts val="0"/>
              </a:spcBef>
              <a:spcAft>
                <a:spcPts val="400"/>
              </a:spcAft>
            </a:pPr>
            <a:r>
              <a:rPr lang="en-GB" sz="1200">
                <a:solidFill>
                  <a:srgbClr val="FFFFFF"/>
                </a:solidFill>
                <a:latin typeface="Arial"/>
                <a:cs typeface="Arial"/>
              </a:rPr>
              <a:t>Third row: A₃₃/A₁₁ = (Nd/k₃)(A₂₂/A₁₁).</a:t>
            </a:r>
          </a:p>
          <a:p>
            <a:pPr>
              <a:spcBef>
                <a:spcPts val="0"/>
              </a:spcBef>
              <a:spcAft>
                <a:spcPts val="400"/>
              </a:spcAft>
            </a:pPr>
            <a:r>
              <a:rPr lang="en-GB" sz="1200">
                <a:solidFill>
                  <a:srgbClr val="FFFFFF"/>
                </a:solidFill>
                <a:latin typeface="Arial"/>
                <a:cs typeface="Arial"/>
              </a:rPr>
              <a:t>The overall amplitude stays arbitrary.</a:t>
            </a:r>
          </a:p>
        </p:txBody>
      </p:sp>
      <p:sp>
        <p:nvSpPr>
          <p:cNvPr id="70" name="TextBox 69">
            <a:extLst>
              <a:ext uri="{FF2B5EF4-FFF2-40B4-BE49-F238E27FC236}">
                <a16:creationId xmlns:a16="http://schemas.microsoft.com/office/drawing/2014/main" id="{193C3909-469D-4A42-AA97-DF589CF5DD52}"/>
              </a:ext>
            </a:extLst>
          </p:cNvPr>
          <p:cNvSpPr txBox="1"/>
          <p:nvPr/>
        </p:nvSpPr>
        <p:spPr>
          <a:xfrm>
            <a:off x="8458200" y="5029200"/>
            <a:ext cx="3227832" cy="493776"/>
          </a:xfrm>
          <a:prstGeom prst="rect">
            <a:avLst/>
          </a:prstGeom>
          <a:noFill/>
        </p:spPr>
        <p:txBody>
          <a:bodyPr vertOverflow="overflow" vert="horz" wrap="square" tIns="0" bIns="0" rtlCol="0" anchor="t" anchorCtr="0">
            <a:noAutofit/>
          </a:bodyPr>
          <a:lstStyle/>
          <a:p>
            <a:pPr algn="l">
              <a:spcBef>
                <a:spcPts val="0"/>
              </a:spcBef>
              <a:spcAft>
                <a:spcPts val="400"/>
              </a:spcAft>
            </a:pPr>
            <a:r>
              <a:rPr lang="en-GB" sz="1150" i="1">
                <a:solidFill>
                  <a:srgbClr val="FFD426"/>
                </a:solidFill>
                <a:latin typeface="Arial"/>
                <a:ea typeface="Cambria Math"/>
                <a:cs typeface="Arial"/>
              </a:rPr>
              <a:t>w̃ ∝ φ₁₁ + 0.2657φ₂₂ + 0.0400φ₃₃</a:t>
            </a:r>
          </a:p>
          <a:p>
            <a:pPr>
              <a:spcBef>
                <a:spcPts val="0"/>
              </a:spcBef>
              <a:spcAft>
                <a:spcPts val="400"/>
              </a:spcAft>
            </a:pPr>
            <a:r>
              <a:rPr lang="en-GB" sz="1150" i="1">
                <a:solidFill>
                  <a:srgbClr val="FFD426"/>
                </a:solidFill>
                <a:latin typeface="Arial"/>
                <a:ea typeface="Cambria Math"/>
                <a:cs typeface="Arial"/>
              </a:rPr>
              <a:t>Negative N reverses the φ₂₂ sign.</a:t>
            </a:r>
          </a:p>
        </p:txBody>
      </p:sp>
      <p:sp>
        <p:nvSpPr>
          <p:cNvPr id="40" name="TextBox 39">
            <a:extLst>
              <a:ext uri="{FF2B5EF4-FFF2-40B4-BE49-F238E27FC236}">
                <a16:creationId xmlns:a16="http://schemas.microsoft.com/office/drawing/2014/main" id="{3305890E-9813-4B51-8948-BEAA1F9EFEBA}"/>
              </a:ext>
            </a:extLst>
          </p:cNvPr>
          <p:cNvSpPr txBox="1"/>
          <p:nvPr/>
        </p:nvSpPr>
        <p:spPr>
          <a:xfrm>
            <a:off x="762000" y="736600"/>
            <a:ext cx="10414000" cy="508000"/>
          </a:xfrm>
          <a:prstGeom prst="rect">
            <a:avLst/>
          </a:prstGeom>
          <a:noFill/>
          <a:ln>
            <a:noFill/>
          </a:ln>
        </p:spPr>
        <p:txBody>
          <a:bodyPr vertOverflow="overflow" vert="horz" wrap="square" tIns="0" bIns="0" rtlCol="0" anchor="t" anchorCtr="0">
            <a:normAutofit/>
          </a:bodyPr>
          <a:lstStyle/>
          <a:p>
            <a:pPr algn="l">
              <a:spcBef>
                <a:spcPts val="0"/>
              </a:spcBef>
              <a:spcAft>
                <a:spcPts val="400"/>
              </a:spcAft>
            </a:pPr>
            <a:r>
              <a:rPr lang="en-GB" sz="2500" b="1">
                <a:solidFill>
                  <a:srgbClr val="FFFF00"/>
                </a:solidFill>
                <a:latin typeface="Arial"/>
                <a:cs typeface="Arial"/>
              </a:rPr>
              <a:t>Step 6: shear coupling and the three-mode buckling load</a:t>
            </a:r>
          </a:p>
        </p:txBody>
      </p:sp>
      <p:sp>
        <p:nvSpPr>
          <p:cNvPr id="39" name="Isosceles Triangle 38">
            <a:extLst>
              <a:ext uri="{FF2B5EF4-FFF2-40B4-BE49-F238E27FC236}">
                <a16:creationId xmlns:a16="http://schemas.microsoft.com/office/drawing/2014/main" id="{4396BC38-ED65-4010-86AF-04BC6B722432}"/>
              </a:ext>
            </a:extLst>
          </p:cNvPr>
          <p:cNvSpPr/>
          <p:nvPr/>
        </p:nvSpPr>
        <p:spPr>
          <a:xfrm rot="10800000">
            <a:off x="1917700" y="1295400"/>
            <a:ext cx="965200" cy="381000"/>
          </a:xfrm>
          <a:prstGeom prst="triangle">
            <a:avLst/>
          </a:prstGeom>
          <a:solidFill>
            <a:srgbClr val="F43F6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74" name="Example heading - editable text"/>
          <p:cNvSpPr txBox="1"/>
          <p:nvPr/>
        </p:nvSpPr>
        <p:spPr>
          <a:xfrm>
            <a:off x="761695" y="205740"/>
            <a:ext cx="7315200" cy="557784"/>
          </a:xfrm>
          <a:prstGeom prst="rect">
            <a:avLst/>
          </a:prstGeom>
          <a:noFill/>
        </p:spPr>
        <p:txBody>
          <a:bodyPr wrap="square" lIns="0" tIns="0" rIns="0" bIns="0">
            <a:spAutoFit/>
          </a:bodyPr>
          <a:lstStyle/>
          <a:p>
            <a:r>
              <a:rPr sz="3200" b="1">
                <a:solidFill>
                  <a:srgbClr val="FFFFFF"/>
                </a:solidFill>
                <a:latin typeface="Arial"/>
              </a:rPr>
              <a:t>Example 5: solution</a:t>
            </a:r>
          </a:p>
        </p:txBody>
      </p:sp>
      <p:graphicFrame>
        <p:nvGraphicFramePr>
          <p:cNvPr id="75" name="Table 74"/>
          <p:cNvGraphicFramePr>
            <a:graphicFrameLocks noGrp="1"/>
          </p:cNvGraphicFramePr>
          <p:nvPr/>
        </p:nvGraphicFramePr>
        <p:xfrm>
          <a:off x="1188720" y="4846320"/>
          <a:ext cx="1389888" cy="658368"/>
        </p:xfrm>
        <a:graphic>
          <a:graphicData uri="http://schemas.openxmlformats.org/drawingml/2006/table">
            <a:tbl>
              <a:tblPr firstRow="1" bandRow="1">
                <a:tableStyleId>{5C22544A-7EE6-4342-B048-85BDC9FD1C3A}</a:tableStyleId>
              </a:tblPr>
              <a:tblGrid>
                <a:gridCol w="463296">
                  <a:extLst>
                    <a:ext uri="{9D8B030D-6E8A-4147-A177-3AD203B41FA5}">
                      <a16:colId xmlns:a16="http://schemas.microsoft.com/office/drawing/2014/main" val="20000"/>
                    </a:ext>
                  </a:extLst>
                </a:gridCol>
                <a:gridCol w="463296">
                  <a:extLst>
                    <a:ext uri="{9D8B030D-6E8A-4147-A177-3AD203B41FA5}">
                      <a16:colId xmlns:a16="http://schemas.microsoft.com/office/drawing/2014/main" val="20001"/>
                    </a:ext>
                  </a:extLst>
                </a:gridCol>
                <a:gridCol w="463296">
                  <a:extLst>
                    <a:ext uri="{9D8B030D-6E8A-4147-A177-3AD203B41FA5}">
                      <a16:colId xmlns:a16="http://schemas.microsoft.com/office/drawing/2014/main" val="20002"/>
                    </a:ext>
                  </a:extLst>
                </a:gridCol>
              </a:tblGrid>
              <a:tr h="219456">
                <a:tc>
                  <a:txBody>
                    <a:bodyPr/>
                    <a:lstStyle/>
                    <a:p>
                      <a:pPr algn="ctr"/>
                      <a:r>
                        <a:rPr sz="1300">
                          <a:solidFill>
                            <a:srgbClr val="8AAFFF"/>
                          </a:solidFill>
                          <a:latin typeface="Arial"/>
                        </a:rPr>
                        <a:t>0</a:t>
                      </a:r>
                    </a:p>
                  </a:txBody>
                  <a:tcPr marL="0" marR="0" marT="0" marB="0">
                    <a:lnL>
                      <a:noFill/>
                    </a:lnL>
                    <a:lnR>
                      <a:noFill/>
                    </a:lnR>
                    <a:lnT>
                      <a:noFill/>
                    </a:lnT>
                    <a:lnB>
                      <a:noFill/>
                    </a:lnB>
                    <a:solidFill>
                      <a:srgbClr val="2C2C2C"/>
                    </a:solidFill>
                  </a:tcPr>
                </a:tc>
                <a:tc>
                  <a:txBody>
                    <a:bodyPr/>
                    <a:lstStyle/>
                    <a:p>
                      <a:pPr algn="ctr"/>
                      <a:r>
                        <a:rPr sz="1300">
                          <a:solidFill>
                            <a:srgbClr val="8AAFFF"/>
                          </a:solidFill>
                          <a:latin typeface="Arial"/>
                        </a:rPr>
                        <a:t>c</a:t>
                      </a:r>
                    </a:p>
                  </a:txBody>
                  <a:tcPr marL="0" marR="0" marT="0" marB="0">
                    <a:lnL>
                      <a:noFill/>
                    </a:lnL>
                    <a:lnR>
                      <a:noFill/>
                    </a:lnR>
                    <a:lnT>
                      <a:noFill/>
                    </a:lnT>
                    <a:lnB>
                      <a:noFill/>
                    </a:lnB>
                    <a:solidFill>
                      <a:srgbClr val="2C2C2C"/>
                    </a:solidFill>
                  </a:tcPr>
                </a:tc>
                <a:tc>
                  <a:txBody>
                    <a:bodyPr/>
                    <a:lstStyle/>
                    <a:p>
                      <a:pPr algn="ctr"/>
                      <a:r>
                        <a:rPr sz="1300">
                          <a:solidFill>
                            <a:srgbClr val="8AAFFF"/>
                          </a:solidFill>
                          <a:latin typeface="Arial"/>
                        </a:rPr>
                        <a:t>0</a:t>
                      </a:r>
                    </a:p>
                  </a:txBody>
                  <a:tcPr marL="0" marR="0" marT="0" marB="0">
                    <a:lnL>
                      <a:noFill/>
                    </a:lnL>
                    <a:lnR>
                      <a:noFill/>
                    </a:lnR>
                    <a:lnT>
                      <a:noFill/>
                    </a:lnT>
                    <a:lnB>
                      <a:noFill/>
                    </a:lnB>
                    <a:solidFill>
                      <a:srgbClr val="2C2C2C"/>
                    </a:solidFill>
                  </a:tcPr>
                </a:tc>
                <a:extLst>
                  <a:ext uri="{0D108BD9-81ED-4DB2-BD59-A6C34878D82A}">
                    <a16:rowId xmlns:a16="http://schemas.microsoft.com/office/drawing/2014/main" val="10000"/>
                  </a:ext>
                </a:extLst>
              </a:tr>
              <a:tr h="219456">
                <a:tc>
                  <a:txBody>
                    <a:bodyPr/>
                    <a:lstStyle/>
                    <a:p>
                      <a:pPr algn="ctr"/>
                      <a:r>
                        <a:rPr sz="1300">
                          <a:solidFill>
                            <a:srgbClr val="8AAFFF"/>
                          </a:solidFill>
                          <a:latin typeface="Arial"/>
                        </a:rPr>
                        <a:t>c</a:t>
                      </a:r>
                    </a:p>
                  </a:txBody>
                  <a:tcPr marL="0" marR="0" marT="0" marB="0">
                    <a:lnL>
                      <a:noFill/>
                    </a:lnL>
                    <a:lnR>
                      <a:noFill/>
                    </a:lnR>
                    <a:lnT>
                      <a:noFill/>
                    </a:lnT>
                    <a:lnB>
                      <a:noFill/>
                    </a:lnB>
                    <a:solidFill>
                      <a:srgbClr val="2C2C2C"/>
                    </a:solidFill>
                  </a:tcPr>
                </a:tc>
                <a:tc>
                  <a:txBody>
                    <a:bodyPr/>
                    <a:lstStyle/>
                    <a:p>
                      <a:pPr algn="ctr"/>
                      <a:r>
                        <a:rPr sz="1300">
                          <a:solidFill>
                            <a:srgbClr val="8AAFFF"/>
                          </a:solidFill>
                          <a:latin typeface="Arial"/>
                        </a:rPr>
                        <a:t>0</a:t>
                      </a:r>
                    </a:p>
                  </a:txBody>
                  <a:tcPr marL="0" marR="0" marT="0" marB="0">
                    <a:lnL>
                      <a:noFill/>
                    </a:lnL>
                    <a:lnR>
                      <a:noFill/>
                    </a:lnR>
                    <a:lnT>
                      <a:noFill/>
                    </a:lnT>
                    <a:lnB>
                      <a:noFill/>
                    </a:lnB>
                    <a:solidFill>
                      <a:srgbClr val="2C2C2C"/>
                    </a:solidFill>
                  </a:tcPr>
                </a:tc>
                <a:tc>
                  <a:txBody>
                    <a:bodyPr/>
                    <a:lstStyle/>
                    <a:p>
                      <a:pPr algn="ctr"/>
                      <a:r>
                        <a:rPr sz="1300">
                          <a:solidFill>
                            <a:srgbClr val="8AAFFF"/>
                          </a:solidFill>
                          <a:latin typeface="Arial"/>
                        </a:rPr>
                        <a:t>d</a:t>
                      </a:r>
                    </a:p>
                  </a:txBody>
                  <a:tcPr marL="0" marR="0" marT="0" marB="0">
                    <a:lnL>
                      <a:noFill/>
                    </a:lnL>
                    <a:lnR>
                      <a:noFill/>
                    </a:lnR>
                    <a:lnT>
                      <a:noFill/>
                    </a:lnT>
                    <a:lnB>
                      <a:noFill/>
                    </a:lnB>
                    <a:solidFill>
                      <a:srgbClr val="2C2C2C"/>
                    </a:solidFill>
                  </a:tcPr>
                </a:tc>
                <a:extLst>
                  <a:ext uri="{0D108BD9-81ED-4DB2-BD59-A6C34878D82A}">
                    <a16:rowId xmlns:a16="http://schemas.microsoft.com/office/drawing/2014/main" val="10001"/>
                  </a:ext>
                </a:extLst>
              </a:tr>
              <a:tr h="219456">
                <a:tc>
                  <a:txBody>
                    <a:bodyPr/>
                    <a:lstStyle/>
                    <a:p>
                      <a:pPr algn="ctr"/>
                      <a:r>
                        <a:rPr sz="1300">
                          <a:solidFill>
                            <a:srgbClr val="8AAFFF"/>
                          </a:solidFill>
                          <a:latin typeface="Arial"/>
                        </a:rPr>
                        <a:t>0</a:t>
                      </a:r>
                    </a:p>
                  </a:txBody>
                  <a:tcPr marL="0" marR="0" marT="0" marB="0">
                    <a:lnL>
                      <a:noFill/>
                    </a:lnL>
                    <a:lnR>
                      <a:noFill/>
                    </a:lnR>
                    <a:lnT>
                      <a:noFill/>
                    </a:lnT>
                    <a:lnB>
                      <a:noFill/>
                    </a:lnB>
                    <a:solidFill>
                      <a:srgbClr val="2C2C2C"/>
                    </a:solidFill>
                  </a:tcPr>
                </a:tc>
                <a:tc>
                  <a:txBody>
                    <a:bodyPr/>
                    <a:lstStyle/>
                    <a:p>
                      <a:pPr algn="ctr"/>
                      <a:r>
                        <a:rPr sz="1300">
                          <a:solidFill>
                            <a:srgbClr val="8AAFFF"/>
                          </a:solidFill>
                          <a:latin typeface="Arial"/>
                        </a:rPr>
                        <a:t>d</a:t>
                      </a:r>
                    </a:p>
                  </a:txBody>
                  <a:tcPr marL="0" marR="0" marT="0" marB="0">
                    <a:lnL>
                      <a:noFill/>
                    </a:lnL>
                    <a:lnR>
                      <a:noFill/>
                    </a:lnR>
                    <a:lnT>
                      <a:noFill/>
                    </a:lnT>
                    <a:lnB>
                      <a:noFill/>
                    </a:lnB>
                    <a:solidFill>
                      <a:srgbClr val="2C2C2C"/>
                    </a:solidFill>
                  </a:tcPr>
                </a:tc>
                <a:tc>
                  <a:txBody>
                    <a:bodyPr/>
                    <a:lstStyle/>
                    <a:p>
                      <a:pPr algn="ctr"/>
                      <a:r>
                        <a:rPr sz="1300">
                          <a:solidFill>
                            <a:srgbClr val="8AAFFF"/>
                          </a:solidFill>
                          <a:latin typeface="Arial"/>
                        </a:rPr>
                        <a:t>0</a:t>
                      </a:r>
                    </a:p>
                  </a:txBody>
                  <a:tcPr marL="0" marR="0" marT="0" marB="0">
                    <a:lnL>
                      <a:noFill/>
                    </a:lnL>
                    <a:lnR>
                      <a:noFill/>
                    </a:lnR>
                    <a:lnT>
                      <a:noFill/>
                    </a:lnT>
                    <a:lnB>
                      <a:noFill/>
                    </a:lnB>
                    <a:solidFill>
                      <a:srgbClr val="2C2C2C"/>
                    </a:solidFill>
                  </a:tcPr>
                </a:tc>
                <a:extLst>
                  <a:ext uri="{0D108BD9-81ED-4DB2-BD59-A6C34878D82A}">
                    <a16:rowId xmlns:a16="http://schemas.microsoft.com/office/drawing/2014/main" val="10002"/>
                  </a:ext>
                </a:extLst>
              </a:tr>
            </a:tbl>
          </a:graphicData>
        </a:graphic>
      </p:graphicFrame>
      <p:sp>
        <p:nvSpPr>
          <p:cNvPr id="76" name="TextBox 75"/>
          <p:cNvSpPr txBox="1"/>
          <p:nvPr/>
        </p:nvSpPr>
        <p:spPr>
          <a:xfrm>
            <a:off x="548640" y="5029200"/>
            <a:ext cx="502920" cy="320040"/>
          </a:xfrm>
          <a:prstGeom prst="rect">
            <a:avLst/>
          </a:prstGeom>
          <a:noFill/>
        </p:spPr>
        <p:txBody>
          <a:bodyPr wrap="square" lIns="0" tIns="0" rIns="0" bIns="0">
            <a:spAutoFit/>
          </a:bodyPr>
          <a:lstStyle/>
          <a:p>
            <a:r>
              <a:rPr sz="1400">
                <a:solidFill>
                  <a:srgbClr val="8AAFFF"/>
                </a:solidFill>
                <a:latin typeface="Arial"/>
              </a:rPr>
              <a:t>T =</a:t>
            </a:r>
          </a:p>
        </p:txBody>
      </p:sp>
      <p:sp>
        <p:nvSpPr>
          <p:cNvPr id="77" name="TextBox 76"/>
          <p:cNvSpPr txBox="1"/>
          <p:nvPr/>
        </p:nvSpPr>
        <p:spPr>
          <a:xfrm>
            <a:off x="996696" y="4828032"/>
            <a:ext cx="164592" cy="685800"/>
          </a:xfrm>
          <a:prstGeom prst="rect">
            <a:avLst/>
          </a:prstGeom>
          <a:noFill/>
        </p:spPr>
        <p:txBody>
          <a:bodyPr wrap="square" lIns="0" tIns="0" rIns="0" bIns="0">
            <a:spAutoFit/>
          </a:bodyPr>
          <a:lstStyle/>
          <a:p>
            <a:r>
              <a:rPr sz="3800">
                <a:solidFill>
                  <a:srgbClr val="8AAFFF"/>
                </a:solidFill>
                <a:latin typeface="Arial"/>
              </a:rPr>
              <a:t>[</a:t>
            </a:r>
          </a:p>
        </p:txBody>
      </p:sp>
      <p:sp>
        <p:nvSpPr>
          <p:cNvPr id="78" name="TextBox 77"/>
          <p:cNvSpPr txBox="1"/>
          <p:nvPr/>
        </p:nvSpPr>
        <p:spPr>
          <a:xfrm>
            <a:off x="2606040" y="4828032"/>
            <a:ext cx="164592" cy="685800"/>
          </a:xfrm>
          <a:prstGeom prst="rect">
            <a:avLst/>
          </a:prstGeom>
          <a:noFill/>
        </p:spPr>
        <p:txBody>
          <a:bodyPr wrap="square" lIns="0" tIns="0" rIns="0" bIns="0">
            <a:spAutoFit/>
          </a:bodyPr>
          <a:lstStyle/>
          <a:p>
            <a:r>
              <a:rPr sz="3800">
                <a:solidFill>
                  <a:srgbClr val="8AAFFF"/>
                </a:solidFill>
                <a:latin typeface="Arial"/>
              </a:rPr>
              <a:t>]</a:t>
            </a:r>
          </a:p>
        </p:txBody>
      </p:sp>
    </p:spTree>
    <p:extLst>
      <p:ext uri="{BB962C8B-B14F-4D97-AF65-F5344CB8AC3E}">
        <p14:creationId xmlns:p14="http://schemas.microsoft.com/office/powerpoint/2010/main" val="33130738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a:spLocks/>
          </p:cNvSpPr>
          <p:nvPr/>
        </p:nvSpPr>
        <p:spPr>
          <a:xfrm>
            <a:off x="0" y="1417320"/>
            <a:ext cx="12191695" cy="5230368"/>
          </a:xfrm>
          <a:prstGeom prst="rect">
            <a:avLst/>
          </a:prstGeom>
          <a:solidFill>
            <a:srgbClr val="2222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5" name="TextBox 14"/>
          <p:cNvSpPr txBox="1"/>
          <p:nvPr/>
        </p:nvSpPr>
        <p:spPr>
          <a:xfrm>
            <a:off x="761695" y="205740"/>
            <a:ext cx="7315200" cy="557784"/>
          </a:xfrm>
          <a:prstGeom prst="rect">
            <a:avLst/>
          </a:prstGeom>
          <a:noFill/>
        </p:spPr>
        <p:txBody>
          <a:bodyPr wrap="square" lIns="0" tIns="0" rIns="0" bIns="0">
            <a:spAutoFit/>
          </a:bodyPr>
          <a:lstStyle/>
          <a:p>
            <a:pPr>
              <a:spcAft>
                <a:spcPts val="500"/>
              </a:spcAft>
            </a:pPr>
            <a:r>
              <a:rPr lang="en-GB" sz="3200" b="1">
                <a:solidFill>
                  <a:srgbClr val="FFFFFF"/>
                </a:solidFill>
                <a:latin typeface="Arial"/>
              </a:rPr>
              <a:t>Example 5: solution</a:t>
            </a:r>
          </a:p>
        </p:txBody>
      </p:sp>
      <p:sp>
        <p:nvSpPr>
          <p:cNvPr id="16" name="TextBox 15"/>
          <p:cNvSpPr txBox="1">
            <a:spLocks/>
          </p:cNvSpPr>
          <p:nvPr/>
        </p:nvSpPr>
        <p:spPr>
          <a:xfrm>
            <a:off x="762000" y="736600"/>
            <a:ext cx="10414000" cy="508000"/>
          </a:xfrm>
          <a:prstGeom prst="rect">
            <a:avLst/>
          </a:prstGeom>
          <a:noFill/>
        </p:spPr>
        <p:txBody>
          <a:bodyPr wrap="square" lIns="0" tIns="0" rIns="0" bIns="0">
            <a:spAutoFit/>
          </a:bodyPr>
          <a:lstStyle/>
          <a:p>
            <a:pPr>
              <a:spcAft>
                <a:spcPts val="500"/>
              </a:spcAft>
            </a:pPr>
            <a:r>
              <a:rPr lang="en-GB" sz="2500" b="1" dirty="0">
                <a:solidFill>
                  <a:srgbClr val="FFFF00"/>
                </a:solidFill>
                <a:latin typeface="Arial"/>
              </a:rPr>
              <a:t>Four-mode estimate and a full-series check</a:t>
            </a:r>
          </a:p>
        </p:txBody>
      </p:sp>
      <p:sp>
        <p:nvSpPr>
          <p:cNvPr id="17" name="TextBox 16"/>
          <p:cNvSpPr txBox="1"/>
          <p:nvPr/>
        </p:nvSpPr>
        <p:spPr>
          <a:xfrm>
            <a:off x="3063240" y="1444752"/>
            <a:ext cx="8823960" cy="184666"/>
          </a:xfrm>
          <a:prstGeom prst="rect">
            <a:avLst/>
          </a:prstGeom>
          <a:noFill/>
        </p:spPr>
        <p:txBody>
          <a:bodyPr wrap="square" lIns="0" tIns="0" rIns="0" bIns="0">
            <a:spAutoFit/>
          </a:bodyPr>
          <a:lstStyle/>
          <a:p>
            <a:pPr>
              <a:spcAft>
                <a:spcPts val="300"/>
              </a:spcAft>
            </a:pPr>
            <a:r>
              <a:rPr lang="en-GB" sz="1200" b="0">
                <a:solidFill>
                  <a:srgbClr val="FFFFFF"/>
                </a:solidFill>
                <a:latin typeface="Arial"/>
              </a:rPr>
              <a:t>Each basis function: φₘₙ = sin(mπx/a)sin(nπy/b). Indices m,n count half-waves in x,y.</a:t>
            </a:r>
          </a:p>
        </p:txBody>
      </p:sp>
      <p:sp>
        <p:nvSpPr>
          <p:cNvPr id="18" name="Rounded Rectangle 17"/>
          <p:cNvSpPr>
            <a:spLocks/>
          </p:cNvSpPr>
          <p:nvPr/>
        </p:nvSpPr>
        <p:spPr>
          <a:xfrm>
            <a:off x="201168" y="1883664"/>
            <a:ext cx="6190488" cy="3749039"/>
          </a:xfrm>
          <a:prstGeom prst="rect">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 name="Rounded Rectangle 18"/>
          <p:cNvSpPr/>
          <p:nvPr/>
        </p:nvSpPr>
        <p:spPr>
          <a:xfrm>
            <a:off x="6537960" y="1883664"/>
            <a:ext cx="5449824" cy="3749039"/>
          </a:xfrm>
          <a:prstGeom prst="rect">
            <a:avLst/>
          </a:prstGeom>
          <a:solidFill>
            <a:srgbClr val="2C2C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98271" y="1972360"/>
            <a:ext cx="5303520" cy="230832"/>
          </a:xfrm>
          <a:prstGeom prst="rect">
            <a:avLst/>
          </a:prstGeom>
          <a:noFill/>
        </p:spPr>
        <p:txBody>
          <a:bodyPr wrap="square" lIns="0" tIns="0" rIns="0" bIns="0">
            <a:spAutoFit/>
          </a:bodyPr>
          <a:lstStyle/>
          <a:p>
            <a:pPr>
              <a:spcAft>
                <a:spcPts val="500"/>
              </a:spcAft>
            </a:pPr>
            <a:r>
              <a:rPr lang="en-GB" sz="1500" b="1">
                <a:solidFill>
                  <a:srgbClr val="FFD426"/>
                </a:solidFill>
                <a:latin typeface="Arial"/>
              </a:rPr>
              <a:t>An explicit four-mode approximation</a:t>
            </a:r>
          </a:p>
        </p:txBody>
      </p:sp>
      <p:sp>
        <p:nvSpPr>
          <p:cNvPr id="21" name="TextBox 20"/>
          <p:cNvSpPr txBox="1"/>
          <p:nvPr/>
        </p:nvSpPr>
        <p:spPr>
          <a:xfrm>
            <a:off x="429768" y="2404872"/>
            <a:ext cx="1143000" cy="307777"/>
          </a:xfrm>
          <a:prstGeom prst="rect">
            <a:avLst/>
          </a:prstGeom>
          <a:noFill/>
        </p:spPr>
        <p:txBody>
          <a:bodyPr wrap="square" lIns="0" tIns="0" rIns="0" bIns="0">
            <a:spAutoFit/>
          </a:bodyPr>
          <a:lstStyle/>
          <a:p>
            <a:pPr>
              <a:spcAft>
                <a:spcPts val="500"/>
              </a:spcAft>
            </a:pPr>
            <a:r>
              <a:rPr lang="en-GB" sz="2000" b="0">
                <a:solidFill>
                  <a:srgbClr val="FFD426"/>
                </a:solidFill>
                <a:latin typeface="Arial"/>
              </a:rPr>
              <a:t>Nₓ</a:t>
            </a:r>
            <a:r>
              <a:rPr lang="el-GR" sz="2000" b="0">
                <a:solidFill>
                  <a:srgbClr val="FFD426"/>
                </a:solidFill>
                <a:latin typeface="Arial"/>
              </a:rPr>
              <a:t>ᵧ,</a:t>
            </a:r>
            <a:r>
              <a:rPr lang="en-GB" sz="2000" b="0">
                <a:solidFill>
                  <a:srgbClr val="FFD426"/>
                </a:solidFill>
                <a:latin typeface="Arial"/>
              </a:rPr>
              <a:t>cr ≈</a:t>
            </a:r>
          </a:p>
        </p:txBody>
      </p:sp>
      <p:sp>
        <p:nvSpPr>
          <p:cNvPr id="22" name="TextBox 21"/>
          <p:cNvSpPr txBox="1"/>
          <p:nvPr/>
        </p:nvSpPr>
        <p:spPr>
          <a:xfrm>
            <a:off x="1627632" y="2340864"/>
            <a:ext cx="4507992" cy="323165"/>
          </a:xfrm>
          <a:prstGeom prst="rect">
            <a:avLst/>
          </a:prstGeom>
          <a:noFill/>
        </p:spPr>
        <p:txBody>
          <a:bodyPr wrap="square" lIns="0" tIns="0" rIns="0" bIns="0">
            <a:spAutoFit/>
          </a:bodyPr>
          <a:lstStyle/>
          <a:p>
            <a:pPr algn="ctr">
              <a:spcAft>
                <a:spcPts val="500"/>
              </a:spcAft>
            </a:pPr>
            <a:r>
              <a:rPr lang="el-GR" sz="2100" b="0">
                <a:solidFill>
                  <a:srgbClr val="FFD426"/>
                </a:solidFill>
                <a:latin typeface="Arial"/>
              </a:rPr>
              <a:t>π⁴</a:t>
            </a:r>
            <a:r>
              <a:rPr lang="en-GB" sz="2100" b="0">
                <a:solidFill>
                  <a:srgbClr val="FFD426"/>
                </a:solidFill>
                <a:latin typeface="Arial"/>
              </a:rPr>
              <a:t>b/a³</a:t>
            </a:r>
          </a:p>
        </p:txBody>
      </p:sp>
      <p:sp>
        <p:nvSpPr>
          <p:cNvPr id="23" name="Rectangle 22"/>
          <p:cNvSpPr/>
          <p:nvPr/>
        </p:nvSpPr>
        <p:spPr>
          <a:xfrm>
            <a:off x="1636776" y="2734056"/>
            <a:ext cx="4517136" cy="14630"/>
          </a:xfrm>
          <a:prstGeom prst="rect">
            <a:avLst/>
          </a:prstGeom>
          <a:solidFill>
            <a:srgbClr val="FFD4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mc:AlternateContent xmlns:mc="http://schemas.openxmlformats.org/markup-compatibility/2006" xmlns:a14="http://schemas.microsoft.com/office/drawing/2010/main">
        <mc:Choice Requires="a14">
          <p:sp>
            <p:nvSpPr>
              <p:cNvPr id="24" name="TextBox 23"/>
              <p:cNvSpPr txBox="1"/>
              <p:nvPr/>
            </p:nvSpPr>
            <p:spPr>
              <a:xfrm>
                <a:off x="1691640" y="2788920"/>
                <a:ext cx="4480560" cy="636521"/>
              </a:xfrm>
              <a:prstGeom prst="rect">
                <a:avLst/>
              </a:prstGeom>
              <a:noFill/>
            </p:spPr>
            <p:txBody>
              <a:bodyPr wrap="square" lIns="0" tIns="0" rIns="0" bIns="0">
                <a:spAutoFit/>
              </a:bodyPr>
              <a:lstStyle/>
              <a:p>
                <a:pPr/>
                <a14:m>
                  <m:oMathPara xmlns:m="http://schemas.openxmlformats.org/officeDocument/2006/math">
                    <m:oMath>
                      <m:rad>
                        <m:radPr>
                          <m:degHide m:val="on"/>
                          <m:ctrlPr>
                            <a:rPr sz="1400" i="1">
                              <a:solidFill>
                                <a:srgbClr val="FFD426"/>
                              </a:solidFill>
                              <a:latin typeface="Cambria Math"/>
                            </a:rPr>
                          </m:ctrlPr>
                        </m:radPr>
                        <m:deg/>
                        <m:e>
                          <m:f>
                            <m:fPr>
                              <m:ctrlPr>
                                <a:rPr sz="1400">
                                  <a:solidFill>
                                    <a:srgbClr val="FFD426"/>
                                  </a:solidFill>
                                  <a:latin typeface="Cambria Math"/>
                                </a:rPr>
                              </m:ctrlPr>
                            </m:fPr>
                            <m:num>
                              <m:r>
                                <a:rPr sz="1400">
                                  <a:solidFill>
                                    <a:srgbClr val="FFD426"/>
                                  </a:solidFill>
                                  <a:latin typeface="Cambria Math"/>
                                </a:rPr>
                                <m:t>(32/9)²</m:t>
                              </m:r>
                            </m:num>
                            <m:den>
                              <m:r>
                                <a:rPr sz="1400">
                                  <a:solidFill>
                                    <a:srgbClr val="FFD426"/>
                                  </a:solidFill>
                                  <a:latin typeface="Cambria Math"/>
                                </a:rPr>
                                <m:t>𝐷</m:t>
                              </m:r>
                              <m:r>
                                <a:rPr sz="1400">
                                  <a:solidFill>
                                    <a:srgbClr val="FFD426"/>
                                  </a:solidFill>
                                  <a:latin typeface="Cambria Math"/>
                                </a:rPr>
                                <m:t>₁²</m:t>
                              </m:r>
                            </m:den>
                          </m:f>
                          <m:r>
                            <a:rPr sz="1400">
                              <a:solidFill>
                                <a:srgbClr val="FFD426"/>
                              </a:solidFill>
                              <a:latin typeface="Cambria Math"/>
                            </a:rPr>
                            <m:t> + </m:t>
                          </m:r>
                          <m:f>
                            <m:fPr>
                              <m:ctrlPr>
                                <a:rPr sz="1400">
                                  <a:solidFill>
                                    <a:srgbClr val="FFD426"/>
                                  </a:solidFill>
                                  <a:latin typeface="Cambria Math"/>
                                </a:rPr>
                              </m:ctrlPr>
                            </m:fPr>
                            <m:num>
                              <m:r>
                                <a:rPr sz="1400">
                                  <a:solidFill>
                                    <a:srgbClr val="FFD426"/>
                                  </a:solidFill>
                                  <a:latin typeface="Cambria Math"/>
                                </a:rPr>
                                <m:t>(32/5)²</m:t>
                              </m:r>
                            </m:num>
                            <m:den>
                              <m:r>
                                <a:rPr sz="1400">
                                  <a:solidFill>
                                    <a:srgbClr val="FFD426"/>
                                  </a:solidFill>
                                  <a:latin typeface="Cambria Math"/>
                                </a:rPr>
                                <m:t>𝐷</m:t>
                              </m:r>
                              <m:r>
                                <a:rPr sz="1400">
                                  <a:solidFill>
                                    <a:srgbClr val="FFD426"/>
                                  </a:solidFill>
                                  <a:latin typeface="Cambria Math"/>
                                </a:rPr>
                                <m:t>₁</m:t>
                              </m:r>
                              <m:r>
                                <a:rPr sz="1400">
                                  <a:solidFill>
                                    <a:srgbClr val="FFD426"/>
                                  </a:solidFill>
                                  <a:latin typeface="Cambria Math"/>
                                </a:rPr>
                                <m:t>𝐷</m:t>
                              </m:r>
                              <m:r>
                                <a:rPr sz="1400">
                                  <a:solidFill>
                                    <a:srgbClr val="FFD426"/>
                                  </a:solidFill>
                                  <a:latin typeface="Cambria Math"/>
                                </a:rPr>
                                <m:t>₂</m:t>
                              </m:r>
                            </m:den>
                          </m:f>
                          <m:r>
                            <a:rPr sz="1400">
                              <a:solidFill>
                                <a:srgbClr val="FFD426"/>
                              </a:solidFill>
                              <a:latin typeface="Cambria Math"/>
                            </a:rPr>
                            <m:t> + </m:t>
                          </m:r>
                          <m:f>
                            <m:fPr>
                              <m:ctrlPr>
                                <a:rPr sz="1400">
                                  <a:solidFill>
                                    <a:srgbClr val="FFD426"/>
                                  </a:solidFill>
                                  <a:latin typeface="Cambria Math"/>
                                </a:rPr>
                              </m:ctrlPr>
                            </m:fPr>
                            <m:num>
                              <m:r>
                                <a:rPr sz="1400">
                                  <a:solidFill>
                                    <a:srgbClr val="FFD426"/>
                                  </a:solidFill>
                                  <a:latin typeface="Cambria Math"/>
                                </a:rPr>
                                <m:t>(32/5)²</m:t>
                              </m:r>
                            </m:num>
                            <m:den>
                              <m:r>
                                <a:rPr sz="1400">
                                  <a:solidFill>
                                    <a:srgbClr val="FFD426"/>
                                  </a:solidFill>
                                  <a:latin typeface="Cambria Math"/>
                                </a:rPr>
                                <m:t>𝐷</m:t>
                              </m:r>
                              <m:r>
                                <a:rPr sz="1400">
                                  <a:solidFill>
                                    <a:srgbClr val="FFD426"/>
                                  </a:solidFill>
                                  <a:latin typeface="Cambria Math"/>
                                </a:rPr>
                                <m:t>₁</m:t>
                              </m:r>
                              <m:r>
                                <a:rPr sz="1400">
                                  <a:solidFill>
                                    <a:srgbClr val="FFD426"/>
                                  </a:solidFill>
                                  <a:latin typeface="Cambria Math"/>
                                </a:rPr>
                                <m:t>𝐷</m:t>
                              </m:r>
                              <m:r>
                                <a:rPr sz="1400">
                                  <a:solidFill>
                                    <a:srgbClr val="FFD426"/>
                                  </a:solidFill>
                                  <a:latin typeface="Cambria Math"/>
                                </a:rPr>
                                <m:t>₃</m:t>
                              </m:r>
                            </m:den>
                          </m:f>
                        </m:e>
                      </m:rad>
                    </m:oMath>
                  </m:oMathPara>
                </a14:m>
                <a:endParaRPr lang="en-GB" dirty="0"/>
              </a:p>
            </p:txBody>
          </p:sp>
        </mc:Choice>
        <mc:Fallback xmlns="">
          <p:sp>
            <p:nvSpPr>
              <p:cNvPr id="24" name="TextBox 23"/>
              <p:cNvSpPr txBox="1">
                <a:spLocks noRot="1" noChangeAspect="1" noMove="1" noResize="1" noEditPoints="1" noAdjustHandles="1" noChangeArrowheads="1" noChangeShapeType="1" noTextEdit="1"/>
              </p:cNvSpPr>
              <p:nvPr/>
            </p:nvSpPr>
            <p:spPr>
              <a:xfrm>
                <a:off x="1691640" y="2788920"/>
                <a:ext cx="4480560" cy="636521"/>
              </a:xfrm>
              <a:prstGeom prst="rect">
                <a:avLst/>
              </a:prstGeom>
              <a:blipFill>
                <a:blip r:embed="rId3"/>
                <a:stretch>
                  <a:fillRect/>
                </a:stretch>
              </a:blipFill>
            </p:spPr>
            <p:txBody>
              <a:bodyPr/>
              <a:lstStyle/>
              <a:p>
                <a:r>
                  <a:rPr lang="en-GB">
                    <a:noFill/>
                  </a:rPr>
                  <a:t> </a:t>
                </a:r>
              </a:p>
            </p:txBody>
          </p:sp>
        </mc:Fallback>
      </mc:AlternateContent>
      <p:sp>
        <p:nvSpPr>
          <p:cNvPr id="25" name="TextBox 24"/>
          <p:cNvSpPr txBox="1"/>
          <p:nvPr/>
        </p:nvSpPr>
        <p:spPr>
          <a:xfrm>
            <a:off x="429768" y="3502152"/>
            <a:ext cx="5715000" cy="261610"/>
          </a:xfrm>
          <a:prstGeom prst="rect">
            <a:avLst/>
          </a:prstGeom>
          <a:noFill/>
        </p:spPr>
        <p:txBody>
          <a:bodyPr wrap="square" lIns="0" tIns="0" rIns="0" bIns="0">
            <a:spAutoFit/>
          </a:bodyPr>
          <a:lstStyle/>
          <a:p>
            <a:pPr>
              <a:spcAft>
                <a:spcPts val="500"/>
              </a:spcAft>
            </a:pPr>
            <a:r>
              <a:rPr lang="pt-BR" sz="1700" b="0">
                <a:solidFill>
                  <a:srgbClr val="8AAFFF"/>
                </a:solidFill>
                <a:latin typeface="Arial"/>
              </a:rPr>
              <a:t>r = a/b     H = D₁₂ + 2D₆₆</a:t>
            </a:r>
          </a:p>
        </p:txBody>
      </p:sp>
      <p:sp>
        <p:nvSpPr>
          <p:cNvPr id="26" name="TextBox 25"/>
          <p:cNvSpPr txBox="1">
            <a:spLocks/>
          </p:cNvSpPr>
          <p:nvPr/>
        </p:nvSpPr>
        <p:spPr>
          <a:xfrm>
            <a:off x="429768" y="3813048"/>
            <a:ext cx="5669280" cy="815608"/>
          </a:xfrm>
          <a:prstGeom prst="rect">
            <a:avLst/>
          </a:prstGeom>
          <a:noFill/>
        </p:spPr>
        <p:txBody>
          <a:bodyPr wrap="square" lIns="0" tIns="0" rIns="0" bIns="0">
            <a:spAutoFit/>
          </a:bodyPr>
          <a:lstStyle/>
          <a:p>
            <a:pPr>
              <a:spcAft>
                <a:spcPts val="300"/>
              </a:spcAft>
            </a:pPr>
            <a:r>
              <a:rPr lang="en-GB" sz="1600" b="0">
                <a:solidFill>
                  <a:srgbClr val="FFFFFF"/>
                </a:solidFill>
                <a:latin typeface="Arial"/>
              </a:rPr>
              <a:t>D₁ = D₁₁ + 2Hr² + D₂₂r⁴</a:t>
            </a:r>
          </a:p>
          <a:p>
            <a:pPr>
              <a:spcAft>
                <a:spcPts val="300"/>
              </a:spcAft>
            </a:pPr>
            <a:r>
              <a:rPr lang="en-GB" sz="1600" b="0">
                <a:solidFill>
                  <a:srgbClr val="FFFFFF"/>
                </a:solidFill>
                <a:latin typeface="Arial"/>
              </a:rPr>
              <a:t>D₂ = D₁₁ + 18Hr² + 81D₂₂r⁴</a:t>
            </a:r>
          </a:p>
          <a:p>
            <a:pPr>
              <a:spcAft>
                <a:spcPts val="300"/>
              </a:spcAft>
            </a:pPr>
            <a:r>
              <a:rPr lang="en-GB" sz="1600" b="0">
                <a:solidFill>
                  <a:srgbClr val="FFFFFF"/>
                </a:solidFill>
                <a:latin typeface="Arial"/>
              </a:rPr>
              <a:t>D₃ = 81D₁₁ + 18Hr² + D₂₂r⁴</a:t>
            </a:r>
          </a:p>
        </p:txBody>
      </p:sp>
      <p:sp>
        <p:nvSpPr>
          <p:cNvPr id="27" name="TextBox 26"/>
          <p:cNvSpPr txBox="1"/>
          <p:nvPr/>
        </p:nvSpPr>
        <p:spPr>
          <a:xfrm>
            <a:off x="429768" y="4754880"/>
            <a:ext cx="5696712" cy="884858"/>
          </a:xfrm>
          <a:prstGeom prst="rect">
            <a:avLst/>
          </a:prstGeom>
          <a:noFill/>
        </p:spPr>
        <p:txBody>
          <a:bodyPr wrap="square" lIns="0" tIns="0" rIns="0" bIns="0">
            <a:spAutoFit/>
          </a:bodyPr>
          <a:lstStyle/>
          <a:p>
            <a:pPr>
              <a:spcAft>
                <a:spcPts val="300"/>
              </a:spcAft>
            </a:pPr>
            <a:r>
              <a:rPr lang="en-GB" sz="1250" b="0">
                <a:solidFill>
                  <a:srgbClr val="FFFFFF"/>
                </a:solidFill>
                <a:latin typeface="Arial"/>
              </a:rPr>
              <a:t>D₁, D₂, D₃ are auxiliary stiffness combinations.</a:t>
            </a:r>
          </a:p>
          <a:p>
            <a:pPr>
              <a:spcAft>
                <a:spcPts val="300"/>
              </a:spcAft>
            </a:pPr>
            <a:r>
              <a:rPr lang="en-GB" sz="1250" b="0">
                <a:solidFill>
                  <a:srgbClr val="FFFFFF"/>
                </a:solidFill>
                <a:latin typeface="Arial"/>
              </a:rPr>
              <a:t>w̃ = A₁₁φ₁₁ + A₂₂φ₂₂ + A₁₃φ₁₃ + A₃₁φ₃₁</a:t>
            </a:r>
          </a:p>
          <a:p>
            <a:pPr>
              <a:spcAft>
                <a:spcPts val="300"/>
              </a:spcAft>
            </a:pPr>
            <a:r>
              <a:rPr lang="en-GB" sz="1250" b="0">
                <a:solidFill>
                  <a:srgbClr val="FFFFFF"/>
                </a:solidFill>
                <a:latin typeface="Arial"/>
              </a:rPr>
              <a:t>Four functions, four amplitudes: K and T are 4 × 4.</a:t>
            </a:r>
          </a:p>
          <a:p>
            <a:pPr>
              <a:spcAft>
                <a:spcPts val="300"/>
              </a:spcAft>
            </a:pPr>
            <a:r>
              <a:rPr lang="en-GB" sz="1250" b="0">
                <a:solidFill>
                  <a:srgbClr val="FFFFFF"/>
                </a:solidFill>
                <a:latin typeface="Arial"/>
              </a:rPr>
              <a:t>This changes the earlier three-mode selection.</a:t>
            </a:r>
          </a:p>
        </p:txBody>
      </p:sp>
      <p:sp>
        <p:nvSpPr>
          <p:cNvPr id="28" name="TextBox 27"/>
          <p:cNvSpPr txBox="1">
            <a:spLocks/>
          </p:cNvSpPr>
          <p:nvPr/>
        </p:nvSpPr>
        <p:spPr>
          <a:xfrm>
            <a:off x="7135063" y="1972360"/>
            <a:ext cx="4663440" cy="230832"/>
          </a:xfrm>
          <a:prstGeom prst="rect">
            <a:avLst/>
          </a:prstGeom>
          <a:noFill/>
        </p:spPr>
        <p:txBody>
          <a:bodyPr wrap="square" lIns="0" tIns="0" rIns="0" bIns="0">
            <a:spAutoFit/>
          </a:bodyPr>
          <a:lstStyle/>
          <a:p>
            <a:pPr>
              <a:spcAft>
                <a:spcPts val="300"/>
              </a:spcAft>
            </a:pPr>
            <a:r>
              <a:rPr lang="en-GB" sz="1500" b="1" dirty="0">
                <a:solidFill>
                  <a:srgbClr val="8AAFFF"/>
                </a:solidFill>
                <a:latin typeface="Arial"/>
              </a:rPr>
              <a:t>Error relative to </a:t>
            </a:r>
            <a:r>
              <a:rPr lang="en-GB" sz="1500" b="1">
                <a:solidFill>
                  <a:srgbClr val="8AAFFF"/>
                </a:solidFill>
                <a:latin typeface="Arial"/>
              </a:rPr>
              <a:t>the 196-term series</a:t>
            </a:r>
          </a:p>
        </p:txBody>
      </p:sp>
      <p:graphicFrame>
        <p:nvGraphicFramePr>
          <p:cNvPr id="29" name="Chart 28" descr="Chart"/>
          <p:cNvGraphicFramePr>
            <a:graphicFrameLocks noGrp="1"/>
          </p:cNvGraphicFramePr>
          <p:nvPr>
            <p:extLst>
              <p:ext uri="{D42A27DB-BD31-4B8C-83A1-F6EECF244321}">
                <p14:modId xmlns:p14="http://schemas.microsoft.com/office/powerpoint/2010/main" val="1952179654"/>
              </p:ext>
            </p:extLst>
          </p:nvPr>
        </p:nvGraphicFramePr>
        <p:xfrm>
          <a:off x="6720840" y="2898648"/>
          <a:ext cx="5001768" cy="1883664"/>
        </p:xfrm>
        <a:graphic>
          <a:graphicData uri="http://schemas.openxmlformats.org/drawingml/2006/chart">
            <c:chart xmlns:c="http://schemas.openxmlformats.org/drawingml/2006/chart" xmlns:r="http://schemas.openxmlformats.org/officeDocument/2006/relationships" r:id="rId4"/>
          </a:graphicData>
        </a:graphic>
      </p:graphicFrame>
      <p:sp>
        <p:nvSpPr>
          <p:cNvPr id="30" name="TextBox 29"/>
          <p:cNvSpPr txBox="1"/>
          <p:nvPr/>
        </p:nvSpPr>
        <p:spPr>
          <a:xfrm>
            <a:off x="8229600" y="4773168"/>
            <a:ext cx="2651760" cy="176972"/>
          </a:xfrm>
          <a:prstGeom prst="rect">
            <a:avLst/>
          </a:prstGeom>
          <a:noFill/>
        </p:spPr>
        <p:txBody>
          <a:bodyPr wrap="square" lIns="0" tIns="0" rIns="0" bIns="0">
            <a:spAutoFit/>
          </a:bodyPr>
          <a:lstStyle/>
          <a:p>
            <a:pPr algn="ctr">
              <a:spcAft>
                <a:spcPts val="500"/>
              </a:spcAft>
            </a:pPr>
            <a:r>
              <a:rPr lang="pt-BR" sz="1150" b="0">
                <a:solidFill>
                  <a:srgbClr val="FFFFFF"/>
                </a:solidFill>
                <a:latin typeface="Arial"/>
              </a:rPr>
              <a:t>Aspect ratio r = a/b</a:t>
            </a:r>
          </a:p>
        </p:txBody>
      </p:sp>
      <p:sp>
        <p:nvSpPr>
          <p:cNvPr id="31" name="TextBox 30"/>
          <p:cNvSpPr txBox="1"/>
          <p:nvPr/>
        </p:nvSpPr>
        <p:spPr>
          <a:xfrm>
            <a:off x="6766560" y="5120640"/>
            <a:ext cx="4882896" cy="438912"/>
          </a:xfrm>
          <a:prstGeom prst="rect">
            <a:avLst/>
          </a:prstGeom>
          <a:noFill/>
        </p:spPr>
        <p:txBody>
          <a:bodyPr wrap="square" lIns="0" tIns="0" rIns="0" bIns="0">
            <a:spAutoFit/>
          </a:bodyPr>
          <a:lstStyle/>
          <a:p>
            <a:pPr>
              <a:spcAft>
                <a:spcPts val="500"/>
              </a:spcAft>
            </a:pPr>
            <a:r>
              <a:rPr sz="1400" b="1">
                <a:solidFill>
                  <a:srgbClr val="FFFFFF"/>
                </a:solidFill>
                <a:latin typeface="Arial"/>
              </a:rPr>
              <a:t>At a/b = 1: 838.9 vs 789.8 kN/m</a:t>
            </a:r>
          </a:p>
          <a:p>
            <a:pPr>
              <a:spcAft>
                <a:spcPts val="500"/>
              </a:spcAft>
            </a:pPr>
            <a:r>
              <a:rPr sz="1400" b="1">
                <a:solidFill>
                  <a:srgbClr val="FFFFFF"/>
                </a:solidFill>
                <a:latin typeface="Arial"/>
              </a:rPr>
              <a:t>The four-mode estimate is 6.2% higher.</a:t>
            </a:r>
          </a:p>
        </p:txBody>
      </p:sp>
      <p:sp>
        <p:nvSpPr>
          <p:cNvPr id="36" name="TextBox 35"/>
          <p:cNvSpPr txBox="1"/>
          <p:nvPr/>
        </p:nvSpPr>
        <p:spPr>
          <a:xfrm>
            <a:off x="411480" y="5669280"/>
            <a:ext cx="11338560" cy="169277"/>
          </a:xfrm>
          <a:prstGeom prst="rect">
            <a:avLst/>
          </a:prstGeom>
          <a:noFill/>
        </p:spPr>
        <p:txBody>
          <a:bodyPr wrap="square" lIns="0" tIns="0" rIns="0" bIns="0">
            <a:spAutoFit/>
          </a:bodyPr>
          <a:lstStyle/>
          <a:p>
            <a:pPr>
              <a:spcAft>
                <a:spcPts val="500"/>
              </a:spcAft>
            </a:pPr>
            <a:r>
              <a:rPr lang="en-GB" sz="1100" b="0">
                <a:solidFill>
                  <a:srgbClr val="CCCCCC"/>
                </a:solidFill>
                <a:latin typeface="Arial"/>
              </a:rPr>
              <a:t>Illustrative inputs: b = 1 m; D₁₁ = D₂₂ = 10, D₁₂ = 3, D₆₆ = 2 kN·m. Error = 100(Nfour / Nseries − 1).</a:t>
            </a:r>
          </a:p>
        </p:txBody>
      </p:sp>
      <p:sp>
        <p:nvSpPr>
          <p:cNvPr id="37" name="Isosceles Triangle 38">
            <a:extLst>
              <a:ext uri="{FF2B5EF4-FFF2-40B4-BE49-F238E27FC236}">
                <a16:creationId xmlns:a16="http://schemas.microsoft.com/office/drawing/2014/main" id="{4396BC38-ED65-4010-86AF-04BC6B722432}"/>
              </a:ext>
            </a:extLst>
          </p:cNvPr>
          <p:cNvSpPr/>
          <p:nvPr/>
        </p:nvSpPr>
        <p:spPr>
          <a:xfrm rot="10800000">
            <a:off x="1917700" y="1295400"/>
            <a:ext cx="965200" cy="381000"/>
          </a:xfrm>
          <a:prstGeom prst="triangle">
            <a:avLst/>
          </a:prstGeom>
          <a:solidFill>
            <a:srgbClr val="F43F6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38" name="Rectangle 43">
            <a:extLst>
              <a:ext uri="{FF2B5EF4-FFF2-40B4-BE49-F238E27FC236}">
                <a16:creationId xmlns:a16="http://schemas.microsoft.com/office/drawing/2014/main" id="{AE31B21F-74B6-4696-AE11-49490A9935FD}"/>
              </a:ext>
            </a:extLst>
          </p:cNvPr>
          <p:cNvSpPr/>
          <p:nvPr/>
        </p:nvSpPr>
        <p:spPr>
          <a:xfrm>
            <a:off x="201168" y="1883664"/>
            <a:ext cx="63093" cy="3749039"/>
          </a:xfrm>
          <a:prstGeom prst="rect">
            <a:avLst/>
          </a:prstGeom>
          <a:solidFill>
            <a:srgbClr val="FFD92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39" name="Rectangle 53">
            <a:extLst>
              <a:ext uri="{FF2B5EF4-FFF2-40B4-BE49-F238E27FC236}">
                <a16:creationId xmlns:a16="http://schemas.microsoft.com/office/drawing/2014/main" id="{FFEC72BE-4D1E-4395-91EF-E49B24E09BF0}"/>
              </a:ext>
            </a:extLst>
          </p:cNvPr>
          <p:cNvSpPr/>
          <p:nvPr/>
        </p:nvSpPr>
        <p:spPr>
          <a:xfrm>
            <a:off x="6537960" y="1883664"/>
            <a:ext cx="63093" cy="3749039"/>
          </a:xfrm>
          <a:prstGeom prst="rect">
            <a:avLst/>
          </a:prstGeom>
          <a:solidFill>
            <a:srgbClr val="84ADF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lstStyle/>
          <a:p>
            <a:pPr algn="l"/>
            <a:endParaRPr lang="en-GB"/>
          </a:p>
        </p:txBody>
      </p:sp>
      <p:sp>
        <p:nvSpPr>
          <p:cNvPr id="40" name="Oval 44">
            <a:extLst>
              <a:ext uri="{FF2B5EF4-FFF2-40B4-BE49-F238E27FC236}">
                <a16:creationId xmlns:a16="http://schemas.microsoft.com/office/drawing/2014/main" id="{1817CC87-447C-4A2A-AFF5-E86AC7E0E4DF}"/>
              </a:ext>
            </a:extLst>
          </p:cNvPr>
          <p:cNvSpPr/>
          <p:nvPr/>
        </p:nvSpPr>
        <p:spPr>
          <a:xfrm>
            <a:off x="416966" y="1984248"/>
            <a:ext cx="304495" cy="304495"/>
          </a:xfrm>
          <a:prstGeom prst="ellipse">
            <a:avLst/>
          </a:prstGeom>
          <a:solidFill>
            <a:srgbClr val="FFD92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a:solidFill>
                  <a:srgbClr val="202020"/>
                </a:solidFill>
                <a:latin typeface="Arial"/>
                <a:cs typeface="Arial"/>
              </a:rPr>
              <a:t>1</a:t>
            </a:r>
          </a:p>
        </p:txBody>
      </p:sp>
      <p:sp>
        <p:nvSpPr>
          <p:cNvPr id="41" name="Oval 54">
            <a:extLst>
              <a:ext uri="{FF2B5EF4-FFF2-40B4-BE49-F238E27FC236}">
                <a16:creationId xmlns:a16="http://schemas.microsoft.com/office/drawing/2014/main" id="{D94F410B-D229-44FD-BA93-3142D87ED1B6}"/>
              </a:ext>
            </a:extLst>
          </p:cNvPr>
          <p:cNvSpPr/>
          <p:nvPr/>
        </p:nvSpPr>
        <p:spPr>
          <a:xfrm>
            <a:off x="6753758" y="1984248"/>
            <a:ext cx="304495" cy="304495"/>
          </a:xfrm>
          <a:prstGeom prst="ellipse">
            <a:avLst/>
          </a:prstGeom>
          <a:solidFill>
            <a:srgbClr val="84ADFF"/>
          </a:solidFill>
          <a:ln w="15875" cap="rnd"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ctr" anchorCtr="0">
            <a:noAutofit/>
          </a:bodyPr>
          <a:lstStyle/>
          <a:p>
            <a:pPr algn="ctr"/>
            <a:r>
              <a:rPr lang="en-GB" sz="1300" b="1">
                <a:solidFill>
                  <a:srgbClr val="202020"/>
                </a:solidFill>
                <a:latin typeface="Arial"/>
                <a:cs typeface="Arial"/>
              </a:rPr>
              <a:t>2</a:t>
            </a:r>
          </a:p>
        </p:txBody>
      </p:sp>
      <p:sp>
        <p:nvSpPr>
          <p:cNvPr id="42" name="Rounded Rectangle 70"/>
          <p:cNvSpPr>
            <a:spLocks/>
          </p:cNvSpPr>
          <p:nvPr/>
        </p:nvSpPr>
        <p:spPr>
          <a:xfrm>
            <a:off x="201168" y="5934456"/>
            <a:ext cx="11786616" cy="512064"/>
          </a:xfrm>
          <a:prstGeom prst="roundRect">
            <a:avLst>
              <a:gd name="adj" fmla="val 10000"/>
            </a:avLst>
          </a:prstGeom>
          <a:solidFill>
            <a:srgbClr val="4B1F2D"/>
          </a:solidFill>
          <a:ln w="25400">
            <a:solidFill>
              <a:srgbClr val="FF4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3" name="TextBox 71"/>
          <p:cNvSpPr txBox="1"/>
          <p:nvPr/>
        </p:nvSpPr>
        <p:spPr>
          <a:xfrm>
            <a:off x="438912" y="5952744"/>
            <a:ext cx="1097280" cy="457200"/>
          </a:xfrm>
          <a:prstGeom prst="rect">
            <a:avLst/>
          </a:prstGeom>
          <a:noFill/>
        </p:spPr>
        <p:txBody>
          <a:bodyPr wrap="square" lIns="0" tIns="0" rIns="0" bIns="0" anchor="ctr">
            <a:spAutoFit/>
          </a:bodyPr>
          <a:lstStyle/>
          <a:p>
            <a:r>
              <a:rPr sz="1900" b="1">
                <a:solidFill>
                  <a:srgbClr val="FFED00"/>
                </a:solidFill>
                <a:latin typeface="Arial"/>
              </a:rPr>
              <a:t>Keynote</a:t>
            </a:r>
          </a:p>
        </p:txBody>
      </p:sp>
      <p:sp>
        <p:nvSpPr>
          <p:cNvPr id="44" name="Rectangle 72"/>
          <p:cNvSpPr/>
          <p:nvPr/>
        </p:nvSpPr>
        <p:spPr>
          <a:xfrm>
            <a:off x="1572768" y="6025896"/>
            <a:ext cx="22860" cy="329184"/>
          </a:xfrm>
          <a:prstGeom prst="rect">
            <a:avLst/>
          </a:prstGeom>
          <a:solidFill>
            <a:srgbClr val="FF4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1773936" y="6082766"/>
            <a:ext cx="9948672" cy="215444"/>
          </a:xfrm>
          <a:prstGeom prst="rect">
            <a:avLst/>
          </a:prstGeom>
          <a:noFill/>
        </p:spPr>
        <p:txBody>
          <a:bodyPr wrap="square" lIns="0" tIns="0" rIns="0" bIns="0" anchor="ctr">
            <a:spAutoFit/>
          </a:bodyPr>
          <a:lstStyle/>
          <a:p>
            <a:pPr>
              <a:spcAft>
                <a:spcPts val="500"/>
              </a:spcAft>
            </a:pPr>
            <a:r>
              <a:rPr sz="1400" b="0">
                <a:solidFill>
                  <a:srgbClr val="FFFFFF"/>
                </a:solidFill>
                <a:latin typeface="Arial"/>
              </a:rPr>
              <a:t>The shortcut overestimates </a:t>
            </a:r>
            <a:r>
              <a:rPr lang="en-GB" sz="1400" b="0">
                <a:solidFill>
                  <a:srgbClr val="FFFFFF"/>
                </a:solidFill>
                <a:latin typeface="Arial"/>
              </a:rPr>
              <a:t>the </a:t>
            </a:r>
            <a:r>
              <a:rPr sz="1400" b="0">
                <a:solidFill>
                  <a:srgbClr val="FFFFFF"/>
                </a:solidFill>
                <a:latin typeface="Arial"/>
              </a:rPr>
              <a:t>load. </a:t>
            </a:r>
            <a:r>
              <a:rPr lang="en-GB" sz="1400" b="0">
                <a:solidFill>
                  <a:srgbClr val="FFFFFF"/>
                </a:solidFill>
                <a:latin typeface="Arial"/>
              </a:rPr>
              <a:t>Add </a:t>
            </a:r>
            <a:r>
              <a:rPr sz="1400" b="0">
                <a:solidFill>
                  <a:srgbClr val="FFFFFF"/>
                </a:solidFill>
                <a:latin typeface="Arial"/>
              </a:rPr>
              <a:t>modes</a:t>
            </a:r>
            <a:r>
              <a:rPr lang="en-GB" sz="1400" b="0">
                <a:solidFill>
                  <a:srgbClr val="FFFFFF"/>
                </a:solidFill>
                <a:latin typeface="Arial"/>
              </a:rPr>
              <a:t> </a:t>
            </a:r>
            <a:r>
              <a:rPr sz="1400" b="0">
                <a:solidFill>
                  <a:srgbClr val="FFFFFF"/>
                </a:solidFill>
                <a:latin typeface="Arial"/>
              </a:rPr>
              <a:t>and check convergence before using the result for design.</a:t>
            </a:r>
          </a:p>
        </p:txBody>
      </p:sp>
      <p:sp>
        <p:nvSpPr>
          <p:cNvPr id="45" name="TextBox 44"/>
          <p:cNvSpPr txBox="1"/>
          <p:nvPr/>
        </p:nvSpPr>
        <p:spPr>
          <a:xfrm>
            <a:off x="6784848" y="2359152"/>
            <a:ext cx="4974336" cy="521207"/>
          </a:xfrm>
          <a:prstGeom prst="rect">
            <a:avLst/>
          </a:prstGeom>
          <a:noFill/>
        </p:spPr>
        <p:txBody>
          <a:bodyPr wrap="square" lIns="0" tIns="0" rIns="0" bIns="0">
            <a:spAutoFit/>
          </a:bodyPr>
          <a:lstStyle/>
          <a:p>
            <a:pPr>
              <a:spcAft>
                <a:spcPts val="300"/>
              </a:spcAft>
            </a:pPr>
            <a:r>
              <a:rPr sz="1250">
                <a:solidFill>
                  <a:srgbClr val="FFFFFF"/>
                </a:solidFill>
                <a:latin typeface="Arial"/>
              </a:rPr>
              <a:t>All pairs m,n = 1,…,14: 14 × 14 = 196 functions.</a:t>
            </a:r>
          </a:p>
          <a:p>
            <a:pPr>
              <a:spcAft>
                <a:spcPts val="300"/>
              </a:spcAft>
            </a:pPr>
            <a:r>
              <a:rPr sz="1250">
                <a:solidFill>
                  <a:srgbClr val="FFFFFF"/>
                </a:solidFill>
                <a:latin typeface="Arial"/>
              </a:rPr>
              <a:t>196 amplitudes give K and T of size 196 × 196.</a:t>
            </a:r>
          </a:p>
        </p:txBody>
      </p:sp>
    </p:spTree>
    <p:extLst>
      <p:ext uri="{BB962C8B-B14F-4D97-AF65-F5344CB8AC3E}">
        <p14:creationId xmlns:p14="http://schemas.microsoft.com/office/powerpoint/2010/main" val="29955122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A415AC5-B5E8-DDC3-505D-317DCA4382EF}"/>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5447456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F16D0-64F4-702D-813F-87AD143CDF8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637DC09-176E-0842-0987-74D7B33BB308}"/>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1C816677-311C-01A7-B985-DDE1A0B5A59F}"/>
              </a:ext>
            </a:extLst>
          </p:cNvPr>
          <p:cNvSpPr>
            <a:spLocks noGrp="1"/>
          </p:cNvSpPr>
          <p:nvPr>
            <p:ph type="sldNum" sz="quarter" idx="12"/>
          </p:nvPr>
        </p:nvSpPr>
        <p:spPr/>
        <p:txBody>
          <a:bodyPr/>
          <a:lstStyle/>
          <a:p>
            <a:fld id="{4183E3AC-4BFB-4F71-8C6B-E1F9A9D61AA6}" type="slidenum">
              <a:rPr lang="en-GB" smtClean="0"/>
              <a:t>62</a:t>
            </a:fld>
            <a:endParaRPr lang="en-GB"/>
          </a:p>
        </p:txBody>
      </p:sp>
      <p:pic>
        <p:nvPicPr>
          <p:cNvPr id="5" name="Picture 4">
            <a:extLst>
              <a:ext uri="{FF2B5EF4-FFF2-40B4-BE49-F238E27FC236}">
                <a16:creationId xmlns:a16="http://schemas.microsoft.com/office/drawing/2014/main" id="{55EDB922-B1D8-5E66-4CF1-EDA09BF58588}"/>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7807163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8A0349F-FDA7-B780-B2A8-6544C27B7AF5}"/>
              </a:ext>
            </a:extLst>
          </p:cNvPr>
          <p:cNvSpPr>
            <a:spLocks noGrp="1"/>
          </p:cNvSpPr>
          <p:nvPr>
            <p:ph type="title"/>
          </p:nvPr>
        </p:nvSpPr>
        <p:spPr/>
        <p:txBody>
          <a:bodyPr/>
          <a:lstStyle/>
          <a:p>
            <a:endParaRPr lang="en-GB"/>
          </a:p>
        </p:txBody>
      </p:sp>
      <p:sp>
        <p:nvSpPr>
          <p:cNvPr id="10" name="Content Placeholder 9">
            <a:extLst>
              <a:ext uri="{FF2B5EF4-FFF2-40B4-BE49-F238E27FC236}">
                <a16:creationId xmlns:a16="http://schemas.microsoft.com/office/drawing/2014/main" id="{466EAE11-BEAE-45EE-370B-A07261E72266}"/>
              </a:ext>
            </a:extLst>
          </p:cNvPr>
          <p:cNvSpPr>
            <a:spLocks noGrp="1"/>
          </p:cNvSpPr>
          <p:nvPr>
            <p:ph idx="1"/>
          </p:nvPr>
        </p:nvSpPr>
        <p:spPr/>
        <p:txBody>
          <a:bodyPr/>
          <a:lstStyle/>
          <a:p>
            <a:endParaRPr lang="en-GB"/>
          </a:p>
        </p:txBody>
      </p:sp>
      <p:pic>
        <p:nvPicPr>
          <p:cNvPr id="11" name="Picture 10">
            <a:extLst>
              <a:ext uri="{FF2B5EF4-FFF2-40B4-BE49-F238E27FC236}">
                <a16:creationId xmlns:a16="http://schemas.microsoft.com/office/drawing/2014/main" id="{955AFFEE-7000-0DD6-0FFD-E6D489D506F6}"/>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2045390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99CBA43-4499-20A3-0D00-0A5633D8A449}"/>
              </a:ext>
            </a:extLst>
          </p:cNvPr>
          <p:cNvSpPr>
            <a:spLocks noGrp="1"/>
          </p:cNvSpPr>
          <p:nvPr>
            <p:ph type="title"/>
          </p:nvPr>
        </p:nvSpPr>
        <p:spPr/>
        <p:txBody>
          <a:bodyPr/>
          <a:lstStyle/>
          <a:p>
            <a:endParaRPr lang="en-GB"/>
          </a:p>
        </p:txBody>
      </p:sp>
      <p:sp>
        <p:nvSpPr>
          <p:cNvPr id="10" name="Content Placeholder 9">
            <a:extLst>
              <a:ext uri="{FF2B5EF4-FFF2-40B4-BE49-F238E27FC236}">
                <a16:creationId xmlns:a16="http://schemas.microsoft.com/office/drawing/2014/main" id="{313CA633-EFC5-72D1-0F48-C2F91E3AE37F}"/>
              </a:ext>
            </a:extLst>
          </p:cNvPr>
          <p:cNvSpPr>
            <a:spLocks noGrp="1"/>
          </p:cNvSpPr>
          <p:nvPr>
            <p:ph idx="1"/>
          </p:nvPr>
        </p:nvSpPr>
        <p:spPr/>
        <p:txBody>
          <a:bodyPr/>
          <a:lstStyle/>
          <a:p>
            <a:endParaRPr lang="en-GB"/>
          </a:p>
        </p:txBody>
      </p:sp>
      <p:pic>
        <p:nvPicPr>
          <p:cNvPr id="11" name="Picture 10">
            <a:extLst>
              <a:ext uri="{FF2B5EF4-FFF2-40B4-BE49-F238E27FC236}">
                <a16:creationId xmlns:a16="http://schemas.microsoft.com/office/drawing/2014/main" id="{FC55DCD8-92B6-5F66-49C2-A815189F5B2C}"/>
              </a:ext>
            </a:extLst>
          </p:cNvPr>
          <p:cNvPicPr>
            <a:picLocks noChangeAspect="1"/>
          </p:cNvPicPr>
          <p:nvPr/>
        </p:nvPicPr>
        <p:blipFill>
          <a:blip r:embed="rId3"/>
          <a:stretch>
            <a:fillRect/>
          </a:stretch>
        </p:blipFill>
        <p:spPr>
          <a:xfrm>
            <a:off x="0" y="0"/>
            <a:ext cx="12192000" cy="6858000"/>
          </a:xfrm>
          <a:prstGeom prst="rect">
            <a:avLst/>
          </a:prstGeom>
        </p:spPr>
      </p:pic>
      <p:sp>
        <p:nvSpPr>
          <p:cNvPr id="12" name="Explicit partial derivative equation"/>
          <p:cNvSpPr txBox="1"/>
          <p:nvPr/>
        </p:nvSpPr>
        <p:spPr>
          <a:xfrm>
            <a:off x="500062" y="2228371"/>
            <a:ext cx="11287125" cy="210507"/>
          </a:xfrm>
          <a:prstGeom prst="rect">
            <a:avLst/>
          </a:prstGeom>
          <a:solidFill>
            <a:srgbClr val="2C2C2C"/>
          </a:solidFill>
          <a:ln>
            <a:noFill/>
          </a:ln>
        </p:spPr>
        <p:txBody>
          <a:bodyPr wrap="square" lIns="0" tIns="0" rIns="0" bIns="0" anchor="ctr">
            <a:spAutoFit/>
          </a:bodyPr>
          <a:lstStyle/>
          <a:p>
            <a:pPr>
              <a:lnSpc>
                <a:spcPct val="105000"/>
              </a:lnSpc>
              <a:spcBef>
                <a:spcPts val="0"/>
              </a:spcBef>
              <a:spcAft>
                <a:spcPts val="0"/>
              </a:spcAft>
            </a:pPr>
            <a:r>
              <a:rPr sz="1400">
                <a:solidFill>
                  <a:srgbClr val="FFD426"/>
                </a:solidFill>
                <a:latin typeface="Arial"/>
              </a:rPr>
              <a:t>U = ½∬ [D₁₁(∂²w/∂x²)² + 2D₁₂(∂²w/∂x²)(∂²w/∂y²) + 4D₆₆(∂²w/∂x∂y)² + D₂₂(∂²w/∂y²)²] dx dy</a:t>
            </a:r>
          </a:p>
        </p:txBody>
      </p:sp>
      <p:sp>
        <p:nvSpPr>
          <p:cNvPr id="13" name="Explicit partial derivative equation"/>
          <p:cNvSpPr txBox="1"/>
          <p:nvPr/>
        </p:nvSpPr>
        <p:spPr>
          <a:xfrm>
            <a:off x="500062" y="2976562"/>
            <a:ext cx="5357812" cy="428625"/>
          </a:xfrm>
          <a:prstGeom prst="rect">
            <a:avLst/>
          </a:prstGeom>
          <a:solidFill>
            <a:srgbClr val="2C2C2C"/>
          </a:solidFill>
          <a:ln>
            <a:noFill/>
          </a:ln>
        </p:spPr>
        <p:txBody>
          <a:bodyPr wrap="square" lIns="0" tIns="0" rIns="0" bIns="0" anchor="ctr">
            <a:spAutoFit/>
          </a:bodyPr>
          <a:lstStyle/>
          <a:p>
            <a:pPr>
              <a:lnSpc>
                <a:spcPct val="105000"/>
              </a:lnSpc>
              <a:spcBef>
                <a:spcPts val="0"/>
              </a:spcBef>
              <a:spcAft>
                <a:spcPts val="0"/>
              </a:spcAft>
            </a:pPr>
            <a:r>
              <a:rPr sz="1400">
                <a:solidFill>
                  <a:srgbClr val="8DB6F2"/>
                </a:solidFill>
                <a:latin typeface="Arial"/>
              </a:rPr>
              <a:t>W = −½∬ 2Nₓᵧ(∂w/∂x)(∂w/∂y) dx dy</a:t>
            </a:r>
          </a:p>
        </p:txBody>
      </p:sp>
    </p:spTree>
    <p:extLst>
      <p:ext uri="{BB962C8B-B14F-4D97-AF65-F5344CB8AC3E}">
        <p14:creationId xmlns:p14="http://schemas.microsoft.com/office/powerpoint/2010/main" val="24996940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0D3CD51-2B31-8144-868F-CC188497B5AC}"/>
              </a:ext>
            </a:extLst>
          </p:cNvPr>
          <p:cNvSpPr>
            <a:spLocks noGrp="1"/>
          </p:cNvSpPr>
          <p:nvPr>
            <p:ph type="title"/>
          </p:nvPr>
        </p:nvSpPr>
        <p:spPr/>
        <p:txBody>
          <a:bodyPr/>
          <a:lstStyle/>
          <a:p>
            <a:endParaRPr lang="en-GB"/>
          </a:p>
        </p:txBody>
      </p:sp>
      <p:pic>
        <p:nvPicPr>
          <p:cNvPr id="8" name="Picture 7">
            <a:extLst>
              <a:ext uri="{FF2B5EF4-FFF2-40B4-BE49-F238E27FC236}">
                <a16:creationId xmlns:a16="http://schemas.microsoft.com/office/drawing/2014/main" id="{52C7B047-DC9D-BDC7-AEAA-56B9B7378052}"/>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5908092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159BD53C-34DF-C716-79EA-55ADCEC544FD}"/>
              </a:ext>
            </a:extLst>
          </p:cNvPr>
          <p:cNvSpPr>
            <a:spLocks noGrp="1"/>
          </p:cNvSpPr>
          <p:nvPr>
            <p:ph type="title"/>
          </p:nvPr>
        </p:nvSpPr>
        <p:spPr/>
        <p:txBody>
          <a:bodyPr/>
          <a:lstStyle/>
          <a:p>
            <a:endParaRPr lang="en-GB"/>
          </a:p>
        </p:txBody>
      </p:sp>
      <p:pic>
        <p:nvPicPr>
          <p:cNvPr id="27" name="Picture 26">
            <a:extLst>
              <a:ext uri="{FF2B5EF4-FFF2-40B4-BE49-F238E27FC236}">
                <a16:creationId xmlns:a16="http://schemas.microsoft.com/office/drawing/2014/main" id="{08603F7C-14CA-DA86-7D7F-A659972F0E1B}"/>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478749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A792BFE-086D-02FB-334C-29ED56E75584}"/>
              </a:ext>
            </a:extLst>
          </p:cNvPr>
          <p:cNvSpPr>
            <a:spLocks noGrp="1"/>
          </p:cNvSpPr>
          <p:nvPr>
            <p:ph type="title"/>
          </p:nvPr>
        </p:nvSpPr>
        <p:spPr/>
        <p:txBody>
          <a:bodyPr/>
          <a:lstStyle/>
          <a:p>
            <a:endParaRPr lang="en-GB"/>
          </a:p>
        </p:txBody>
      </p:sp>
      <p:sp>
        <p:nvSpPr>
          <p:cNvPr id="9" name="Content Placeholder 8">
            <a:extLst>
              <a:ext uri="{FF2B5EF4-FFF2-40B4-BE49-F238E27FC236}">
                <a16:creationId xmlns:a16="http://schemas.microsoft.com/office/drawing/2014/main" id="{06F0AEF6-B011-A094-2B48-FC59368BB4CE}"/>
              </a:ext>
            </a:extLst>
          </p:cNvPr>
          <p:cNvSpPr>
            <a:spLocks noGrp="1"/>
          </p:cNvSpPr>
          <p:nvPr>
            <p:ph idx="1"/>
          </p:nvPr>
        </p:nvSpPr>
        <p:spPr/>
        <p:txBody>
          <a:bodyPr/>
          <a:lstStyle/>
          <a:p>
            <a:endParaRPr lang="en-GB"/>
          </a:p>
        </p:txBody>
      </p:sp>
      <p:pic>
        <p:nvPicPr>
          <p:cNvPr id="10" name="Picture 9">
            <a:extLst>
              <a:ext uri="{FF2B5EF4-FFF2-40B4-BE49-F238E27FC236}">
                <a16:creationId xmlns:a16="http://schemas.microsoft.com/office/drawing/2014/main" id="{FE04D77A-E8AC-5967-7B4D-F4DD8828426C}"/>
              </a:ext>
            </a:extLst>
          </p:cNvPr>
          <p:cNvPicPr>
            <a:picLocks noChangeAspect="1"/>
          </p:cNvPicPr>
          <p:nvPr/>
        </p:nvPicPr>
        <p:blipFill>
          <a:blip r:embed="rId3"/>
          <a:stretch>
            <a:fillRect/>
          </a:stretch>
        </p:blipFill>
        <p:spPr>
          <a:xfrm>
            <a:off x="0" y="0"/>
            <a:ext cx="12192000" cy="6858000"/>
          </a:xfrm>
          <a:prstGeom prst="rect">
            <a:avLst/>
          </a:prstGeom>
        </p:spPr>
      </p:pic>
      <p:sp>
        <p:nvSpPr>
          <p:cNvPr id="11" name="Explicit partial derivative equation"/>
          <p:cNvSpPr txBox="1"/>
          <p:nvPr/>
        </p:nvSpPr>
        <p:spPr>
          <a:xfrm>
            <a:off x="714375" y="4524375"/>
            <a:ext cx="5119687" cy="309562"/>
          </a:xfrm>
          <a:prstGeom prst="rect">
            <a:avLst/>
          </a:prstGeom>
          <a:solidFill>
            <a:srgbClr val="2C2C2C"/>
          </a:solidFill>
          <a:ln>
            <a:noFill/>
          </a:ln>
        </p:spPr>
        <p:txBody>
          <a:bodyPr wrap="square" lIns="0" tIns="0" rIns="0" bIns="0" anchor="ctr">
            <a:spAutoFit/>
          </a:bodyPr>
          <a:lstStyle/>
          <a:p>
            <a:pPr>
              <a:lnSpc>
                <a:spcPct val="105000"/>
              </a:lnSpc>
              <a:spcBef>
                <a:spcPts val="0"/>
              </a:spcBef>
              <a:spcAft>
                <a:spcPts val="0"/>
              </a:spcAft>
            </a:pPr>
            <a:r>
              <a:rPr sz="1300">
                <a:solidFill>
                  <a:srgbClr val="FFD426"/>
                </a:solidFill>
                <a:latin typeface="Arial"/>
              </a:rPr>
              <a:t>Mₓ = −D₁₁(∂²w/∂x²) − D₁₂(∂²w/∂y²) = 0</a:t>
            </a:r>
          </a:p>
        </p:txBody>
      </p:sp>
      <p:sp>
        <p:nvSpPr>
          <p:cNvPr id="12" name="Explicit partial derivative equation"/>
          <p:cNvSpPr txBox="1"/>
          <p:nvPr/>
        </p:nvSpPr>
        <p:spPr>
          <a:xfrm>
            <a:off x="714375" y="5143500"/>
            <a:ext cx="5119687" cy="309562"/>
          </a:xfrm>
          <a:prstGeom prst="rect">
            <a:avLst/>
          </a:prstGeom>
          <a:solidFill>
            <a:srgbClr val="2C2C2C"/>
          </a:solidFill>
          <a:ln>
            <a:noFill/>
          </a:ln>
        </p:spPr>
        <p:txBody>
          <a:bodyPr wrap="square" lIns="0" tIns="0" rIns="0" bIns="0" anchor="ctr">
            <a:spAutoFit/>
          </a:bodyPr>
          <a:lstStyle/>
          <a:p>
            <a:pPr>
              <a:lnSpc>
                <a:spcPct val="105000"/>
              </a:lnSpc>
              <a:spcBef>
                <a:spcPts val="0"/>
              </a:spcBef>
              <a:spcAft>
                <a:spcPts val="0"/>
              </a:spcAft>
            </a:pPr>
            <a:r>
              <a:rPr sz="1300">
                <a:solidFill>
                  <a:srgbClr val="FFD426"/>
                </a:solidFill>
                <a:latin typeface="Arial"/>
              </a:rPr>
              <a:t>Mᵧ = −D₁₂(∂²w/∂x²) − D₂₂(∂²w/∂y²) = 0</a:t>
            </a:r>
          </a:p>
        </p:txBody>
      </p:sp>
      <p:sp>
        <p:nvSpPr>
          <p:cNvPr id="13" name="Explicit partial derivative equation"/>
          <p:cNvSpPr txBox="1"/>
          <p:nvPr/>
        </p:nvSpPr>
        <p:spPr>
          <a:xfrm>
            <a:off x="6286500" y="3738562"/>
            <a:ext cx="5548312" cy="690562"/>
          </a:xfrm>
          <a:prstGeom prst="rect">
            <a:avLst/>
          </a:prstGeom>
          <a:solidFill>
            <a:srgbClr val="2C2C2C"/>
          </a:solidFill>
          <a:ln>
            <a:noFill/>
          </a:ln>
        </p:spPr>
        <p:txBody>
          <a:bodyPr wrap="square" lIns="0" tIns="0" rIns="0" bIns="0" anchor="ctr">
            <a:spAutoFit/>
          </a:bodyPr>
          <a:lstStyle/>
          <a:p>
            <a:pPr>
              <a:lnSpc>
                <a:spcPct val="105000"/>
              </a:lnSpc>
              <a:spcBef>
                <a:spcPts val="0"/>
              </a:spcBef>
              <a:spcAft>
                <a:spcPts val="0"/>
              </a:spcAft>
            </a:pPr>
            <a:r>
              <a:rPr sz="1250">
                <a:solidFill>
                  <a:srgbClr val="FFFFFF"/>
                </a:solidFill>
                <a:latin typeface="Arial"/>
              </a:rPr>
              <a:t>Vₓ = −D₁₁(∂³w/∂x³) − (D₁₂+4D₆₆)(∂³w/∂x∂y²)</a:t>
            </a:r>
          </a:p>
          <a:p>
            <a:pPr>
              <a:lnSpc>
                <a:spcPct val="105000"/>
              </a:lnSpc>
              <a:spcBef>
                <a:spcPts val="0"/>
              </a:spcBef>
              <a:spcAft>
                <a:spcPts val="0"/>
              </a:spcAft>
            </a:pPr>
            <a:r>
              <a:rPr sz="1250">
                <a:solidFill>
                  <a:srgbClr val="FFFFFF"/>
                </a:solidFill>
                <a:latin typeface="Arial"/>
              </a:rPr>
              <a:t>Vᵧ = −D₂₂(∂³w/∂y³) − (D₁₂+4D₆₆)(∂³w/∂x²∂y)</a:t>
            </a:r>
          </a:p>
        </p:txBody>
      </p:sp>
    </p:spTree>
    <p:extLst>
      <p:ext uri="{BB962C8B-B14F-4D97-AF65-F5344CB8AC3E}">
        <p14:creationId xmlns:p14="http://schemas.microsoft.com/office/powerpoint/2010/main" val="25124706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9226CF-E176-0811-4668-A4D1AB49B7C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3126801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993D2-03F0-3162-D02F-C49B6606580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0E91CB6-2B38-44D7-D575-965E4DE40065}"/>
              </a:ext>
            </a:extLst>
          </p:cNvPr>
          <p:cNvPicPr>
            <a:picLocks noChangeAspect="1"/>
          </p:cNvPicPr>
          <p:nvPr/>
        </p:nvPicPr>
        <p:blipFill>
          <a:blip r:embed="rId3"/>
          <a:stretch>
            <a:fillRect/>
          </a:stretch>
        </p:blipFill>
        <p:spPr>
          <a:xfrm>
            <a:off x="0" y="0"/>
            <a:ext cx="12192000" cy="6858000"/>
          </a:xfrm>
          <a:prstGeom prst="rect">
            <a:avLst/>
          </a:prstGeom>
        </p:spPr>
      </p:pic>
      <p:sp>
        <p:nvSpPr>
          <p:cNvPr id="3" name="Explicit partial derivative equation"/>
          <p:cNvSpPr txBox="1"/>
          <p:nvPr/>
        </p:nvSpPr>
        <p:spPr>
          <a:xfrm>
            <a:off x="500062" y="3690937"/>
            <a:ext cx="5453062" cy="404812"/>
          </a:xfrm>
          <a:prstGeom prst="rect">
            <a:avLst/>
          </a:prstGeom>
          <a:solidFill>
            <a:srgbClr val="2C2C2C"/>
          </a:solidFill>
          <a:ln>
            <a:noFill/>
          </a:ln>
        </p:spPr>
        <p:txBody>
          <a:bodyPr wrap="square" lIns="0" tIns="0" rIns="0" bIns="0" anchor="ctr">
            <a:spAutoFit/>
          </a:bodyPr>
          <a:lstStyle/>
          <a:p>
            <a:pPr>
              <a:lnSpc>
                <a:spcPct val="105000"/>
              </a:lnSpc>
              <a:spcBef>
                <a:spcPts val="0"/>
              </a:spcBef>
              <a:spcAft>
                <a:spcPts val="0"/>
              </a:spcAft>
            </a:pPr>
            <a:r>
              <a:rPr sz="1150">
                <a:solidFill>
                  <a:srgbClr val="CCCCCC"/>
                </a:solidFill>
                <a:latin typeface="Arial"/>
              </a:rPr>
              <a:t>ε = {∂u/∂x, ∂v/∂y, ∂u/∂y + ∂v/∂x}</a:t>
            </a:r>
          </a:p>
          <a:p>
            <a:pPr>
              <a:lnSpc>
                <a:spcPct val="105000"/>
              </a:lnSpc>
              <a:spcBef>
                <a:spcPts val="0"/>
              </a:spcBef>
              <a:spcAft>
                <a:spcPts val="0"/>
              </a:spcAft>
            </a:pPr>
            <a:r>
              <a:rPr sz="1150">
                <a:solidFill>
                  <a:srgbClr val="CCCCCC"/>
                </a:solidFill>
                <a:latin typeface="Arial"/>
              </a:rPr>
              <a:t>κ = −{∂²w/∂x², ∂²w/∂y², 2∂²w/∂x∂y}</a:t>
            </a:r>
          </a:p>
        </p:txBody>
      </p:sp>
      <p:sp>
        <p:nvSpPr>
          <p:cNvPr id="4" name="Explicit partial derivative equation"/>
          <p:cNvSpPr txBox="1"/>
          <p:nvPr/>
        </p:nvSpPr>
        <p:spPr>
          <a:xfrm>
            <a:off x="500062" y="4444928"/>
            <a:ext cx="5453062" cy="730393"/>
          </a:xfrm>
          <a:prstGeom prst="rect">
            <a:avLst/>
          </a:prstGeom>
          <a:solidFill>
            <a:srgbClr val="2C2C2C"/>
          </a:solidFill>
          <a:ln>
            <a:noFill/>
          </a:ln>
        </p:spPr>
        <p:txBody>
          <a:bodyPr wrap="square" lIns="0" tIns="0" rIns="0" bIns="0" anchor="ctr">
            <a:spAutoFit/>
          </a:bodyPr>
          <a:lstStyle/>
          <a:p>
            <a:pPr>
              <a:lnSpc>
                <a:spcPct val="105000"/>
              </a:lnSpc>
              <a:spcBef>
                <a:spcPts val="0"/>
              </a:spcBef>
              <a:spcAft>
                <a:spcPts val="0"/>
              </a:spcAft>
            </a:pPr>
            <a:r>
              <a:rPr sz="1150">
                <a:solidFill>
                  <a:srgbClr val="FFD426"/>
                </a:solidFill>
                <a:latin typeface="Arial"/>
              </a:rPr>
              <a:t>½∬ [D₁₁(∂²w/∂x²)² + 2D₁₂(∂²w/∂x²)(∂²w/∂y²)</a:t>
            </a:r>
          </a:p>
          <a:p>
            <a:pPr>
              <a:lnSpc>
                <a:spcPct val="105000"/>
              </a:lnSpc>
              <a:spcBef>
                <a:spcPts val="0"/>
              </a:spcBef>
              <a:spcAft>
                <a:spcPts val="0"/>
              </a:spcAft>
            </a:pPr>
            <a:r>
              <a:rPr sz="1150">
                <a:solidFill>
                  <a:srgbClr val="FFD426"/>
                </a:solidFill>
                <a:latin typeface="Arial"/>
              </a:rPr>
              <a:t>+ D₂₂(∂²w/∂y²)² + 4D₁₆(∂²w/∂x²)(∂²w/∂x∂y)</a:t>
            </a:r>
          </a:p>
          <a:p>
            <a:pPr>
              <a:lnSpc>
                <a:spcPct val="105000"/>
              </a:lnSpc>
              <a:spcBef>
                <a:spcPts val="0"/>
              </a:spcBef>
              <a:spcAft>
                <a:spcPts val="0"/>
              </a:spcAft>
            </a:pPr>
            <a:r>
              <a:rPr sz="1150">
                <a:solidFill>
                  <a:srgbClr val="FFD426"/>
                </a:solidFill>
                <a:latin typeface="Arial"/>
              </a:rPr>
              <a:t>+ 4D₂₆(∂²w/∂y²)(∂²w/∂x∂y)</a:t>
            </a:r>
          </a:p>
          <a:p>
            <a:pPr>
              <a:lnSpc>
                <a:spcPct val="105000"/>
              </a:lnSpc>
              <a:spcBef>
                <a:spcPts val="0"/>
              </a:spcBef>
              <a:spcAft>
                <a:spcPts val="0"/>
              </a:spcAft>
            </a:pPr>
            <a:r>
              <a:rPr sz="1150">
                <a:solidFill>
                  <a:srgbClr val="FFD426"/>
                </a:solidFill>
                <a:latin typeface="Arial"/>
              </a:rPr>
              <a:t>+ 4D₆₆(∂²w/∂x∂y)²] dx dy</a:t>
            </a:r>
          </a:p>
        </p:txBody>
      </p:sp>
      <p:sp>
        <p:nvSpPr>
          <p:cNvPr id="5" name="Explicit partial derivative equation"/>
          <p:cNvSpPr txBox="1"/>
          <p:nvPr/>
        </p:nvSpPr>
        <p:spPr>
          <a:xfrm>
            <a:off x="6643687" y="4381500"/>
            <a:ext cx="5191125" cy="809625"/>
          </a:xfrm>
          <a:prstGeom prst="rect">
            <a:avLst/>
          </a:prstGeom>
          <a:solidFill>
            <a:srgbClr val="2C2C2C"/>
          </a:solidFill>
          <a:ln>
            <a:noFill/>
          </a:ln>
        </p:spPr>
        <p:txBody>
          <a:bodyPr wrap="square" lIns="0" tIns="0" rIns="0" bIns="0" anchor="ctr">
            <a:spAutoFit/>
          </a:bodyPr>
          <a:lstStyle/>
          <a:p>
            <a:pPr>
              <a:lnSpc>
                <a:spcPct val="105000"/>
              </a:lnSpc>
              <a:spcBef>
                <a:spcPts val="0"/>
              </a:spcBef>
              <a:spcAft>
                <a:spcPts val="0"/>
              </a:spcAft>
            </a:pPr>
            <a:r>
              <a:rPr sz="1150">
                <a:solidFill>
                  <a:srgbClr val="8DB6F2"/>
                </a:solidFill>
                <a:latin typeface="Arial"/>
              </a:rPr>
              <a:t>+ ∫₀ᵇ [Nₓδu + Nₓᵧδv + Qₓδw</a:t>
            </a:r>
          </a:p>
          <a:p>
            <a:pPr>
              <a:lnSpc>
                <a:spcPct val="105000"/>
              </a:lnSpc>
              <a:spcBef>
                <a:spcPts val="0"/>
              </a:spcBef>
              <a:spcAft>
                <a:spcPts val="0"/>
              </a:spcAft>
            </a:pPr>
            <a:r>
              <a:rPr sz="1150">
                <a:solidFill>
                  <a:srgbClr val="8DB6F2"/>
                </a:solidFill>
                <a:latin typeface="Arial"/>
              </a:rPr>
              <a:t>       − Mₓ ∂(δw)/∂x]₀ᵃ dy</a:t>
            </a:r>
          </a:p>
          <a:p>
            <a:pPr>
              <a:lnSpc>
                <a:spcPct val="105000"/>
              </a:lnSpc>
              <a:spcBef>
                <a:spcPts val="0"/>
              </a:spcBef>
              <a:spcAft>
                <a:spcPts val="0"/>
              </a:spcAft>
            </a:pPr>
            <a:r>
              <a:rPr sz="1150">
                <a:solidFill>
                  <a:srgbClr val="8DB6F2"/>
                </a:solidFill>
                <a:latin typeface="Arial"/>
              </a:rPr>
              <a:t>+ ∫₀ᵃ [Nₓᵧδu + Nᵧδv + Qᵧδw</a:t>
            </a:r>
          </a:p>
          <a:p>
            <a:pPr>
              <a:lnSpc>
                <a:spcPct val="105000"/>
              </a:lnSpc>
              <a:spcBef>
                <a:spcPts val="0"/>
              </a:spcBef>
              <a:spcAft>
                <a:spcPts val="0"/>
              </a:spcAft>
            </a:pPr>
            <a:r>
              <a:rPr sz="1150">
                <a:solidFill>
                  <a:srgbClr val="8DB6F2"/>
                </a:solidFill>
                <a:latin typeface="Arial"/>
              </a:rPr>
              <a:t>       − Mᵧ ∂(δw)/∂y]₀ᵇ dx</a:t>
            </a:r>
          </a:p>
        </p:txBody>
      </p:sp>
    </p:spTree>
    <p:extLst>
      <p:ext uri="{BB962C8B-B14F-4D97-AF65-F5344CB8AC3E}">
        <p14:creationId xmlns:p14="http://schemas.microsoft.com/office/powerpoint/2010/main" val="31523247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6E724-2976-EFF7-6450-EE4465ECF50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CF50A57-21AA-1FC4-F024-11EF0B4A49DB}"/>
              </a:ext>
            </a:extLst>
          </p:cNvPr>
          <p:cNvPicPr>
            <a:picLocks noChangeAspect="1"/>
          </p:cNvPicPr>
          <p:nvPr/>
        </p:nvPicPr>
        <p:blipFill>
          <a:blip r:embed="rId3"/>
          <a:stretch>
            <a:fillRect/>
          </a:stretch>
        </p:blipFill>
        <p:spPr>
          <a:xfrm>
            <a:off x="0" y="0"/>
            <a:ext cx="12192000" cy="6858000"/>
          </a:xfrm>
          <a:prstGeom prst="rect">
            <a:avLst/>
          </a:prstGeom>
        </p:spPr>
      </p:pic>
      <p:sp>
        <p:nvSpPr>
          <p:cNvPr id="3" name="Explicit partial derivative equation"/>
          <p:cNvSpPr txBox="1"/>
          <p:nvPr/>
        </p:nvSpPr>
        <p:spPr>
          <a:xfrm>
            <a:off x="500062" y="2357437"/>
            <a:ext cx="6262687" cy="1071562"/>
          </a:xfrm>
          <a:prstGeom prst="rect">
            <a:avLst/>
          </a:prstGeom>
          <a:solidFill>
            <a:srgbClr val="2C2C2C"/>
          </a:solidFill>
          <a:ln>
            <a:noFill/>
          </a:ln>
        </p:spPr>
        <p:txBody>
          <a:bodyPr wrap="square" lIns="0" tIns="0" rIns="0" bIns="0" anchor="ctr">
            <a:spAutoFit/>
          </a:bodyPr>
          <a:lstStyle/>
          <a:p>
            <a:pPr>
              <a:lnSpc>
                <a:spcPct val="105000"/>
              </a:lnSpc>
              <a:spcBef>
                <a:spcPts val="0"/>
              </a:spcBef>
              <a:spcAft>
                <a:spcPts val="0"/>
              </a:spcAft>
            </a:pPr>
            <a:r>
              <a:rPr sz="1250">
                <a:solidFill>
                  <a:srgbClr val="FFD426"/>
                </a:solidFill>
                <a:latin typeface="Arial"/>
              </a:rPr>
              <a:t>Π = ½∬ [D₁₁(∂²w/∂x²)² + 2D₁₂(∂²w/∂x²)(∂²w/∂y²)</a:t>
            </a:r>
          </a:p>
          <a:p>
            <a:pPr>
              <a:lnSpc>
                <a:spcPct val="105000"/>
              </a:lnSpc>
              <a:spcBef>
                <a:spcPts val="0"/>
              </a:spcBef>
              <a:spcAft>
                <a:spcPts val="0"/>
              </a:spcAft>
            </a:pPr>
            <a:r>
              <a:rPr sz="1250">
                <a:solidFill>
                  <a:srgbClr val="FFD426"/>
                </a:solidFill>
                <a:latin typeface="Arial"/>
              </a:rPr>
              <a:t>+ D₂₂(∂²w/∂y²)² + 4D₆₆(∂²w/∂x∂y)²] dx dy</a:t>
            </a:r>
          </a:p>
          <a:p>
            <a:pPr>
              <a:lnSpc>
                <a:spcPct val="105000"/>
              </a:lnSpc>
              <a:spcBef>
                <a:spcPts val="0"/>
              </a:spcBef>
              <a:spcAft>
                <a:spcPts val="0"/>
              </a:spcAft>
            </a:pPr>
            <a:r>
              <a:rPr sz="1250">
                <a:solidFill>
                  <a:srgbClr val="FFD426"/>
                </a:solidFill>
                <a:latin typeface="Arial"/>
              </a:rPr>
              <a:t>− ½N₀∬(∂w/∂x)² dx dy</a:t>
            </a:r>
          </a:p>
          <a:p>
            <a:pPr>
              <a:lnSpc>
                <a:spcPct val="105000"/>
              </a:lnSpc>
              <a:spcBef>
                <a:spcPts val="0"/>
              </a:spcBef>
              <a:spcAft>
                <a:spcPts val="0"/>
              </a:spcAft>
            </a:pPr>
            <a:r>
              <a:rPr sz="1250">
                <a:solidFill>
                  <a:srgbClr val="FFD426"/>
                </a:solidFill>
                <a:latin typeface="Arial"/>
              </a:rPr>
              <a:t>− Nₓᵧ∬(∂w/∂x)(∂w/∂y) dx dy</a:t>
            </a:r>
          </a:p>
        </p:txBody>
      </p:sp>
      <p:sp>
        <p:nvSpPr>
          <p:cNvPr id="4" name="Explicit partial derivative equation"/>
          <p:cNvSpPr txBox="1"/>
          <p:nvPr/>
        </p:nvSpPr>
        <p:spPr>
          <a:xfrm>
            <a:off x="7215187" y="2595562"/>
            <a:ext cx="4619625" cy="1595437"/>
          </a:xfrm>
          <a:prstGeom prst="rect">
            <a:avLst/>
          </a:prstGeom>
          <a:solidFill>
            <a:srgbClr val="2C2C2C"/>
          </a:solidFill>
          <a:ln>
            <a:noFill/>
          </a:ln>
        </p:spPr>
        <p:txBody>
          <a:bodyPr wrap="square" lIns="0" tIns="0" rIns="0" bIns="0" anchor="ctr">
            <a:spAutoFit/>
          </a:bodyPr>
          <a:lstStyle/>
          <a:p>
            <a:pPr>
              <a:lnSpc>
                <a:spcPct val="105000"/>
              </a:lnSpc>
              <a:spcBef>
                <a:spcPts val="0"/>
              </a:spcBef>
              <a:spcAft>
                <a:spcPts val="0"/>
              </a:spcAft>
            </a:pPr>
            <a:r>
              <a:rPr sz="1150">
                <a:solidFill>
                  <a:srgbClr val="FFFFFF"/>
                </a:solidFill>
                <a:latin typeface="Arial"/>
              </a:rPr>
              <a:t>(∂²w/∂x²)² =</a:t>
            </a:r>
          </a:p>
          <a:p>
            <a:pPr>
              <a:lnSpc>
                <a:spcPct val="105000"/>
              </a:lnSpc>
              <a:spcBef>
                <a:spcPts val="0"/>
              </a:spcBef>
              <a:spcAft>
                <a:spcPts val="0"/>
              </a:spcAft>
            </a:pPr>
            <a:r>
              <a:rPr sz="1150">
                <a:solidFill>
                  <a:srgbClr val="FFFFFF"/>
                </a:solidFill>
                <a:latin typeface="Arial"/>
              </a:rPr>
              <a:t>w₁² π⁴/(4a⁴) [1−cos(2πx/a)][1−cos(2πy/b)]</a:t>
            </a:r>
          </a:p>
          <a:p>
            <a:pPr>
              <a:lnSpc>
                <a:spcPct val="105000"/>
              </a:lnSpc>
              <a:spcBef>
                <a:spcPts val="0"/>
              </a:spcBef>
              <a:spcAft>
                <a:spcPts val="0"/>
              </a:spcAft>
            </a:pPr>
            <a:r>
              <a:rPr sz="1150">
                <a:solidFill>
                  <a:srgbClr val="FFFFFF"/>
                </a:solidFill>
                <a:latin typeface="Arial"/>
              </a:rPr>
              <a:t>+ w₂² 16π⁴/(4a⁴)</a:t>
            </a:r>
          </a:p>
          <a:p>
            <a:pPr>
              <a:lnSpc>
                <a:spcPct val="105000"/>
              </a:lnSpc>
              <a:spcBef>
                <a:spcPts val="0"/>
              </a:spcBef>
              <a:spcAft>
                <a:spcPts val="0"/>
              </a:spcAft>
            </a:pPr>
            <a:r>
              <a:rPr sz="1150">
                <a:solidFill>
                  <a:srgbClr val="FFFFFF"/>
                </a:solidFill>
                <a:latin typeface="Arial"/>
              </a:rPr>
              <a:t>    [1−cos(4πx/a)][1−cos(4πy/b)]</a:t>
            </a:r>
          </a:p>
          <a:p>
            <a:pPr>
              <a:lnSpc>
                <a:spcPct val="105000"/>
              </a:lnSpc>
              <a:spcBef>
                <a:spcPts val="0"/>
              </a:spcBef>
              <a:spcAft>
                <a:spcPts val="0"/>
              </a:spcAft>
            </a:pPr>
            <a:r>
              <a:rPr sz="1150">
                <a:solidFill>
                  <a:srgbClr val="FFFFFF"/>
                </a:solidFill>
                <a:latin typeface="Arial"/>
              </a:rPr>
              <a:t>+ 2w₁w₂ 4π⁴/(4a⁴)</a:t>
            </a:r>
          </a:p>
          <a:p>
            <a:pPr>
              <a:lnSpc>
                <a:spcPct val="105000"/>
              </a:lnSpc>
              <a:spcBef>
                <a:spcPts val="0"/>
              </a:spcBef>
              <a:spcAft>
                <a:spcPts val="0"/>
              </a:spcAft>
            </a:pPr>
            <a:r>
              <a:rPr sz="1150">
                <a:solidFill>
                  <a:srgbClr val="FFFFFF"/>
                </a:solidFill>
                <a:latin typeface="Arial"/>
              </a:rPr>
              <a:t>    [cos(πx/a)−cos(3πx/a)]</a:t>
            </a:r>
          </a:p>
          <a:p>
            <a:pPr>
              <a:lnSpc>
                <a:spcPct val="105000"/>
              </a:lnSpc>
              <a:spcBef>
                <a:spcPts val="0"/>
              </a:spcBef>
              <a:spcAft>
                <a:spcPts val="0"/>
              </a:spcAft>
            </a:pPr>
            <a:r>
              <a:rPr sz="1150">
                <a:solidFill>
                  <a:srgbClr val="FFFFFF"/>
                </a:solidFill>
                <a:latin typeface="Arial"/>
              </a:rPr>
              <a:t>    [cos(πy/b)−cos(3πy/b)]</a:t>
            </a:r>
          </a:p>
        </p:txBody>
      </p:sp>
    </p:spTree>
    <p:extLst>
      <p:ext uri="{BB962C8B-B14F-4D97-AF65-F5344CB8AC3E}">
        <p14:creationId xmlns:p14="http://schemas.microsoft.com/office/powerpoint/2010/main" val="5535529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7CE7B-03E5-D30A-B17B-485F6841022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9D5376B-7B96-3C52-0948-A43F3DE7F99D}"/>
              </a:ext>
            </a:extLst>
          </p:cNvPr>
          <p:cNvPicPr>
            <a:picLocks noChangeAspect="1"/>
          </p:cNvPicPr>
          <p:nvPr/>
        </p:nvPicPr>
        <p:blipFill>
          <a:blip r:embed="rId3"/>
          <a:stretch>
            <a:fillRect/>
          </a:stretch>
        </p:blipFill>
        <p:spPr>
          <a:xfrm>
            <a:off x="0" y="0"/>
            <a:ext cx="12192000" cy="6858000"/>
          </a:xfrm>
          <a:prstGeom prst="rect">
            <a:avLst/>
          </a:prstGeom>
        </p:spPr>
      </p:pic>
      <p:sp>
        <p:nvSpPr>
          <p:cNvPr id="3" name="Explicit partial derivative equation"/>
          <p:cNvSpPr txBox="1"/>
          <p:nvPr/>
        </p:nvSpPr>
        <p:spPr>
          <a:xfrm>
            <a:off x="714375" y="2714625"/>
            <a:ext cx="3143250" cy="404812"/>
          </a:xfrm>
          <a:prstGeom prst="rect">
            <a:avLst/>
          </a:prstGeom>
          <a:solidFill>
            <a:srgbClr val="2B2B2B"/>
          </a:solidFill>
          <a:ln>
            <a:noFill/>
          </a:ln>
        </p:spPr>
        <p:txBody>
          <a:bodyPr wrap="square" lIns="0" tIns="0" rIns="0" bIns="0" anchor="ctr">
            <a:spAutoFit/>
          </a:bodyPr>
          <a:lstStyle/>
          <a:p>
            <a:pPr>
              <a:lnSpc>
                <a:spcPct val="105000"/>
              </a:lnSpc>
              <a:spcBef>
                <a:spcPts val="0"/>
              </a:spcBef>
              <a:spcAft>
                <a:spcPts val="0"/>
              </a:spcAft>
            </a:pPr>
            <a:r>
              <a:rPr sz="1250">
                <a:solidFill>
                  <a:srgbClr val="FFFFFF"/>
                </a:solidFill>
                <a:latin typeface="Arial"/>
              </a:rPr>
              <a:t>∬ (∂²w/∂x²)² dx dy</a:t>
            </a:r>
          </a:p>
        </p:txBody>
      </p:sp>
      <p:sp>
        <p:nvSpPr>
          <p:cNvPr id="4" name="Explicit partial derivative equation"/>
          <p:cNvSpPr txBox="1"/>
          <p:nvPr/>
        </p:nvSpPr>
        <p:spPr>
          <a:xfrm>
            <a:off x="714375" y="3238500"/>
            <a:ext cx="3143250" cy="404812"/>
          </a:xfrm>
          <a:prstGeom prst="rect">
            <a:avLst/>
          </a:prstGeom>
          <a:solidFill>
            <a:srgbClr val="2B2B2B"/>
          </a:solidFill>
          <a:ln>
            <a:noFill/>
          </a:ln>
        </p:spPr>
        <p:txBody>
          <a:bodyPr wrap="square" lIns="0" tIns="0" rIns="0" bIns="0" anchor="ctr">
            <a:spAutoFit/>
          </a:bodyPr>
          <a:lstStyle/>
          <a:p>
            <a:pPr>
              <a:lnSpc>
                <a:spcPct val="105000"/>
              </a:lnSpc>
              <a:spcBef>
                <a:spcPts val="0"/>
              </a:spcBef>
              <a:spcAft>
                <a:spcPts val="0"/>
              </a:spcAft>
            </a:pPr>
            <a:r>
              <a:rPr sz="1250">
                <a:solidFill>
                  <a:srgbClr val="FFFFFF"/>
                </a:solidFill>
                <a:latin typeface="Arial"/>
              </a:rPr>
              <a:t>∬ (∂²w/∂y²)² dx dy</a:t>
            </a:r>
          </a:p>
        </p:txBody>
      </p:sp>
      <p:sp>
        <p:nvSpPr>
          <p:cNvPr id="5" name="Explicit partial derivative equation"/>
          <p:cNvSpPr txBox="1"/>
          <p:nvPr/>
        </p:nvSpPr>
        <p:spPr>
          <a:xfrm>
            <a:off x="714375" y="3738562"/>
            <a:ext cx="3143250" cy="404812"/>
          </a:xfrm>
          <a:prstGeom prst="rect">
            <a:avLst/>
          </a:prstGeom>
          <a:solidFill>
            <a:srgbClr val="2B2B2B"/>
          </a:solidFill>
          <a:ln>
            <a:noFill/>
          </a:ln>
        </p:spPr>
        <p:txBody>
          <a:bodyPr wrap="square" lIns="0" tIns="0" rIns="0" bIns="0" anchor="ctr">
            <a:spAutoFit/>
          </a:bodyPr>
          <a:lstStyle/>
          <a:p>
            <a:pPr>
              <a:lnSpc>
                <a:spcPct val="105000"/>
              </a:lnSpc>
              <a:spcBef>
                <a:spcPts val="0"/>
              </a:spcBef>
              <a:spcAft>
                <a:spcPts val="0"/>
              </a:spcAft>
            </a:pPr>
            <a:r>
              <a:rPr sz="1250">
                <a:solidFill>
                  <a:srgbClr val="FFFFFF"/>
                </a:solidFill>
                <a:latin typeface="Arial"/>
              </a:rPr>
              <a:t>∬ (∂²w/∂x²)(∂²w/∂y²) dx dy</a:t>
            </a:r>
          </a:p>
        </p:txBody>
      </p:sp>
      <p:sp>
        <p:nvSpPr>
          <p:cNvPr id="6" name="Explicit partial derivative equation"/>
          <p:cNvSpPr txBox="1"/>
          <p:nvPr/>
        </p:nvSpPr>
        <p:spPr>
          <a:xfrm>
            <a:off x="714375" y="4238625"/>
            <a:ext cx="3143250" cy="404812"/>
          </a:xfrm>
          <a:prstGeom prst="rect">
            <a:avLst/>
          </a:prstGeom>
          <a:solidFill>
            <a:srgbClr val="2B2B2B"/>
          </a:solidFill>
          <a:ln>
            <a:noFill/>
          </a:ln>
        </p:spPr>
        <p:txBody>
          <a:bodyPr wrap="square" lIns="0" tIns="0" rIns="0" bIns="0" anchor="ctr">
            <a:spAutoFit/>
          </a:bodyPr>
          <a:lstStyle/>
          <a:p>
            <a:pPr>
              <a:lnSpc>
                <a:spcPct val="105000"/>
              </a:lnSpc>
              <a:spcBef>
                <a:spcPts val="0"/>
              </a:spcBef>
              <a:spcAft>
                <a:spcPts val="0"/>
              </a:spcAft>
            </a:pPr>
            <a:r>
              <a:rPr sz="1250">
                <a:solidFill>
                  <a:srgbClr val="FFFFFF"/>
                </a:solidFill>
                <a:latin typeface="Arial"/>
              </a:rPr>
              <a:t>∬ (∂²w/∂x∂y)² dx dy</a:t>
            </a:r>
          </a:p>
        </p:txBody>
      </p:sp>
      <p:sp>
        <p:nvSpPr>
          <p:cNvPr id="7" name="Explicit partial derivative equation"/>
          <p:cNvSpPr txBox="1"/>
          <p:nvPr/>
        </p:nvSpPr>
        <p:spPr>
          <a:xfrm>
            <a:off x="714375" y="4738687"/>
            <a:ext cx="3143250" cy="404812"/>
          </a:xfrm>
          <a:prstGeom prst="rect">
            <a:avLst/>
          </a:prstGeom>
          <a:solidFill>
            <a:srgbClr val="2B2B2B"/>
          </a:solidFill>
          <a:ln>
            <a:noFill/>
          </a:ln>
        </p:spPr>
        <p:txBody>
          <a:bodyPr wrap="square" lIns="0" tIns="0" rIns="0" bIns="0" anchor="ctr">
            <a:spAutoFit/>
          </a:bodyPr>
          <a:lstStyle/>
          <a:p>
            <a:pPr>
              <a:lnSpc>
                <a:spcPct val="105000"/>
              </a:lnSpc>
              <a:spcBef>
                <a:spcPts val="0"/>
              </a:spcBef>
              <a:spcAft>
                <a:spcPts val="0"/>
              </a:spcAft>
            </a:pPr>
            <a:r>
              <a:rPr sz="1250">
                <a:solidFill>
                  <a:srgbClr val="FFFFFF"/>
                </a:solidFill>
                <a:latin typeface="Arial"/>
              </a:rPr>
              <a:t>∬ (∂w/∂x)² dx dy</a:t>
            </a:r>
          </a:p>
        </p:txBody>
      </p:sp>
      <p:sp>
        <p:nvSpPr>
          <p:cNvPr id="8" name="Explicit partial derivative equation"/>
          <p:cNvSpPr txBox="1"/>
          <p:nvPr/>
        </p:nvSpPr>
        <p:spPr>
          <a:xfrm>
            <a:off x="714375" y="5262562"/>
            <a:ext cx="3143250" cy="404812"/>
          </a:xfrm>
          <a:prstGeom prst="rect">
            <a:avLst/>
          </a:prstGeom>
          <a:solidFill>
            <a:srgbClr val="2B2B2B"/>
          </a:solidFill>
          <a:ln>
            <a:noFill/>
          </a:ln>
        </p:spPr>
        <p:txBody>
          <a:bodyPr wrap="square" lIns="0" tIns="0" rIns="0" bIns="0" anchor="ctr">
            <a:spAutoFit/>
          </a:bodyPr>
          <a:lstStyle/>
          <a:p>
            <a:pPr>
              <a:lnSpc>
                <a:spcPct val="105000"/>
              </a:lnSpc>
              <a:spcBef>
                <a:spcPts val="0"/>
              </a:spcBef>
              <a:spcAft>
                <a:spcPts val="0"/>
              </a:spcAft>
            </a:pPr>
            <a:r>
              <a:rPr sz="1250">
                <a:solidFill>
                  <a:srgbClr val="FFFFFF"/>
                </a:solidFill>
                <a:latin typeface="Arial"/>
              </a:rPr>
              <a:t>∬ (∂w/∂x)(∂w/∂y) dx dy</a:t>
            </a:r>
          </a:p>
        </p:txBody>
      </p:sp>
    </p:spTree>
    <p:extLst>
      <p:ext uri="{BB962C8B-B14F-4D97-AF65-F5344CB8AC3E}">
        <p14:creationId xmlns:p14="http://schemas.microsoft.com/office/powerpoint/2010/main" val="9813690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A0457-D74D-2D03-48A6-ACAC86D7407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57DB24C-8326-0F03-4A07-C8C5B252E12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8258414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C4D3C-E05C-991C-16E8-7D3B232B72E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15DC833-3BD8-AA34-2CC3-D77170729F10}"/>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6431149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472CB-59C7-C36E-F99C-6F3611F395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AB25706-E37A-1591-92B2-4DAEDF8CB45E}"/>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2936674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35FCB-520A-5DB9-DD76-7D154990732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DB61B78-3339-5734-7E81-14AA2781C2E0}"/>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2554852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F2119-A296-02CB-248A-5D4532EDF47B}"/>
              </a:ext>
            </a:extLst>
          </p:cNvPr>
          <p:cNvSpPr>
            <a:spLocks noGrp="1"/>
          </p:cNvSpPr>
          <p:nvPr>
            <p:ph type="title"/>
          </p:nvPr>
        </p:nvSpPr>
        <p:spPr/>
        <p:txBody>
          <a:bodyPr/>
          <a:lstStyle/>
          <a:p>
            <a:r>
              <a:rPr lang="en-GB" dirty="0"/>
              <a:t>Other boundary conditions</a:t>
            </a:r>
          </a:p>
        </p:txBody>
      </p:sp>
      <p:sp>
        <p:nvSpPr>
          <p:cNvPr id="3" name="Content Placeholder 2">
            <a:extLst>
              <a:ext uri="{FF2B5EF4-FFF2-40B4-BE49-F238E27FC236}">
                <a16:creationId xmlns:a16="http://schemas.microsoft.com/office/drawing/2014/main" id="{8C0597D6-36C2-AD5B-247B-DD8674FB6FDE}"/>
              </a:ext>
            </a:extLst>
          </p:cNvPr>
          <p:cNvSpPr>
            <a:spLocks noGrp="1"/>
          </p:cNvSpPr>
          <p:nvPr>
            <p:ph idx="1"/>
          </p:nvPr>
        </p:nvSpPr>
        <p:spPr/>
        <p:txBody>
          <a:bodyPr/>
          <a:lstStyle/>
          <a:p>
            <a:r>
              <a:rPr lang="en-GB" dirty="0"/>
              <a:t>Thus far, we have covered simply supported or free edge boundary conditions.</a:t>
            </a:r>
          </a:p>
          <a:p>
            <a:r>
              <a:rPr lang="en-GB" dirty="0"/>
              <a:t>In practice, we may face clamped or combination of boundary conditions.</a:t>
            </a:r>
          </a:p>
          <a:p>
            <a:r>
              <a:rPr lang="en-GB" dirty="0"/>
              <a:t>There are tables available to tackle such scenarios.</a:t>
            </a:r>
          </a:p>
          <a:p>
            <a:r>
              <a:rPr lang="en-GB" dirty="0"/>
              <a:t>In the next slides these scenarios are presented.</a:t>
            </a:r>
          </a:p>
          <a:p>
            <a:r>
              <a:rPr lang="en-GB" i="1" dirty="0">
                <a:solidFill>
                  <a:srgbClr val="FFFF00"/>
                </a:solidFill>
                <a:latin typeface="Times New Roman" panose="02020603050405020304" pitchFamily="18" charset="0"/>
                <a:cs typeface="Times New Roman" panose="02020603050405020304" pitchFamily="18" charset="0"/>
              </a:rPr>
              <a:t>Note that the assumption is that bending-twisting coupling does not exist or is negligible.</a:t>
            </a:r>
          </a:p>
        </p:txBody>
      </p:sp>
      <p:sp>
        <p:nvSpPr>
          <p:cNvPr id="4" name="Slide Number Placeholder 3">
            <a:extLst>
              <a:ext uri="{FF2B5EF4-FFF2-40B4-BE49-F238E27FC236}">
                <a16:creationId xmlns:a16="http://schemas.microsoft.com/office/drawing/2014/main" id="{C349FF96-6BA8-784C-0272-4E0801620DEA}"/>
              </a:ext>
            </a:extLst>
          </p:cNvPr>
          <p:cNvSpPr>
            <a:spLocks noGrp="1"/>
          </p:cNvSpPr>
          <p:nvPr>
            <p:ph type="sldNum" sz="quarter" idx="12"/>
          </p:nvPr>
        </p:nvSpPr>
        <p:spPr/>
        <p:txBody>
          <a:bodyPr/>
          <a:lstStyle/>
          <a:p>
            <a:fld id="{4183E3AC-4BFB-4F71-8C6B-E1F9A9D61AA6}" type="slidenum">
              <a:rPr lang="en-GB" smtClean="0"/>
              <a:t>76</a:t>
            </a:fld>
            <a:endParaRPr lang="en-GB"/>
          </a:p>
        </p:txBody>
      </p:sp>
    </p:spTree>
    <p:extLst>
      <p:ext uri="{BB962C8B-B14F-4D97-AF65-F5344CB8AC3E}">
        <p14:creationId xmlns:p14="http://schemas.microsoft.com/office/powerpoint/2010/main" val="29572008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9F1F7-C779-3C61-BA8B-4A8B47109C1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6A1269E-37A9-AC35-3BD2-ADABF969EE8F}"/>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53449312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07385-C0F3-400C-DA9B-38A3D4D164B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DF3961C-0E1B-8F7B-10C5-06141AE5084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7366105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0E2B0-722B-C553-F5DA-7E7C8EB73C4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52634C2-3C31-253A-71EE-35E6AEFD1800}"/>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1543492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5A2E923-0662-E6FE-7513-7C1E3D324150}"/>
              </a:ext>
            </a:extLst>
          </p:cNvPr>
          <p:cNvSpPr>
            <a:spLocks noGrp="1"/>
          </p:cNvSpPr>
          <p:nvPr>
            <p:ph type="sldNum" sz="quarter" idx="12"/>
          </p:nvPr>
        </p:nvSpPr>
        <p:spPr/>
        <p:txBody>
          <a:bodyPr/>
          <a:lstStyle/>
          <a:p>
            <a:fld id="{4183E3AC-4BFB-4F71-8C6B-E1F9A9D61AA6}" type="slidenum">
              <a:rPr lang="en-GB" smtClean="0"/>
              <a:t>80</a:t>
            </a:fld>
            <a:endParaRPr lang="en-GB"/>
          </a:p>
        </p:txBody>
      </p:sp>
      <p:pic>
        <p:nvPicPr>
          <p:cNvPr id="10" name="Picture 9">
            <a:extLst>
              <a:ext uri="{FF2B5EF4-FFF2-40B4-BE49-F238E27FC236}">
                <a16:creationId xmlns:a16="http://schemas.microsoft.com/office/drawing/2014/main" id="{F9CDA46E-2C16-1A26-C80B-AE1C826545B6}"/>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4343592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F03B5E"/>
      </a:accent1>
      <a:accent2>
        <a:srgbClr val="DC6FEC"/>
      </a:accent2>
      <a:accent3>
        <a:srgbClr val="60B1F2"/>
      </a:accent3>
      <a:accent4>
        <a:srgbClr val="6AD5BB"/>
      </a:accent4>
      <a:accent5>
        <a:srgbClr val="E8AB4E"/>
      </a:accent5>
      <a:accent6>
        <a:srgbClr val="F56447"/>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ACECE1E4-636E-48DB-87ED-4A76DC93378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471" row="1">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5CBF4682-6E0F-47E8-80B6-D5C629540F72}">
  <we:reference id="WA200010215" version="2.0.0.1" store="Omex" storeType="OMEX"/>
  <we:alternateReferences>
    <we:reference id="WA200010215" version="2.0.0.1" store="WA200010215" storeType="OMEX"/>
  </we:alternateReferences>
  <we:properties>
    <we:property name="bps.codex_control.document_id" value="&quot;51260612-ec79-45b3-9c51-73b682bbc8d2&quot;"/>
  </we:properties>
  <we:bindings/>
  <we:snapshot xmlns:r="http://schemas.openxmlformats.org/officeDocument/2006/relationships"/>
</we:webextension>
</file>

<file path=ppt/webextensions/webextension2.xml><?xml version="1.0" encoding="utf-8"?>
<we:webextension xmlns:we="http://schemas.microsoft.com/office/webextensions/webextension/2010/11" id="{1D2C5DAE-4EEB-483C-BE4D-3BE5FD004A07}">
  <we:reference id="WA200010725" version="1.0.0.1" store="Omex" storeType="OMEX"/>
  <we:alternateReferences>
    <we:reference id="WA200010725" version="1.0.0.1" store="WA200010725" storeType="OMEX"/>
  </we:alternateReferences>
  <we:properties>
    <we:property name="claude.fileId" value="&quot;fe9c30fa-afde-453c-9f37-1032a5688f44&quot;"/>
  </we:properties>
  <we:bindings/>
  <we:snapshot xmlns:r="http://schemas.openxmlformats.org/officeDocument/2006/relationships"/>
</we:webextension>
</file>

<file path=docMetadata/LabelInfo.xml><?xml version="1.0" encoding="utf-8"?>
<clbl:labelList xmlns:clbl="http://schemas.microsoft.com/office/2020/mipLabelMetadata">
  <clbl:label id="{fc0de803-e079-4d4f-96bc-6f3b3b6923e3}" enabled="1" method="Privileged" siteId="{07ef1208-413c-4b5e-9cdd-64ef305754f0}" contentBits="0" removed="0"/>
</clbl:labelList>
</file>

<file path=docProps/app.xml><?xml version="1.0" encoding="utf-8"?>
<Properties xmlns="http://schemas.openxmlformats.org/officeDocument/2006/extended-properties" xmlns:vt="http://schemas.openxmlformats.org/officeDocument/2006/docPropsVTypes">
  <Template>Quotable</Template>
  <TotalTime>26288</TotalTime>
  <Words>33759</Words>
  <Application>Microsoft Office PowerPoint</Application>
  <PresentationFormat>Widescreen</PresentationFormat>
  <Paragraphs>1874</Paragraphs>
  <Slides>80</Slides>
  <Notes>79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80</vt:i4>
      </vt:variant>
    </vt:vector>
  </HeadingPairs>
  <TitlesOfParts>
    <vt:vector size="87" baseType="lpstr">
      <vt:lpstr>Aptos</vt:lpstr>
      <vt:lpstr>Arial</vt:lpstr>
      <vt:lpstr>Cambria Math</vt:lpstr>
      <vt:lpstr>Century Gothic</vt:lpstr>
      <vt:lpstr>Times New Roman</vt:lpstr>
      <vt:lpstr>Wingdings 2</vt:lpstr>
      <vt:lpstr>Quotable</vt:lpstr>
      <vt:lpstr>Buckling of Composite Plates</vt:lpstr>
      <vt:lpstr>PowerPoint Presentation</vt:lpstr>
      <vt:lpstr>PowerPoint Presentation</vt:lpstr>
      <vt:lpstr>PowerPoint Presentation</vt:lpstr>
      <vt:lpstr>Governing equations of Classical Laminate Theory (CLT)</vt:lpstr>
      <vt:lpstr>CLT</vt:lpstr>
      <vt:lpstr>Fundamental equations of the mechanics of materials-General equation</vt:lpstr>
      <vt:lpstr>CLT-Illustration</vt:lpstr>
      <vt:lpstr>Side note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Other boundary conditions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Mahdi Damghani</dc:creator>
  <cp:lastModifiedBy>Mahdi Damghani</cp:lastModifiedBy>
  <cp:revision>258</cp:revision>
  <dcterms:created xsi:type="dcterms:W3CDTF">2024-06-04T09:17:46Z</dcterms:created>
  <dcterms:modified xsi:type="dcterms:W3CDTF">2026-10-21T08:08:36Z</dcterms:modified>
</cp:coreProperties>
</file>